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Default Extension="ppt" ContentType="application/vnd.ms-powerpoint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1" r:id="rId2"/>
  </p:sldMasterIdLst>
  <p:notesMasterIdLst>
    <p:notesMasterId r:id="rId35"/>
  </p:notesMasterIdLst>
  <p:handoutMasterIdLst>
    <p:handoutMasterId r:id="rId36"/>
  </p:handoutMasterIdLst>
  <p:sldIdLst>
    <p:sldId id="256" r:id="rId3"/>
    <p:sldId id="257" r:id="rId4"/>
    <p:sldId id="327" r:id="rId5"/>
    <p:sldId id="335" r:id="rId6"/>
    <p:sldId id="323" r:id="rId7"/>
    <p:sldId id="337" r:id="rId8"/>
    <p:sldId id="279" r:id="rId9"/>
    <p:sldId id="324" r:id="rId10"/>
    <p:sldId id="326" r:id="rId11"/>
    <p:sldId id="325" r:id="rId12"/>
    <p:sldId id="328" r:id="rId13"/>
    <p:sldId id="269" r:id="rId14"/>
    <p:sldId id="318" r:id="rId15"/>
    <p:sldId id="330" r:id="rId16"/>
    <p:sldId id="341" r:id="rId17"/>
    <p:sldId id="339" r:id="rId18"/>
    <p:sldId id="332" r:id="rId19"/>
    <p:sldId id="334" r:id="rId20"/>
    <p:sldId id="333" r:id="rId21"/>
    <p:sldId id="350" r:id="rId22"/>
    <p:sldId id="351" r:id="rId23"/>
    <p:sldId id="346" r:id="rId24"/>
    <p:sldId id="347" r:id="rId25"/>
    <p:sldId id="348" r:id="rId26"/>
    <p:sldId id="349" r:id="rId27"/>
    <p:sldId id="352" r:id="rId28"/>
    <p:sldId id="345" r:id="rId29"/>
    <p:sldId id="353" r:id="rId30"/>
    <p:sldId id="342" r:id="rId31"/>
    <p:sldId id="329" r:id="rId32"/>
    <p:sldId id="354" r:id="rId33"/>
    <p:sldId id="274" r:id="rId34"/>
  </p:sldIdLst>
  <p:sldSz cx="9144000" cy="6858000" type="screen4x3"/>
  <p:notesSz cx="6858000" cy="9144000"/>
  <p:embeddedFontLst>
    <p:embeddedFont>
      <p:font typeface="맑은 고딕" pitchFamily="50" charset="-127"/>
      <p:regular r:id="rId37"/>
      <p:bold r:id="rId38"/>
    </p:embeddedFont>
    <p:embeddedFont>
      <p:font typeface="HY견고딕" pitchFamily="18" charset="-127"/>
      <p:regular r:id="rId39"/>
    </p:embeddedFont>
    <p:embeddedFont>
      <p:font typeface="Lucida Sans Unicode" pitchFamily="34" charset="0"/>
      <p:regular r:id="rId40"/>
    </p:embeddedFont>
    <p:embeddedFont>
      <p:font typeface="휴먼둥근헤드라인" pitchFamily="18" charset="-127"/>
      <p:regular r:id="rId41"/>
    </p:embeddedFont>
    <p:embeddedFont>
      <p:font typeface="Wingdings 3" pitchFamily="18" charset="2"/>
      <p:regular r:id="rId42"/>
    </p:embeddedFont>
    <p:embeddedFont>
      <p:font typeface="HY헤드라인M" pitchFamily="18" charset="-127"/>
      <p:regular r:id="rId43"/>
    </p:embeddedFont>
    <p:embeddedFont>
      <p:font typeface="Verdana" pitchFamily="34" charset="0"/>
      <p:regular r:id="rId44"/>
      <p:bold r:id="rId45"/>
      <p:italic r:id="rId46"/>
      <p:boldItalic r:id="rId47"/>
    </p:embeddedFont>
    <p:embeddedFont>
      <p:font typeface="Wingdings 2" pitchFamily="18" charset="2"/>
      <p:regular r:id="rId48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25510" autoAdjust="0"/>
    <p:restoredTop sz="86430" autoAdjust="0"/>
  </p:normalViewPr>
  <p:slideViewPr>
    <p:cSldViewPr>
      <p:cViewPr>
        <p:scale>
          <a:sx n="100" d="100"/>
          <a:sy n="100" d="100"/>
        </p:scale>
        <p:origin x="-900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41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52264;&#49437;&#44592;\Documents\NEOBIZBOX%20&#48155;&#51008;%20&#54028;&#51068;\&#45824;&#47049;%20&#45796;&#50868;&#47196;&#46300;%20&#53580;&#49828;&#53944;%20&#44208;&#44284;(&#45348;&#53944;&#50892;&#53356;&#54016;)_&#52264;&#49437;&#44592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52264;&#49437;&#44592;\Documents\NEOBIZBOX%20&#48155;&#51008;%20&#54028;&#51068;\&#45824;&#47049;%20&#45796;&#50868;&#47196;&#46300;%20&#53580;&#49828;&#53944;%20&#44208;&#44284;(&#45348;&#53944;&#50892;&#53356;&#54016;)_&#52264;&#49437;&#44592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tonecha\&#48148;&#53461;%20&#54868;&#47732;\&#52236;&#47476;&#47112;&#44592;\&#48288;&#51060;&#51669;&#50732;&#47548;&#54589;%20&#51217;&#49549;&#51088;%20&#48143;%20&#53944;&#47000;&#54589;%20&#54788;&#54889;(20080825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tonecha\&#48148;&#53461;%20&#54868;&#47732;\&#52236;&#47476;&#47112;&#44592;\&#48288;&#51060;&#51669;&#50732;&#47548;&#54589;%20&#51217;&#49549;&#51088;%20&#48143;%20&#53944;&#47000;&#54589;%20&#54788;&#54889;(20080825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0.21801618547681775"/>
          <c:y val="2.8252405949256341E-2"/>
          <c:w val="0.70123381452319444"/>
          <c:h val="0.77468358121901459"/>
        </c:manualLayout>
      </c:layout>
      <c:lineChart>
        <c:grouping val="standard"/>
        <c:ser>
          <c:idx val="0"/>
          <c:order val="0"/>
          <c:tx>
            <c:v>합계</c:v>
          </c:tx>
          <c:cat>
            <c:strRef>
              <c:f>'Grid-CDN 결과'!$A$11:$A$16</c:f>
              <c:strCache>
                <c:ptCount val="6"/>
                <c:pt idx="0">
                  <c:v>4월 28일</c:v>
                </c:pt>
                <c:pt idx="1">
                  <c:v>4월 29일</c:v>
                </c:pt>
                <c:pt idx="2">
                  <c:v>5월 6일</c:v>
                </c:pt>
                <c:pt idx="3">
                  <c:v>5월 7일</c:v>
                </c:pt>
                <c:pt idx="4">
                  <c:v>5월 8일</c:v>
                </c:pt>
                <c:pt idx="5">
                  <c:v>5월 9일</c:v>
                </c:pt>
              </c:strCache>
            </c:strRef>
          </c:cat>
          <c:val>
            <c:numRef>
              <c:f>'Grid-CDN 결과'!$B$11:$B$16</c:f>
              <c:numCache>
                <c:formatCode>General</c:formatCode>
                <c:ptCount val="6"/>
                <c:pt idx="0">
                  <c:v>347.4289999999969</c:v>
                </c:pt>
                <c:pt idx="1">
                  <c:v>279.42799999999869</c:v>
                </c:pt>
                <c:pt idx="2">
                  <c:v>378.61500000000001</c:v>
                </c:pt>
                <c:pt idx="3">
                  <c:v>434.29099999999869</c:v>
                </c:pt>
                <c:pt idx="4">
                  <c:v>527.08199999999999</c:v>
                </c:pt>
                <c:pt idx="5">
                  <c:v>396.42499999999899</c:v>
                </c:pt>
              </c:numCache>
            </c:numRef>
          </c:val>
        </c:ser>
        <c:ser>
          <c:idx val="1"/>
          <c:order val="1"/>
          <c:tx>
            <c:v>CCN 멤버</c:v>
          </c:tx>
          <c:cat>
            <c:strRef>
              <c:f>'Grid-CDN 결과'!$A$11:$A$16</c:f>
              <c:strCache>
                <c:ptCount val="6"/>
                <c:pt idx="0">
                  <c:v>4월 28일</c:v>
                </c:pt>
                <c:pt idx="1">
                  <c:v>4월 29일</c:v>
                </c:pt>
                <c:pt idx="2">
                  <c:v>5월 6일</c:v>
                </c:pt>
                <c:pt idx="3">
                  <c:v>5월 7일</c:v>
                </c:pt>
                <c:pt idx="4">
                  <c:v>5월 8일</c:v>
                </c:pt>
                <c:pt idx="5">
                  <c:v>5월 9일</c:v>
                </c:pt>
              </c:strCache>
            </c:strRef>
          </c:cat>
          <c:val>
            <c:numRef>
              <c:f>'Grid-CDN 결과'!$C$11:$C$16</c:f>
              <c:numCache>
                <c:formatCode>General</c:formatCode>
                <c:ptCount val="6"/>
                <c:pt idx="0">
                  <c:v>338.33300000000003</c:v>
                </c:pt>
                <c:pt idx="1">
                  <c:v>270.61500000000001</c:v>
                </c:pt>
                <c:pt idx="2">
                  <c:v>368.38</c:v>
                </c:pt>
                <c:pt idx="3">
                  <c:v>399.697</c:v>
                </c:pt>
                <c:pt idx="4">
                  <c:v>500.62799999999999</c:v>
                </c:pt>
                <c:pt idx="5">
                  <c:v>388.25099999999969</c:v>
                </c:pt>
              </c:numCache>
            </c:numRef>
          </c:val>
        </c:ser>
        <c:ser>
          <c:idx val="2"/>
          <c:order val="2"/>
          <c:tx>
            <c:v>다운서버</c:v>
          </c:tx>
          <c:cat>
            <c:strRef>
              <c:f>'Grid-CDN 결과'!$A$11:$A$16</c:f>
              <c:strCache>
                <c:ptCount val="6"/>
                <c:pt idx="0">
                  <c:v>4월 28일</c:v>
                </c:pt>
                <c:pt idx="1">
                  <c:v>4월 29일</c:v>
                </c:pt>
                <c:pt idx="2">
                  <c:v>5월 6일</c:v>
                </c:pt>
                <c:pt idx="3">
                  <c:v>5월 7일</c:v>
                </c:pt>
                <c:pt idx="4">
                  <c:v>5월 8일</c:v>
                </c:pt>
                <c:pt idx="5">
                  <c:v>5월 9일</c:v>
                </c:pt>
              </c:strCache>
            </c:strRef>
          </c:cat>
          <c:val>
            <c:numRef>
              <c:f>'Grid-CDN 결과'!$D$11:$D$16</c:f>
              <c:numCache>
                <c:formatCode>General</c:formatCode>
                <c:ptCount val="6"/>
                <c:pt idx="0">
                  <c:v>9.0960000000000001</c:v>
                </c:pt>
                <c:pt idx="1">
                  <c:v>8.8130000000000006</c:v>
                </c:pt>
                <c:pt idx="2">
                  <c:v>10.236000000000001</c:v>
                </c:pt>
                <c:pt idx="3">
                  <c:v>34.593000000000011</c:v>
                </c:pt>
                <c:pt idx="4">
                  <c:v>26.454000000000001</c:v>
                </c:pt>
                <c:pt idx="5">
                  <c:v>8.1740000000000013</c:v>
                </c:pt>
              </c:numCache>
            </c:numRef>
          </c:val>
        </c:ser>
        <c:marker val="1"/>
        <c:axId val="76053504"/>
        <c:axId val="76702464"/>
      </c:lineChart>
      <c:catAx>
        <c:axId val="76053504"/>
        <c:scaling>
          <c:orientation val="minMax"/>
        </c:scaling>
        <c:axPos val="b"/>
        <c:numFmt formatCode="General" sourceLinked="1"/>
        <c:tickLblPos val="nextTo"/>
        <c:crossAx val="76702464"/>
        <c:crosses val="autoZero"/>
        <c:auto val="1"/>
        <c:lblAlgn val="ctr"/>
        <c:lblOffset val="100"/>
      </c:catAx>
      <c:valAx>
        <c:axId val="76702464"/>
        <c:scaling>
          <c:orientation val="minMax"/>
        </c:scaling>
        <c:axPos val="l"/>
        <c:majorGridlines/>
        <c:numFmt formatCode="General&quot; GB&quot;" sourceLinked="0"/>
        <c:tickLblPos val="nextTo"/>
        <c:crossAx val="7605350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/>
            </a:pPr>
            <a:r>
              <a:rPr lang="en-US" altLang="ko-KR"/>
              <a:t> </a:t>
            </a:r>
            <a:endParaRPr lang="en-US" altLang="en-US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평균속도</c:v>
          </c:tx>
          <c:cat>
            <c:strRef>
              <c:f>'Grid-CDN 결과'!$A$60:$A$65</c:f>
              <c:strCache>
                <c:ptCount val="6"/>
                <c:pt idx="0">
                  <c:v>4월 28일</c:v>
                </c:pt>
                <c:pt idx="1">
                  <c:v>4월 29일</c:v>
                </c:pt>
                <c:pt idx="2">
                  <c:v>5월 6일</c:v>
                </c:pt>
                <c:pt idx="3">
                  <c:v>5월 7일</c:v>
                </c:pt>
                <c:pt idx="4">
                  <c:v>5월 8일</c:v>
                </c:pt>
                <c:pt idx="5">
                  <c:v>5월 9일</c:v>
                </c:pt>
              </c:strCache>
            </c:strRef>
          </c:cat>
          <c:val>
            <c:numRef>
              <c:f>'Grid-CDN 결과'!$B$60:$B$65</c:f>
              <c:numCache>
                <c:formatCode>General</c:formatCode>
                <c:ptCount val="6"/>
                <c:pt idx="0">
                  <c:v>4451.8</c:v>
                </c:pt>
                <c:pt idx="1">
                  <c:v>4086.2</c:v>
                </c:pt>
                <c:pt idx="2">
                  <c:v>3924.5</c:v>
                </c:pt>
                <c:pt idx="3">
                  <c:v>3426.9</c:v>
                </c:pt>
                <c:pt idx="4">
                  <c:v>3988.8</c:v>
                </c:pt>
                <c:pt idx="5">
                  <c:v>4302.1000000000004</c:v>
                </c:pt>
              </c:numCache>
            </c:numRef>
          </c:val>
        </c:ser>
        <c:marker val="1"/>
        <c:axId val="76726272"/>
        <c:axId val="76727808"/>
      </c:lineChart>
      <c:catAx>
        <c:axId val="76726272"/>
        <c:scaling>
          <c:orientation val="minMax"/>
        </c:scaling>
        <c:axPos val="b"/>
        <c:numFmt formatCode="General" sourceLinked="1"/>
        <c:tickLblPos val="nextTo"/>
        <c:crossAx val="76727808"/>
        <c:crosses val="autoZero"/>
        <c:auto val="1"/>
        <c:lblAlgn val="ctr"/>
        <c:lblOffset val="100"/>
      </c:catAx>
      <c:valAx>
        <c:axId val="76727808"/>
        <c:scaling>
          <c:orientation val="minMax"/>
        </c:scaling>
        <c:axPos val="l"/>
        <c:majorGridlines/>
        <c:numFmt formatCode="General&quot; Kbyte/s&quot;" sourceLinked="0"/>
        <c:tickLblPos val="nextTo"/>
        <c:crossAx val="7672627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/>
      <c:lineChart>
        <c:grouping val="standard"/>
        <c:ser>
          <c:idx val="0"/>
          <c:order val="0"/>
          <c:tx>
            <c:strRef>
              <c:f>종합!$F$4</c:f>
              <c:strCache>
                <c:ptCount val="1"/>
                <c:pt idx="0">
                  <c:v>최고 접속수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diamond"/>
            <c:size val="5"/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1.9169329073482549E-2"/>
                  <c:y val="6.5080303683170733E-1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ko-KR"/>
                </a:p>
              </c:txPr>
              <c:dLblPos val="r"/>
              <c:showVal val="1"/>
            </c:dLbl>
            <c:dLbl>
              <c:idx val="3"/>
              <c:layout>
                <c:manualLayout>
                  <c:x val="-4.3937473595268284E-2"/>
                  <c:y val="6.749678896520919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ko-KR"/>
                </a:p>
              </c:txPr>
              <c:dLblPos val="r"/>
              <c:showVal val="1"/>
            </c:dLbl>
            <c:dLbl>
              <c:idx val="6"/>
              <c:layout>
                <c:manualLayout>
                  <c:x val="-4.3937473595268284E-2"/>
                  <c:y val="6.394315072318086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ko-KR"/>
                </a:p>
              </c:txPr>
              <c:dLblPos val="r"/>
              <c:showVal val="1"/>
            </c:dLbl>
            <c:dLbl>
              <c:idx val="8"/>
              <c:layout>
                <c:manualLayout>
                  <c:x val="-4.5627376425855466E-2"/>
                  <c:y val="5.673758865248230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ko-KR"/>
                </a:p>
              </c:txPr>
              <c:dLblPos val="r"/>
              <c:showVal val="1"/>
            </c:dLbl>
            <c:dLbl>
              <c:idx val="9"/>
              <c:layout>
                <c:manualLayout>
                  <c:x val="-1.6900358938022617E-3"/>
                  <c:y val="9.586921315686626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ko-KR"/>
                </a:p>
              </c:txPr>
              <c:dLblPos val="r"/>
              <c:showVal val="1"/>
            </c:dLbl>
            <c:dLbl>
              <c:idx val="10"/>
              <c:layout>
                <c:manualLayout>
                  <c:x val="-3.5487959442332066E-2"/>
                  <c:y val="-4.255319148936172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ko-KR"/>
                </a:p>
              </c:txPr>
              <c:dLblPos val="r"/>
              <c:showVal val="1"/>
            </c:dLbl>
            <c:dLbl>
              <c:idx val="11"/>
              <c:layout>
                <c:manualLayout>
                  <c:x val="-5.0775740479548664E-2"/>
                  <c:y val="4.255319148936172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ko-KR"/>
                </a:p>
              </c:txPr>
              <c:dLblPos val="r"/>
              <c:showVal val="1"/>
            </c:dLbl>
            <c:dLblPos val="t"/>
            <c:showVal val="1"/>
          </c:dLbls>
          <c:cat>
            <c:strRef>
              <c:f>종합!$C$5:$C$22</c:f>
              <c:strCache>
                <c:ptCount val="18"/>
                <c:pt idx="0">
                  <c:v>7일</c:v>
                </c:pt>
                <c:pt idx="1">
                  <c:v>8일</c:v>
                </c:pt>
                <c:pt idx="2">
                  <c:v>9일</c:v>
                </c:pt>
                <c:pt idx="3">
                  <c:v>10일</c:v>
                </c:pt>
                <c:pt idx="4">
                  <c:v>11일</c:v>
                </c:pt>
                <c:pt idx="5">
                  <c:v>12일</c:v>
                </c:pt>
                <c:pt idx="6">
                  <c:v>13일</c:v>
                </c:pt>
                <c:pt idx="7">
                  <c:v>14일</c:v>
                </c:pt>
                <c:pt idx="8">
                  <c:v>15일</c:v>
                </c:pt>
                <c:pt idx="9">
                  <c:v>16일</c:v>
                </c:pt>
                <c:pt idx="10">
                  <c:v>17일</c:v>
                </c:pt>
                <c:pt idx="11">
                  <c:v>18일</c:v>
                </c:pt>
                <c:pt idx="12">
                  <c:v>19일</c:v>
                </c:pt>
                <c:pt idx="13">
                  <c:v>20일</c:v>
                </c:pt>
                <c:pt idx="14">
                  <c:v>21일</c:v>
                </c:pt>
                <c:pt idx="15">
                  <c:v>22일</c:v>
                </c:pt>
                <c:pt idx="16">
                  <c:v>23일</c:v>
                </c:pt>
                <c:pt idx="17">
                  <c:v>24일</c:v>
                </c:pt>
              </c:strCache>
            </c:strRef>
          </c:cat>
          <c:val>
            <c:numRef>
              <c:f>종합!$F$5:$F$22</c:f>
              <c:numCache>
                <c:formatCode>#,###\ "명 "</c:formatCode>
                <c:ptCount val="18"/>
                <c:pt idx="0">
                  <c:v>5331</c:v>
                </c:pt>
                <c:pt idx="1">
                  <c:v>1854</c:v>
                </c:pt>
                <c:pt idx="2">
                  <c:v>9646</c:v>
                </c:pt>
                <c:pt idx="3">
                  <c:v>9477</c:v>
                </c:pt>
                <c:pt idx="4">
                  <c:v>9799</c:v>
                </c:pt>
                <c:pt idx="5">
                  <c:v>14493</c:v>
                </c:pt>
                <c:pt idx="6">
                  <c:v>11088</c:v>
                </c:pt>
                <c:pt idx="7">
                  <c:v>13212</c:v>
                </c:pt>
                <c:pt idx="8">
                  <c:v>5512</c:v>
                </c:pt>
                <c:pt idx="9">
                  <c:v>5298</c:v>
                </c:pt>
                <c:pt idx="10">
                  <c:v>4508</c:v>
                </c:pt>
                <c:pt idx="11">
                  <c:v>8816</c:v>
                </c:pt>
                <c:pt idx="12">
                  <c:v>9091</c:v>
                </c:pt>
                <c:pt idx="13">
                  <c:v>6152</c:v>
                </c:pt>
                <c:pt idx="14">
                  <c:v>5199</c:v>
                </c:pt>
                <c:pt idx="15">
                  <c:v>14900</c:v>
                </c:pt>
                <c:pt idx="16">
                  <c:v>4856</c:v>
                </c:pt>
                <c:pt idx="17">
                  <c:v>2656</c:v>
                </c:pt>
              </c:numCache>
            </c:numRef>
          </c:val>
        </c:ser>
        <c:marker val="1"/>
        <c:axId val="77200000"/>
        <c:axId val="77406592"/>
      </c:lineChart>
      <c:catAx>
        <c:axId val="77200000"/>
        <c:scaling>
          <c:orientation val="minMax"/>
        </c:scaling>
        <c:axPos val="b"/>
        <c:numFmt formatCode="General" sourceLinked="1"/>
        <c:tickLblPos val="nextTo"/>
        <c:crossAx val="77406592"/>
        <c:crosses val="autoZero"/>
        <c:auto val="1"/>
        <c:lblAlgn val="ctr"/>
        <c:lblOffset val="100"/>
      </c:catAx>
      <c:valAx>
        <c:axId val="77406592"/>
        <c:scaling>
          <c:orientation val="minMax"/>
          <c:max val="15000"/>
          <c:min val="1000"/>
        </c:scaling>
        <c:axPos val="l"/>
        <c:majorGridlines/>
        <c:numFmt formatCode="#,###\ &quot;명 &quot;" sourceLinked="1"/>
        <c:tickLblPos val="nextTo"/>
        <c:crossAx val="7720000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종합!$G$4</c:f>
              <c:strCache>
                <c:ptCount val="1"/>
                <c:pt idx="0">
                  <c:v>발생 트래픽</c:v>
                </c:pt>
              </c:strCache>
            </c:strRef>
          </c:tx>
          <c:spPr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howVal val="1"/>
          </c:dLbls>
          <c:cat>
            <c:strRef>
              <c:f>종합!$C$5:$C$22</c:f>
              <c:strCache>
                <c:ptCount val="18"/>
                <c:pt idx="0">
                  <c:v>7일</c:v>
                </c:pt>
                <c:pt idx="1">
                  <c:v>8일</c:v>
                </c:pt>
                <c:pt idx="2">
                  <c:v>9일</c:v>
                </c:pt>
                <c:pt idx="3">
                  <c:v>10일</c:v>
                </c:pt>
                <c:pt idx="4">
                  <c:v>11일</c:v>
                </c:pt>
                <c:pt idx="5">
                  <c:v>12일</c:v>
                </c:pt>
                <c:pt idx="6">
                  <c:v>13일</c:v>
                </c:pt>
                <c:pt idx="7">
                  <c:v>14일</c:v>
                </c:pt>
                <c:pt idx="8">
                  <c:v>15일</c:v>
                </c:pt>
                <c:pt idx="9">
                  <c:v>16일</c:v>
                </c:pt>
                <c:pt idx="10">
                  <c:v>17일</c:v>
                </c:pt>
                <c:pt idx="11">
                  <c:v>18일</c:v>
                </c:pt>
                <c:pt idx="12">
                  <c:v>19일</c:v>
                </c:pt>
                <c:pt idx="13">
                  <c:v>20일</c:v>
                </c:pt>
                <c:pt idx="14">
                  <c:v>21일</c:v>
                </c:pt>
                <c:pt idx="15">
                  <c:v>22일</c:v>
                </c:pt>
                <c:pt idx="16">
                  <c:v>23일</c:v>
                </c:pt>
                <c:pt idx="17">
                  <c:v>24일</c:v>
                </c:pt>
              </c:strCache>
            </c:strRef>
          </c:cat>
          <c:val>
            <c:numRef>
              <c:f>종합!$G$5:$G$22</c:f>
              <c:numCache>
                <c:formatCode>#.###\ "G"</c:formatCode>
                <c:ptCount val="18"/>
                <c:pt idx="0">
                  <c:v>3.6</c:v>
                </c:pt>
                <c:pt idx="1">
                  <c:v>1.3</c:v>
                </c:pt>
                <c:pt idx="2">
                  <c:v>6.8</c:v>
                </c:pt>
                <c:pt idx="3">
                  <c:v>6.6</c:v>
                </c:pt>
                <c:pt idx="4">
                  <c:v>6.9</c:v>
                </c:pt>
                <c:pt idx="5">
                  <c:v>7.2</c:v>
                </c:pt>
                <c:pt idx="6">
                  <c:v>5.6</c:v>
                </c:pt>
                <c:pt idx="7">
                  <c:v>6.6</c:v>
                </c:pt>
                <c:pt idx="8">
                  <c:v>2.8</c:v>
                </c:pt>
                <c:pt idx="9">
                  <c:v>2.7</c:v>
                </c:pt>
                <c:pt idx="10">
                  <c:v>2.2999999999999998</c:v>
                </c:pt>
                <c:pt idx="11">
                  <c:v>4.4000000000000004</c:v>
                </c:pt>
                <c:pt idx="12">
                  <c:v>4.5999999999999996</c:v>
                </c:pt>
                <c:pt idx="13">
                  <c:v>3.1</c:v>
                </c:pt>
                <c:pt idx="14">
                  <c:v>2.6</c:v>
                </c:pt>
                <c:pt idx="15">
                  <c:v>7.5</c:v>
                </c:pt>
                <c:pt idx="16">
                  <c:v>2.5</c:v>
                </c:pt>
                <c:pt idx="17">
                  <c:v>1.3</c:v>
                </c:pt>
              </c:numCache>
            </c:numRef>
          </c:val>
        </c:ser>
        <c:axId val="77417088"/>
        <c:axId val="77427072"/>
      </c:barChart>
      <c:catAx>
        <c:axId val="77417088"/>
        <c:scaling>
          <c:orientation val="minMax"/>
        </c:scaling>
        <c:axPos val="b"/>
        <c:numFmt formatCode="General" sourceLinked="1"/>
        <c:tickLblPos val="nextTo"/>
        <c:crossAx val="77427072"/>
        <c:crosses val="autoZero"/>
        <c:auto val="1"/>
        <c:lblAlgn val="ctr"/>
        <c:lblOffset val="100"/>
      </c:catAx>
      <c:valAx>
        <c:axId val="77427072"/>
        <c:scaling>
          <c:orientation val="minMax"/>
          <c:max val="7.5"/>
          <c:min val="0"/>
        </c:scaling>
        <c:axPos val="l"/>
        <c:majorGridlines/>
        <c:numFmt formatCode="#.###\ &quot;G&quot;" sourceLinked="1"/>
        <c:tickLblPos val="nextTo"/>
        <c:crossAx val="7741708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2F0D8-C9CE-4350-9E23-4B100ABA3B27}" type="doc">
      <dgm:prSet loTypeId="urn:microsoft.com/office/officeart/2005/8/layout/hList1" loCatId="list" qsTypeId="urn:microsoft.com/office/officeart/2005/8/quickstyle/3d1" qsCatId="3D" csTypeId="urn:microsoft.com/office/officeart/2005/8/colors/accent5_5" csCatId="accent5" phldr="1"/>
      <dgm:spPr/>
      <dgm:t>
        <a:bodyPr/>
        <a:lstStyle/>
        <a:p>
          <a:pPr latinLnBrk="1"/>
          <a:endParaRPr lang="ko-KR" altLang="en-US"/>
        </a:p>
      </dgm:t>
    </dgm:pt>
    <dgm:pt modelId="{ED354CB5-5257-4CD6-B2AF-F5E8FCB5083B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제안자</a:t>
          </a:r>
          <a:endParaRPr lang="ko-KR" altLang="en-US" sz="2000" dirty="0"/>
        </a:p>
      </dgm:t>
    </dgm:pt>
    <dgm:pt modelId="{40DA161C-8330-4AD6-94BC-C7B8651A38C1}" type="parTrans" cxnId="{92E9EEC6-E37B-48EA-8D27-6221BD50B484}">
      <dgm:prSet/>
      <dgm:spPr/>
      <dgm:t>
        <a:bodyPr/>
        <a:lstStyle/>
        <a:p>
          <a:pPr latinLnBrk="1"/>
          <a:endParaRPr lang="ko-KR" altLang="en-US" sz="2000"/>
        </a:p>
      </dgm:t>
    </dgm:pt>
    <dgm:pt modelId="{A7D187C1-127D-4173-AAB8-5BEF524F3D73}" type="sibTrans" cxnId="{92E9EEC6-E37B-48EA-8D27-6221BD50B484}">
      <dgm:prSet/>
      <dgm:spPr/>
      <dgm:t>
        <a:bodyPr/>
        <a:lstStyle/>
        <a:p>
          <a:pPr latinLnBrk="1"/>
          <a:endParaRPr lang="ko-KR" altLang="en-US" sz="2000"/>
        </a:p>
      </dgm:t>
    </dgm:pt>
    <dgm:pt modelId="{92CD3B70-988E-4745-9803-D58E14A484A8}">
      <dgm:prSet phldrT="[텍스트]" custT="1"/>
      <dgm:spPr/>
      <dgm:t>
        <a:bodyPr/>
        <a:lstStyle/>
        <a:p>
          <a:pPr latinLnBrk="1"/>
          <a:r>
            <a:rPr kumimoji="0" lang="ko-KR" altLang="en-US" sz="2000" b="1" dirty="0" err="1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n-ea"/>
              <a:ea typeface="+mn-ea"/>
              <a:cs typeface="+mj-cs"/>
            </a:rPr>
            <a:t>구글</a:t>
          </a:r>
          <a:r>
            <a:rPr kumimoji="0" lang="ko-KR" altLang="en-US" sz="2000" b="1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n-ea"/>
              <a:ea typeface="+mn-ea"/>
              <a:cs typeface="+mj-cs"/>
            </a:rPr>
            <a:t> 엔지니어 </a:t>
          </a:r>
          <a:r>
            <a:rPr kumimoji="0" lang="ko-KR" altLang="en-US" sz="2000" b="1" dirty="0" err="1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n-ea"/>
              <a:ea typeface="+mn-ea"/>
              <a:cs typeface="+mj-cs"/>
            </a:rPr>
            <a:t>크리스토프</a:t>
          </a:r>
          <a:r>
            <a:rPr kumimoji="0" lang="ko-KR" altLang="en-US" sz="2000" b="1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n-ea"/>
              <a:ea typeface="+mn-ea"/>
              <a:cs typeface="+mj-cs"/>
            </a:rPr>
            <a:t> </a:t>
          </a:r>
          <a:r>
            <a:rPr kumimoji="0" lang="ko-KR" altLang="en-US" sz="2000" b="1" dirty="0" err="1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n-ea"/>
              <a:ea typeface="+mn-ea"/>
              <a:cs typeface="+mj-cs"/>
            </a:rPr>
            <a:t>비시글리아</a:t>
          </a:r>
          <a:endParaRPr lang="ko-KR" altLang="en-US" sz="2000" dirty="0"/>
        </a:p>
      </dgm:t>
    </dgm:pt>
    <dgm:pt modelId="{19D03CFC-BE1A-4EDD-A52A-4137B1984BF0}" type="parTrans" cxnId="{B792B1AC-5A88-4BFC-BEE9-E01CD22E9968}">
      <dgm:prSet/>
      <dgm:spPr/>
      <dgm:t>
        <a:bodyPr/>
        <a:lstStyle/>
        <a:p>
          <a:pPr latinLnBrk="1"/>
          <a:endParaRPr lang="ko-KR" altLang="en-US" sz="2000"/>
        </a:p>
      </dgm:t>
    </dgm:pt>
    <dgm:pt modelId="{D4DEA33B-C948-40A4-A713-E10BB8690D4D}" type="sibTrans" cxnId="{B792B1AC-5A88-4BFC-BEE9-E01CD22E9968}">
      <dgm:prSet/>
      <dgm:spPr/>
      <dgm:t>
        <a:bodyPr/>
        <a:lstStyle/>
        <a:p>
          <a:pPr latinLnBrk="1"/>
          <a:endParaRPr lang="ko-KR" altLang="en-US" sz="2000"/>
        </a:p>
      </dgm:t>
    </dgm:pt>
    <dgm:pt modelId="{05DE11EF-6891-44D6-A302-6E86D0F702A5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동기</a:t>
          </a:r>
          <a:endParaRPr lang="ko-KR" altLang="en-US" sz="2000" dirty="0"/>
        </a:p>
      </dgm:t>
    </dgm:pt>
    <dgm:pt modelId="{B589D85A-57B4-484C-9563-9B9C2A30E46D}" type="parTrans" cxnId="{9ADB722F-A91C-4EC2-983C-352614F00E5F}">
      <dgm:prSet/>
      <dgm:spPr/>
      <dgm:t>
        <a:bodyPr/>
        <a:lstStyle/>
        <a:p>
          <a:pPr latinLnBrk="1"/>
          <a:endParaRPr lang="ko-KR" altLang="en-US" sz="2000"/>
        </a:p>
      </dgm:t>
    </dgm:pt>
    <dgm:pt modelId="{0C23237C-97A6-4243-8D1B-912B26FBCCB1}" type="sibTrans" cxnId="{9ADB722F-A91C-4EC2-983C-352614F00E5F}">
      <dgm:prSet/>
      <dgm:spPr/>
      <dgm:t>
        <a:bodyPr/>
        <a:lstStyle/>
        <a:p>
          <a:pPr latinLnBrk="1"/>
          <a:endParaRPr lang="ko-KR" altLang="en-US" sz="2000"/>
        </a:p>
      </dgm:t>
    </dgm:pt>
    <dgm:pt modelId="{5C709BA1-BD9D-4E88-AFAD-60BB89D3F144}">
      <dgm:prSet phldrT="[텍스트]" custT="1"/>
      <dgm:spPr/>
      <dgm:t>
        <a:bodyPr/>
        <a:lstStyle/>
        <a:p>
          <a:pPr latinLnBrk="1"/>
          <a:r>
            <a:rPr kumimoji="0" lang="ko-KR" altLang="en-US" sz="2000" b="1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n-ea"/>
              <a:ea typeface="+mn-ea"/>
              <a:cs typeface="+mj-cs"/>
            </a:rPr>
            <a:t>회사 내부에 많이 남아 있는 용량이나 컴퓨터 자원을  활용 해보자 </a:t>
          </a:r>
          <a:r>
            <a:rPr kumimoji="0" lang="en-US" altLang="ko-KR" sz="2000" b="1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n-ea"/>
              <a:ea typeface="+mn-ea"/>
              <a:cs typeface="+mj-cs"/>
            </a:rPr>
            <a:t>(2006</a:t>
          </a:r>
          <a:r>
            <a:rPr kumimoji="0" lang="ko-KR" altLang="en-US" sz="2000" b="1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n-ea"/>
              <a:ea typeface="+mn-ea"/>
              <a:cs typeface="+mj-cs"/>
            </a:rPr>
            <a:t>년</a:t>
          </a:r>
          <a:r>
            <a:rPr kumimoji="0" lang="en-US" altLang="ko-KR" sz="2000" b="1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n-ea"/>
              <a:ea typeface="+mn-ea"/>
              <a:cs typeface="+mj-cs"/>
            </a:rPr>
            <a:t>)</a:t>
          </a:r>
          <a:endParaRPr lang="ko-KR" altLang="en-US" sz="2000" dirty="0"/>
        </a:p>
      </dgm:t>
    </dgm:pt>
    <dgm:pt modelId="{6D3A3C49-C58C-405B-8698-E2FCC82E46B7}" type="parTrans" cxnId="{87949BF5-5292-49F1-BD01-391E40BE1F75}">
      <dgm:prSet/>
      <dgm:spPr/>
      <dgm:t>
        <a:bodyPr/>
        <a:lstStyle/>
        <a:p>
          <a:pPr latinLnBrk="1"/>
          <a:endParaRPr lang="ko-KR" altLang="en-US" sz="2000"/>
        </a:p>
      </dgm:t>
    </dgm:pt>
    <dgm:pt modelId="{CECF899C-E9D3-4145-8402-1930A8878489}" type="sibTrans" cxnId="{87949BF5-5292-49F1-BD01-391E40BE1F75}">
      <dgm:prSet/>
      <dgm:spPr/>
      <dgm:t>
        <a:bodyPr/>
        <a:lstStyle/>
        <a:p>
          <a:pPr latinLnBrk="1"/>
          <a:endParaRPr lang="ko-KR" altLang="en-US" sz="2000"/>
        </a:p>
      </dgm:t>
    </dgm:pt>
    <dgm:pt modelId="{9D5DC6BA-E940-4FE0-B017-1B36C9D39EBD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패러다임</a:t>
          </a:r>
          <a:endParaRPr lang="ko-KR" altLang="en-US" sz="2000" dirty="0"/>
        </a:p>
      </dgm:t>
    </dgm:pt>
    <dgm:pt modelId="{C523ECC0-11C9-465D-933C-60265E98BB2D}" type="parTrans" cxnId="{0B136B0E-C645-4F82-B45A-CC7F178F8D0A}">
      <dgm:prSet/>
      <dgm:spPr/>
      <dgm:t>
        <a:bodyPr/>
        <a:lstStyle/>
        <a:p>
          <a:pPr latinLnBrk="1"/>
          <a:endParaRPr lang="ko-KR" altLang="en-US" sz="2000"/>
        </a:p>
      </dgm:t>
    </dgm:pt>
    <dgm:pt modelId="{BBC5EC10-DE50-442D-83A2-5B7690CCCAAE}" type="sibTrans" cxnId="{0B136B0E-C645-4F82-B45A-CC7F178F8D0A}">
      <dgm:prSet/>
      <dgm:spPr/>
      <dgm:t>
        <a:bodyPr/>
        <a:lstStyle/>
        <a:p>
          <a:pPr latinLnBrk="1"/>
          <a:endParaRPr lang="ko-KR" altLang="en-US" sz="2000"/>
        </a:p>
      </dgm:t>
    </dgm:pt>
    <dgm:pt modelId="{376AB2BB-A9A1-468C-92FA-EDCD0D44A7DD}">
      <dgm:prSet phldrT="[텍스트]" custT="1"/>
      <dgm:spPr/>
      <dgm:t>
        <a:bodyPr/>
        <a:lstStyle/>
        <a:p>
          <a:pPr latinLnBrk="1"/>
          <a:r>
            <a:rPr lang="en-US" altLang="ko-KR" sz="2000" dirty="0" smtClean="0"/>
            <a:t>IBM</a:t>
          </a:r>
          <a:endParaRPr lang="ko-KR" altLang="en-US" sz="2000" dirty="0"/>
        </a:p>
      </dgm:t>
    </dgm:pt>
    <dgm:pt modelId="{C2ACEE4A-1DA4-43DB-9219-1377AD5658A7}" type="parTrans" cxnId="{44B8AAC5-C5FB-4225-A460-CD2B27D40233}">
      <dgm:prSet/>
      <dgm:spPr/>
      <dgm:t>
        <a:bodyPr/>
        <a:lstStyle/>
        <a:p>
          <a:pPr latinLnBrk="1"/>
          <a:endParaRPr lang="ko-KR" altLang="en-US" sz="2000"/>
        </a:p>
      </dgm:t>
    </dgm:pt>
    <dgm:pt modelId="{2F282FA2-B998-4B3B-A192-670E6B7AEB88}" type="sibTrans" cxnId="{44B8AAC5-C5FB-4225-A460-CD2B27D40233}">
      <dgm:prSet/>
      <dgm:spPr/>
      <dgm:t>
        <a:bodyPr/>
        <a:lstStyle/>
        <a:p>
          <a:pPr latinLnBrk="1"/>
          <a:endParaRPr lang="ko-KR" altLang="en-US" sz="2000"/>
        </a:p>
      </dgm:t>
    </dgm:pt>
    <dgm:pt modelId="{41643984-2556-4550-B6DE-2D086D9E52D6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아마존</a:t>
          </a:r>
          <a:endParaRPr lang="ko-KR" altLang="en-US" sz="2000" dirty="0"/>
        </a:p>
      </dgm:t>
    </dgm:pt>
    <dgm:pt modelId="{D81823C1-2A1F-4D05-8071-B74B68FE1ECD}" type="parTrans" cxnId="{00D5FCC4-E471-4F47-9648-72E4F0E4452F}">
      <dgm:prSet/>
      <dgm:spPr/>
      <dgm:t>
        <a:bodyPr/>
        <a:lstStyle/>
        <a:p>
          <a:pPr latinLnBrk="1"/>
          <a:endParaRPr lang="ko-KR" altLang="en-US" sz="2000"/>
        </a:p>
      </dgm:t>
    </dgm:pt>
    <dgm:pt modelId="{E6D785ED-3C5F-4BAD-8707-0D5DADF672B6}" type="sibTrans" cxnId="{00D5FCC4-E471-4F47-9648-72E4F0E4452F}">
      <dgm:prSet/>
      <dgm:spPr/>
      <dgm:t>
        <a:bodyPr/>
        <a:lstStyle/>
        <a:p>
          <a:pPr latinLnBrk="1"/>
          <a:endParaRPr lang="ko-KR" altLang="en-US" sz="2000"/>
        </a:p>
      </dgm:t>
    </dgm:pt>
    <dgm:pt modelId="{C13A4CFC-5AEC-4181-A79D-019137A9AD7F}">
      <dgm:prSet phldrT="[텍스트]" custT="1"/>
      <dgm:spPr/>
      <dgm:t>
        <a:bodyPr/>
        <a:lstStyle/>
        <a:p>
          <a:pPr latinLnBrk="1"/>
          <a:r>
            <a:rPr lang="en-US" altLang="ko-KR" sz="2000" dirty="0" smtClean="0"/>
            <a:t>MS</a:t>
          </a:r>
          <a:endParaRPr lang="ko-KR" altLang="en-US" sz="2000" dirty="0"/>
        </a:p>
      </dgm:t>
    </dgm:pt>
    <dgm:pt modelId="{9E81547D-86AA-4F61-B08B-71146CD604AE}" type="parTrans" cxnId="{CA1F20D7-AE43-44AE-A264-F6A9F69C72E7}">
      <dgm:prSet/>
      <dgm:spPr/>
      <dgm:t>
        <a:bodyPr/>
        <a:lstStyle/>
        <a:p>
          <a:pPr latinLnBrk="1"/>
          <a:endParaRPr lang="ko-KR" altLang="en-US"/>
        </a:p>
      </dgm:t>
    </dgm:pt>
    <dgm:pt modelId="{403683B2-9C68-44CF-A8E2-3FF54C6BEC1D}" type="sibTrans" cxnId="{CA1F20D7-AE43-44AE-A264-F6A9F69C72E7}">
      <dgm:prSet/>
      <dgm:spPr/>
      <dgm:t>
        <a:bodyPr/>
        <a:lstStyle/>
        <a:p>
          <a:pPr latinLnBrk="1"/>
          <a:endParaRPr lang="ko-KR" altLang="en-US"/>
        </a:p>
      </dgm:t>
    </dgm:pt>
    <dgm:pt modelId="{07A7C523-6CC9-42E0-86CD-655E9FC77976}">
      <dgm:prSet phldrT="[텍스트]" custT="1"/>
      <dgm:spPr/>
      <dgm:t>
        <a:bodyPr/>
        <a:lstStyle/>
        <a:p>
          <a:pPr latinLnBrk="1"/>
          <a:r>
            <a:rPr lang="en-US" altLang="ko-KR" sz="2000" dirty="0" smtClean="0"/>
            <a:t>DELL</a:t>
          </a:r>
          <a:endParaRPr lang="ko-KR" altLang="en-US" sz="2000" dirty="0"/>
        </a:p>
      </dgm:t>
    </dgm:pt>
    <dgm:pt modelId="{D569B486-6B19-4BA8-AB15-27A4FC140AF0}" type="parTrans" cxnId="{1A78ADCA-5036-46B7-8691-64D194C05EA8}">
      <dgm:prSet/>
      <dgm:spPr/>
      <dgm:t>
        <a:bodyPr/>
        <a:lstStyle/>
        <a:p>
          <a:pPr latinLnBrk="1"/>
          <a:endParaRPr lang="ko-KR" altLang="en-US"/>
        </a:p>
      </dgm:t>
    </dgm:pt>
    <dgm:pt modelId="{25F34581-810E-401C-BA71-9919CC4AB458}" type="sibTrans" cxnId="{1A78ADCA-5036-46B7-8691-64D194C05EA8}">
      <dgm:prSet/>
      <dgm:spPr/>
      <dgm:t>
        <a:bodyPr/>
        <a:lstStyle/>
        <a:p>
          <a:pPr latinLnBrk="1"/>
          <a:endParaRPr lang="ko-KR" altLang="en-US"/>
        </a:p>
      </dgm:t>
    </dgm:pt>
    <dgm:pt modelId="{0DE5BCA9-EC98-4E3E-9F41-D28D905434EF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대표적 </a:t>
          </a:r>
          <a:r>
            <a:rPr lang="en-US" altLang="ko-KR" sz="2000" dirty="0" smtClean="0"/>
            <a:t>IT </a:t>
          </a:r>
          <a:r>
            <a:rPr lang="ko-KR" altLang="en-US" sz="2000" dirty="0" smtClean="0"/>
            <a:t>기업</a:t>
          </a:r>
          <a:endParaRPr lang="ko-KR" altLang="en-US" sz="2000" dirty="0"/>
        </a:p>
      </dgm:t>
    </dgm:pt>
    <dgm:pt modelId="{C96D34C2-6422-4F2A-ACFA-E219E355F0D5}" type="parTrans" cxnId="{34AB0150-51B3-426F-8ECE-A4FFE89C647E}">
      <dgm:prSet/>
      <dgm:spPr/>
      <dgm:t>
        <a:bodyPr/>
        <a:lstStyle/>
        <a:p>
          <a:pPr latinLnBrk="1"/>
          <a:endParaRPr lang="ko-KR" altLang="en-US"/>
        </a:p>
      </dgm:t>
    </dgm:pt>
    <dgm:pt modelId="{9A4C4103-ACD5-44E0-B2F0-0350AD5D0868}" type="sibTrans" cxnId="{34AB0150-51B3-426F-8ECE-A4FFE89C647E}">
      <dgm:prSet/>
      <dgm:spPr/>
      <dgm:t>
        <a:bodyPr/>
        <a:lstStyle/>
        <a:p>
          <a:pPr latinLnBrk="1"/>
          <a:endParaRPr lang="ko-KR" altLang="en-US"/>
        </a:p>
      </dgm:t>
    </dgm:pt>
    <dgm:pt modelId="{665D7D64-8765-4A6A-885D-5D00E73BD609}" type="pres">
      <dgm:prSet presAssocID="{D472F0D8-C9CE-4350-9E23-4B100ABA3B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9F41317-DAB8-42C6-82C1-C47970DC5D94}" type="pres">
      <dgm:prSet presAssocID="{ED354CB5-5257-4CD6-B2AF-F5E8FCB5083B}" presName="composite" presStyleCnt="0"/>
      <dgm:spPr/>
      <dgm:t>
        <a:bodyPr/>
        <a:lstStyle/>
        <a:p>
          <a:pPr latinLnBrk="1"/>
          <a:endParaRPr lang="ko-KR" altLang="en-US"/>
        </a:p>
      </dgm:t>
    </dgm:pt>
    <dgm:pt modelId="{5837694A-BFC4-49ED-B1DC-3656923EBE57}" type="pres">
      <dgm:prSet presAssocID="{ED354CB5-5257-4CD6-B2AF-F5E8FCB5083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11D9053-E624-4F19-AB05-28AEB882A731}" type="pres">
      <dgm:prSet presAssocID="{ED354CB5-5257-4CD6-B2AF-F5E8FCB5083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E7F3EB6-DFFB-437B-B27E-3D2865CA62AE}" type="pres">
      <dgm:prSet presAssocID="{A7D187C1-127D-4173-AAB8-5BEF524F3D73}" presName="space" presStyleCnt="0"/>
      <dgm:spPr/>
      <dgm:t>
        <a:bodyPr/>
        <a:lstStyle/>
        <a:p>
          <a:pPr latinLnBrk="1"/>
          <a:endParaRPr lang="ko-KR" altLang="en-US"/>
        </a:p>
      </dgm:t>
    </dgm:pt>
    <dgm:pt modelId="{17138B9E-935A-4071-A6CE-474B01564DEF}" type="pres">
      <dgm:prSet presAssocID="{05DE11EF-6891-44D6-A302-6E86D0F702A5}" presName="composite" presStyleCnt="0"/>
      <dgm:spPr/>
      <dgm:t>
        <a:bodyPr/>
        <a:lstStyle/>
        <a:p>
          <a:pPr latinLnBrk="1"/>
          <a:endParaRPr lang="ko-KR" altLang="en-US"/>
        </a:p>
      </dgm:t>
    </dgm:pt>
    <dgm:pt modelId="{842C38F1-3AD7-4ABA-A8EB-5E1F3E2790F5}" type="pres">
      <dgm:prSet presAssocID="{05DE11EF-6891-44D6-A302-6E86D0F702A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C6EFA1A-CF8D-486B-AD2C-AA99401DAD03}" type="pres">
      <dgm:prSet presAssocID="{05DE11EF-6891-44D6-A302-6E86D0F702A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27F2B73-B930-41EE-A1D3-CDB438B7FD4A}" type="pres">
      <dgm:prSet presAssocID="{0C23237C-97A6-4243-8D1B-912B26FBCCB1}" presName="space" presStyleCnt="0"/>
      <dgm:spPr/>
      <dgm:t>
        <a:bodyPr/>
        <a:lstStyle/>
        <a:p>
          <a:pPr latinLnBrk="1"/>
          <a:endParaRPr lang="ko-KR" altLang="en-US"/>
        </a:p>
      </dgm:t>
    </dgm:pt>
    <dgm:pt modelId="{739DB2E1-231E-4485-B4BF-93A88603D096}" type="pres">
      <dgm:prSet presAssocID="{9D5DC6BA-E940-4FE0-B017-1B36C9D39EBD}" presName="composite" presStyleCnt="0"/>
      <dgm:spPr/>
      <dgm:t>
        <a:bodyPr/>
        <a:lstStyle/>
        <a:p>
          <a:pPr latinLnBrk="1"/>
          <a:endParaRPr lang="ko-KR" altLang="en-US"/>
        </a:p>
      </dgm:t>
    </dgm:pt>
    <dgm:pt modelId="{D8F4BA81-7E84-4872-9C45-E8F4C8B0461F}" type="pres">
      <dgm:prSet presAssocID="{9D5DC6BA-E940-4FE0-B017-1B36C9D39EB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8606B47-ED88-4FD3-84E4-EA6EDA34E5A8}" type="pres">
      <dgm:prSet presAssocID="{9D5DC6BA-E940-4FE0-B017-1B36C9D39EB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FED3EE4-15B1-49EB-A4DF-560E4F76A819}" type="presOf" srcId="{C13A4CFC-5AEC-4181-A79D-019137A9AD7F}" destId="{38606B47-ED88-4FD3-84E4-EA6EDA34E5A8}" srcOrd="0" destOrd="1" presId="urn:microsoft.com/office/officeart/2005/8/layout/hList1"/>
    <dgm:cxn modelId="{7195BDDE-4466-48BF-A8D0-411D01153F48}" type="presOf" srcId="{92CD3B70-988E-4745-9803-D58E14A484A8}" destId="{311D9053-E624-4F19-AB05-28AEB882A731}" srcOrd="0" destOrd="0" presId="urn:microsoft.com/office/officeart/2005/8/layout/hList1"/>
    <dgm:cxn modelId="{0B136B0E-C645-4F82-B45A-CC7F178F8D0A}" srcId="{D472F0D8-C9CE-4350-9E23-4B100ABA3B27}" destId="{9D5DC6BA-E940-4FE0-B017-1B36C9D39EBD}" srcOrd="2" destOrd="0" parTransId="{C523ECC0-11C9-465D-933C-60265E98BB2D}" sibTransId="{BBC5EC10-DE50-442D-83A2-5B7690CCCAAE}"/>
    <dgm:cxn modelId="{140FF5CB-6C4A-42FB-B768-0F3594343A4A}" type="presOf" srcId="{9D5DC6BA-E940-4FE0-B017-1B36C9D39EBD}" destId="{D8F4BA81-7E84-4872-9C45-E8F4C8B0461F}" srcOrd="0" destOrd="0" presId="urn:microsoft.com/office/officeart/2005/8/layout/hList1"/>
    <dgm:cxn modelId="{92E9EEC6-E37B-48EA-8D27-6221BD50B484}" srcId="{D472F0D8-C9CE-4350-9E23-4B100ABA3B27}" destId="{ED354CB5-5257-4CD6-B2AF-F5E8FCB5083B}" srcOrd="0" destOrd="0" parTransId="{40DA161C-8330-4AD6-94BC-C7B8651A38C1}" sibTransId="{A7D187C1-127D-4173-AAB8-5BEF524F3D73}"/>
    <dgm:cxn modelId="{123593CD-3258-4E09-85B9-F65C67304FD4}" type="presOf" srcId="{0DE5BCA9-EC98-4E3E-9F41-D28D905434EF}" destId="{38606B47-ED88-4FD3-84E4-EA6EDA34E5A8}" srcOrd="0" destOrd="4" presId="urn:microsoft.com/office/officeart/2005/8/layout/hList1"/>
    <dgm:cxn modelId="{9ADB722F-A91C-4EC2-983C-352614F00E5F}" srcId="{D472F0D8-C9CE-4350-9E23-4B100ABA3B27}" destId="{05DE11EF-6891-44D6-A302-6E86D0F702A5}" srcOrd="1" destOrd="0" parTransId="{B589D85A-57B4-484C-9563-9B9C2A30E46D}" sibTransId="{0C23237C-97A6-4243-8D1B-912B26FBCCB1}"/>
    <dgm:cxn modelId="{994523A0-F10C-4C7F-9D39-C3A8ED5199AA}" type="presOf" srcId="{5C709BA1-BD9D-4E88-AFAD-60BB89D3F144}" destId="{CC6EFA1A-CF8D-486B-AD2C-AA99401DAD03}" srcOrd="0" destOrd="0" presId="urn:microsoft.com/office/officeart/2005/8/layout/hList1"/>
    <dgm:cxn modelId="{87949BF5-5292-49F1-BD01-391E40BE1F75}" srcId="{05DE11EF-6891-44D6-A302-6E86D0F702A5}" destId="{5C709BA1-BD9D-4E88-AFAD-60BB89D3F144}" srcOrd="0" destOrd="0" parTransId="{6D3A3C49-C58C-405B-8698-E2FCC82E46B7}" sibTransId="{CECF899C-E9D3-4145-8402-1930A8878489}"/>
    <dgm:cxn modelId="{CA1F20D7-AE43-44AE-A264-F6A9F69C72E7}" srcId="{9D5DC6BA-E940-4FE0-B017-1B36C9D39EBD}" destId="{C13A4CFC-5AEC-4181-A79D-019137A9AD7F}" srcOrd="1" destOrd="0" parTransId="{9E81547D-86AA-4F61-B08B-71146CD604AE}" sibTransId="{403683B2-9C68-44CF-A8E2-3FF54C6BEC1D}"/>
    <dgm:cxn modelId="{34AB0150-51B3-426F-8ECE-A4FFE89C647E}" srcId="{9D5DC6BA-E940-4FE0-B017-1B36C9D39EBD}" destId="{0DE5BCA9-EC98-4E3E-9F41-D28D905434EF}" srcOrd="4" destOrd="0" parTransId="{C96D34C2-6422-4F2A-ACFA-E219E355F0D5}" sibTransId="{9A4C4103-ACD5-44E0-B2F0-0350AD5D0868}"/>
    <dgm:cxn modelId="{44B8AAC5-C5FB-4225-A460-CD2B27D40233}" srcId="{9D5DC6BA-E940-4FE0-B017-1B36C9D39EBD}" destId="{376AB2BB-A9A1-468C-92FA-EDCD0D44A7DD}" srcOrd="0" destOrd="0" parTransId="{C2ACEE4A-1DA4-43DB-9219-1377AD5658A7}" sibTransId="{2F282FA2-B998-4B3B-A192-670E6B7AEB88}"/>
    <dgm:cxn modelId="{6D04CFC9-A108-47F8-B51E-3154922D7F7E}" type="presOf" srcId="{376AB2BB-A9A1-468C-92FA-EDCD0D44A7DD}" destId="{38606B47-ED88-4FD3-84E4-EA6EDA34E5A8}" srcOrd="0" destOrd="0" presId="urn:microsoft.com/office/officeart/2005/8/layout/hList1"/>
    <dgm:cxn modelId="{00D5FCC4-E471-4F47-9648-72E4F0E4452F}" srcId="{9D5DC6BA-E940-4FE0-B017-1B36C9D39EBD}" destId="{41643984-2556-4550-B6DE-2D086D9E52D6}" srcOrd="3" destOrd="0" parTransId="{D81823C1-2A1F-4D05-8071-B74B68FE1ECD}" sibTransId="{E6D785ED-3C5F-4BAD-8707-0D5DADF672B6}"/>
    <dgm:cxn modelId="{35F590DE-C7D4-4069-8C5B-C5C0E4A33B45}" type="presOf" srcId="{D472F0D8-C9CE-4350-9E23-4B100ABA3B27}" destId="{665D7D64-8765-4A6A-885D-5D00E73BD609}" srcOrd="0" destOrd="0" presId="urn:microsoft.com/office/officeart/2005/8/layout/hList1"/>
    <dgm:cxn modelId="{0BCE1408-B4E7-45A8-ABDE-C9962DBA6A8F}" type="presOf" srcId="{07A7C523-6CC9-42E0-86CD-655E9FC77976}" destId="{38606B47-ED88-4FD3-84E4-EA6EDA34E5A8}" srcOrd="0" destOrd="2" presId="urn:microsoft.com/office/officeart/2005/8/layout/hList1"/>
    <dgm:cxn modelId="{D1B9AA17-8A44-4E9F-B3EB-D25DB86C8710}" type="presOf" srcId="{ED354CB5-5257-4CD6-B2AF-F5E8FCB5083B}" destId="{5837694A-BFC4-49ED-B1DC-3656923EBE57}" srcOrd="0" destOrd="0" presId="urn:microsoft.com/office/officeart/2005/8/layout/hList1"/>
    <dgm:cxn modelId="{96573398-F639-4BC7-8415-11321526BA0D}" type="presOf" srcId="{05DE11EF-6891-44D6-A302-6E86D0F702A5}" destId="{842C38F1-3AD7-4ABA-A8EB-5E1F3E2790F5}" srcOrd="0" destOrd="0" presId="urn:microsoft.com/office/officeart/2005/8/layout/hList1"/>
    <dgm:cxn modelId="{B792B1AC-5A88-4BFC-BEE9-E01CD22E9968}" srcId="{ED354CB5-5257-4CD6-B2AF-F5E8FCB5083B}" destId="{92CD3B70-988E-4745-9803-D58E14A484A8}" srcOrd="0" destOrd="0" parTransId="{19D03CFC-BE1A-4EDD-A52A-4137B1984BF0}" sibTransId="{D4DEA33B-C948-40A4-A713-E10BB8690D4D}"/>
    <dgm:cxn modelId="{1A78ADCA-5036-46B7-8691-64D194C05EA8}" srcId="{9D5DC6BA-E940-4FE0-B017-1B36C9D39EBD}" destId="{07A7C523-6CC9-42E0-86CD-655E9FC77976}" srcOrd="2" destOrd="0" parTransId="{D569B486-6B19-4BA8-AB15-27A4FC140AF0}" sibTransId="{25F34581-810E-401C-BA71-9919CC4AB458}"/>
    <dgm:cxn modelId="{A1106914-327A-4ABF-965E-854407AF243B}" type="presOf" srcId="{41643984-2556-4550-B6DE-2D086D9E52D6}" destId="{38606B47-ED88-4FD3-84E4-EA6EDA34E5A8}" srcOrd="0" destOrd="3" presId="urn:microsoft.com/office/officeart/2005/8/layout/hList1"/>
    <dgm:cxn modelId="{0FEA7133-9F54-4E98-A9BA-9DFC50268AF4}" type="presParOf" srcId="{665D7D64-8765-4A6A-885D-5D00E73BD609}" destId="{89F41317-DAB8-42C6-82C1-C47970DC5D94}" srcOrd="0" destOrd="0" presId="urn:microsoft.com/office/officeart/2005/8/layout/hList1"/>
    <dgm:cxn modelId="{9C0B79B1-2E79-4268-9D0E-8BA7AD7E17B0}" type="presParOf" srcId="{89F41317-DAB8-42C6-82C1-C47970DC5D94}" destId="{5837694A-BFC4-49ED-B1DC-3656923EBE57}" srcOrd="0" destOrd="0" presId="urn:microsoft.com/office/officeart/2005/8/layout/hList1"/>
    <dgm:cxn modelId="{8AC2B931-2F74-4687-85C6-2F343DCDA177}" type="presParOf" srcId="{89F41317-DAB8-42C6-82C1-C47970DC5D94}" destId="{311D9053-E624-4F19-AB05-28AEB882A731}" srcOrd="1" destOrd="0" presId="urn:microsoft.com/office/officeart/2005/8/layout/hList1"/>
    <dgm:cxn modelId="{CB911123-CC8A-4AE9-A91B-EEE28DA3FA22}" type="presParOf" srcId="{665D7D64-8765-4A6A-885D-5D00E73BD609}" destId="{9E7F3EB6-DFFB-437B-B27E-3D2865CA62AE}" srcOrd="1" destOrd="0" presId="urn:microsoft.com/office/officeart/2005/8/layout/hList1"/>
    <dgm:cxn modelId="{24E77810-AB25-4DBC-9C16-3583726CCDBF}" type="presParOf" srcId="{665D7D64-8765-4A6A-885D-5D00E73BD609}" destId="{17138B9E-935A-4071-A6CE-474B01564DEF}" srcOrd="2" destOrd="0" presId="urn:microsoft.com/office/officeart/2005/8/layout/hList1"/>
    <dgm:cxn modelId="{F2A5D0D8-6212-4CB7-B484-708492FC21F3}" type="presParOf" srcId="{17138B9E-935A-4071-A6CE-474B01564DEF}" destId="{842C38F1-3AD7-4ABA-A8EB-5E1F3E2790F5}" srcOrd="0" destOrd="0" presId="urn:microsoft.com/office/officeart/2005/8/layout/hList1"/>
    <dgm:cxn modelId="{E35E8C12-7B0F-493C-995B-9D2C853506CE}" type="presParOf" srcId="{17138B9E-935A-4071-A6CE-474B01564DEF}" destId="{CC6EFA1A-CF8D-486B-AD2C-AA99401DAD03}" srcOrd="1" destOrd="0" presId="urn:microsoft.com/office/officeart/2005/8/layout/hList1"/>
    <dgm:cxn modelId="{637F5578-3DC3-4425-8D24-460A6A384522}" type="presParOf" srcId="{665D7D64-8765-4A6A-885D-5D00E73BD609}" destId="{A27F2B73-B930-41EE-A1D3-CDB438B7FD4A}" srcOrd="3" destOrd="0" presId="urn:microsoft.com/office/officeart/2005/8/layout/hList1"/>
    <dgm:cxn modelId="{B719976B-21BE-4E9E-A28C-5D8AC3EE743D}" type="presParOf" srcId="{665D7D64-8765-4A6A-885D-5D00E73BD609}" destId="{739DB2E1-231E-4485-B4BF-93A88603D096}" srcOrd="4" destOrd="0" presId="urn:microsoft.com/office/officeart/2005/8/layout/hList1"/>
    <dgm:cxn modelId="{DB40F528-5C16-4AFD-9810-DC35A33B5F20}" type="presParOf" srcId="{739DB2E1-231E-4485-B4BF-93A88603D096}" destId="{D8F4BA81-7E84-4872-9C45-E8F4C8B0461F}" srcOrd="0" destOrd="0" presId="urn:microsoft.com/office/officeart/2005/8/layout/hList1"/>
    <dgm:cxn modelId="{E535AE44-1FA3-4285-B023-B6C8B071163B}" type="presParOf" srcId="{739DB2E1-231E-4485-B4BF-93A88603D096}" destId="{38606B47-ED88-4FD3-84E4-EA6EDA34E5A8}" srcOrd="1" destOrd="0" presId="urn:microsoft.com/office/officeart/2005/8/layout/h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09D27C-DBF2-4E01-8AA9-41C3E4CB767A}" type="doc">
      <dgm:prSet loTypeId="urn:microsoft.com/office/officeart/2005/8/layout/hList3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732B9EDB-F844-443D-BEDC-CD56625D4BF4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latin typeface="+mn-ea"/>
              <a:ea typeface="+mn-ea"/>
            </a:rPr>
            <a:t>가상화</a:t>
          </a:r>
          <a:r>
            <a:rPr lang="ko-KR" altLang="en-US" sz="2000" dirty="0" smtClean="0">
              <a:latin typeface="+mn-ea"/>
              <a:ea typeface="+mn-ea"/>
            </a:rPr>
            <a:t> </a:t>
          </a:r>
          <a:endParaRPr lang="ko-KR" altLang="en-US" sz="2000" dirty="0">
            <a:latin typeface="+mn-ea"/>
            <a:ea typeface="+mn-ea"/>
          </a:endParaRPr>
        </a:p>
      </dgm:t>
    </dgm:pt>
    <dgm:pt modelId="{D7EB5691-8ECC-48D1-996B-C0BFF9D019B8}" type="parTrans" cxnId="{D0FB174F-C0C0-4DF7-8BE9-83447C4AA149}">
      <dgm:prSet/>
      <dgm:spPr/>
      <dgm:t>
        <a:bodyPr/>
        <a:lstStyle/>
        <a:p>
          <a:pPr latinLnBrk="1"/>
          <a:endParaRPr lang="ko-KR" altLang="en-US" sz="2000">
            <a:latin typeface="+mn-ea"/>
            <a:ea typeface="+mn-ea"/>
          </a:endParaRPr>
        </a:p>
      </dgm:t>
    </dgm:pt>
    <dgm:pt modelId="{2F1302D3-33C8-45B5-B02E-B5301FDE45BF}" type="sibTrans" cxnId="{D0FB174F-C0C0-4DF7-8BE9-83447C4AA149}">
      <dgm:prSet/>
      <dgm:spPr/>
      <dgm:t>
        <a:bodyPr/>
        <a:lstStyle/>
        <a:p>
          <a:pPr latinLnBrk="1"/>
          <a:endParaRPr lang="ko-KR" altLang="en-US" sz="2000">
            <a:latin typeface="+mn-ea"/>
            <a:ea typeface="+mn-ea"/>
          </a:endParaRPr>
        </a:p>
      </dgm:t>
    </dgm:pt>
    <dgm:pt modelId="{CE6FADCB-96B3-47FA-8395-FE1AF995B241}">
      <dgm:prSet phldrT="[텍스트]" custT="1"/>
      <dgm:spPr/>
      <dgm:t>
        <a:bodyPr/>
        <a:lstStyle/>
        <a:p>
          <a:pPr latinLnBrk="1"/>
          <a:r>
            <a:rPr kumimoji="0" lang="ko-KR" altLang="en-US" sz="1600" b="1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n-ea"/>
              <a:ea typeface="+mn-ea"/>
              <a:cs typeface="+mj-cs"/>
            </a:rPr>
            <a:t>서버</a:t>
          </a:r>
          <a:endParaRPr lang="ko-KR" altLang="en-US" sz="1600" dirty="0">
            <a:latin typeface="+mn-ea"/>
            <a:ea typeface="+mn-ea"/>
          </a:endParaRPr>
        </a:p>
      </dgm:t>
    </dgm:pt>
    <dgm:pt modelId="{08F64F80-47D8-4CBF-9DD5-642E624404A7}" type="parTrans" cxnId="{C0A40B28-97CB-4FA9-A960-A6D1C624E735}">
      <dgm:prSet/>
      <dgm:spPr/>
      <dgm:t>
        <a:bodyPr/>
        <a:lstStyle/>
        <a:p>
          <a:pPr latinLnBrk="1"/>
          <a:endParaRPr lang="ko-KR" altLang="en-US" sz="2000">
            <a:latin typeface="+mn-ea"/>
            <a:ea typeface="+mn-ea"/>
          </a:endParaRPr>
        </a:p>
      </dgm:t>
    </dgm:pt>
    <dgm:pt modelId="{6C8FD2A3-F25B-40C5-88AF-0166BC7A9740}" type="sibTrans" cxnId="{C0A40B28-97CB-4FA9-A960-A6D1C624E735}">
      <dgm:prSet/>
      <dgm:spPr/>
      <dgm:t>
        <a:bodyPr/>
        <a:lstStyle/>
        <a:p>
          <a:pPr latinLnBrk="1"/>
          <a:endParaRPr lang="ko-KR" altLang="en-US" sz="2000">
            <a:latin typeface="+mn-ea"/>
            <a:ea typeface="+mn-ea"/>
          </a:endParaRPr>
        </a:p>
      </dgm:t>
    </dgm:pt>
    <dgm:pt modelId="{C99D02A8-60D9-414B-8E5D-D6A783A15F2C}">
      <dgm:prSet phldrT="[텍스트]" custT="1"/>
      <dgm:spPr/>
      <dgm:t>
        <a:bodyPr/>
        <a:lstStyle/>
        <a:p>
          <a:pPr latinLnBrk="1"/>
          <a:r>
            <a:rPr lang="ko-KR" altLang="en-US" sz="1600" b="1" dirty="0" smtClean="0">
              <a:latin typeface="+mn-ea"/>
              <a:ea typeface="+mn-ea"/>
            </a:rPr>
            <a:t>스토리지</a:t>
          </a:r>
          <a:endParaRPr lang="ko-KR" altLang="en-US" sz="1600" b="1" dirty="0">
            <a:latin typeface="+mn-ea"/>
            <a:ea typeface="+mn-ea"/>
          </a:endParaRPr>
        </a:p>
      </dgm:t>
    </dgm:pt>
    <dgm:pt modelId="{478BF241-BDFA-4FA9-84C0-115252243C4E}" type="parTrans" cxnId="{50818443-AAC2-48F0-8748-46CA0D542EDF}">
      <dgm:prSet/>
      <dgm:spPr/>
      <dgm:t>
        <a:bodyPr/>
        <a:lstStyle/>
        <a:p>
          <a:pPr latinLnBrk="1"/>
          <a:endParaRPr lang="ko-KR" altLang="en-US" sz="2000">
            <a:latin typeface="+mn-ea"/>
            <a:ea typeface="+mn-ea"/>
          </a:endParaRPr>
        </a:p>
      </dgm:t>
    </dgm:pt>
    <dgm:pt modelId="{EEA4079F-879A-4916-B832-31C0A1493C03}" type="sibTrans" cxnId="{50818443-AAC2-48F0-8748-46CA0D542EDF}">
      <dgm:prSet/>
      <dgm:spPr/>
      <dgm:t>
        <a:bodyPr/>
        <a:lstStyle/>
        <a:p>
          <a:pPr latinLnBrk="1"/>
          <a:endParaRPr lang="ko-KR" altLang="en-US" sz="2000">
            <a:latin typeface="+mn-ea"/>
            <a:ea typeface="+mn-ea"/>
          </a:endParaRPr>
        </a:p>
      </dgm:t>
    </dgm:pt>
    <dgm:pt modelId="{08A59CC1-E7F3-43CB-BE2C-A4191A543EFF}">
      <dgm:prSet phldrT="[텍스트]" custT="1"/>
      <dgm:spPr/>
      <dgm:t>
        <a:bodyPr/>
        <a:lstStyle/>
        <a:p>
          <a:pPr latinLnBrk="1"/>
          <a:r>
            <a:rPr lang="en-US" altLang="ko-KR" sz="1600" b="1" dirty="0" smtClean="0">
              <a:latin typeface="+mn-ea"/>
              <a:ea typeface="+mn-ea"/>
            </a:rPr>
            <a:t>Application</a:t>
          </a:r>
          <a:endParaRPr lang="ko-KR" altLang="en-US" sz="1600" b="1" dirty="0">
            <a:latin typeface="+mn-ea"/>
            <a:ea typeface="+mn-ea"/>
          </a:endParaRPr>
        </a:p>
      </dgm:t>
    </dgm:pt>
    <dgm:pt modelId="{CE24B105-003D-4160-84BA-B62033128428}" type="parTrans" cxnId="{F28006AF-0BF6-4B0E-9471-042AEE8D42C4}">
      <dgm:prSet/>
      <dgm:spPr/>
      <dgm:t>
        <a:bodyPr/>
        <a:lstStyle/>
        <a:p>
          <a:pPr latinLnBrk="1"/>
          <a:endParaRPr lang="ko-KR" altLang="en-US" sz="2000">
            <a:latin typeface="+mn-ea"/>
            <a:ea typeface="+mn-ea"/>
          </a:endParaRPr>
        </a:p>
      </dgm:t>
    </dgm:pt>
    <dgm:pt modelId="{215A9B77-2AA1-4FBE-BB54-4BE50DCC566F}" type="sibTrans" cxnId="{F28006AF-0BF6-4B0E-9471-042AEE8D42C4}">
      <dgm:prSet/>
      <dgm:spPr/>
      <dgm:t>
        <a:bodyPr/>
        <a:lstStyle/>
        <a:p>
          <a:pPr latinLnBrk="1"/>
          <a:endParaRPr lang="ko-KR" altLang="en-US" sz="2000">
            <a:latin typeface="+mn-ea"/>
            <a:ea typeface="+mn-ea"/>
          </a:endParaRPr>
        </a:p>
      </dgm:t>
    </dgm:pt>
    <dgm:pt modelId="{F5395C75-1786-46C1-BFCD-06BE6B6E2AF4}">
      <dgm:prSet custT="1"/>
      <dgm:spPr/>
      <dgm:t>
        <a:bodyPr/>
        <a:lstStyle/>
        <a:p>
          <a:pPr latinLnBrk="1"/>
          <a:r>
            <a:rPr lang="en-US" altLang="ko-KR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둥근헤드라인" pitchFamily="18" charset="-127"/>
              <a:ea typeface="휴먼둥근헤드라인" pitchFamily="18" charset="-127"/>
            </a:rPr>
            <a:t>Network</a:t>
          </a:r>
          <a:endParaRPr lang="ko-KR" altLang="en-US" sz="2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휴먼둥근헤드라인" pitchFamily="18" charset="-127"/>
            <a:ea typeface="휴먼둥근헤드라인" pitchFamily="18" charset="-127"/>
          </a:endParaRPr>
        </a:p>
      </dgm:t>
    </dgm:pt>
    <dgm:pt modelId="{60251182-7158-454C-AC76-835CBEDD574D}" type="parTrans" cxnId="{09939317-55FD-4DF4-8819-D54B650054C1}">
      <dgm:prSet/>
      <dgm:spPr/>
      <dgm:t>
        <a:bodyPr/>
        <a:lstStyle/>
        <a:p>
          <a:pPr latinLnBrk="1"/>
          <a:endParaRPr lang="ko-KR" altLang="en-US" sz="2000">
            <a:latin typeface="+mn-ea"/>
            <a:ea typeface="+mn-ea"/>
          </a:endParaRPr>
        </a:p>
      </dgm:t>
    </dgm:pt>
    <dgm:pt modelId="{80D57857-A3B1-4322-96F2-54989BC21099}" type="sibTrans" cxnId="{09939317-55FD-4DF4-8819-D54B650054C1}">
      <dgm:prSet/>
      <dgm:spPr/>
      <dgm:t>
        <a:bodyPr/>
        <a:lstStyle/>
        <a:p>
          <a:pPr latinLnBrk="1"/>
          <a:endParaRPr lang="ko-KR" altLang="en-US" sz="2000">
            <a:latin typeface="+mn-ea"/>
            <a:ea typeface="+mn-ea"/>
          </a:endParaRPr>
        </a:p>
      </dgm:t>
    </dgm:pt>
    <dgm:pt modelId="{259749FE-D4A8-4A4D-AD80-A35469D6E8AD}" type="pres">
      <dgm:prSet presAssocID="{F409D27C-DBF2-4E01-8AA9-41C3E4CB767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0725FDC-1350-497A-AE03-FA1FE7F02AB6}" type="pres">
      <dgm:prSet presAssocID="{732B9EDB-F844-443D-BEDC-CD56625D4BF4}" presName="roof" presStyleLbl="dkBgShp" presStyleIdx="0" presStyleCnt="2" custScaleY="93543" custLinFactNeighborY="-16766"/>
      <dgm:spPr/>
      <dgm:t>
        <a:bodyPr/>
        <a:lstStyle/>
        <a:p>
          <a:pPr latinLnBrk="1"/>
          <a:endParaRPr lang="ko-KR" altLang="en-US"/>
        </a:p>
      </dgm:t>
    </dgm:pt>
    <dgm:pt modelId="{0448A707-AD9B-4552-A0C7-9EAA9763338D}" type="pres">
      <dgm:prSet presAssocID="{732B9EDB-F844-443D-BEDC-CD56625D4BF4}" presName="pillars" presStyleCnt="0"/>
      <dgm:spPr/>
      <dgm:t>
        <a:bodyPr/>
        <a:lstStyle/>
        <a:p>
          <a:pPr latinLnBrk="1"/>
          <a:endParaRPr lang="ko-KR" altLang="en-US"/>
        </a:p>
      </dgm:t>
    </dgm:pt>
    <dgm:pt modelId="{033129CD-D8D3-4407-9AA8-5D04C87EF95E}" type="pres">
      <dgm:prSet presAssocID="{732B9EDB-F844-443D-BEDC-CD56625D4BF4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3AAEF73-BAF2-4B07-865B-E6532E2E2568}" type="pres">
      <dgm:prSet presAssocID="{C99D02A8-60D9-414B-8E5D-D6A783A15F2C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139CD95-BDF2-4F29-A06B-A3F24BC05C1E}" type="pres">
      <dgm:prSet presAssocID="{08A59CC1-E7F3-43CB-BE2C-A4191A543EFF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47CCF69-5C4A-413E-B652-0D4DF5656F82}" type="pres">
      <dgm:prSet presAssocID="{F5395C75-1786-46C1-BFCD-06BE6B6E2AF4}" presName="pillarX" presStyleLbl="node1" presStyleIdx="3" presStyleCnt="4" custLinFactNeighborX="1031" custLinFactNeighborY="4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5D7269F-A5A2-4DE7-8D3C-CCA17DD363BC}" type="pres">
      <dgm:prSet presAssocID="{732B9EDB-F844-443D-BEDC-CD56625D4BF4}" presName="base" presStyleLbl="dkBgShp" presStyleIdx="1" presStyleCnt="2" custLinFactNeighborX="3261" custLinFactNeighborY="39284"/>
      <dgm:spPr/>
      <dgm:t>
        <a:bodyPr/>
        <a:lstStyle/>
        <a:p>
          <a:pPr latinLnBrk="1"/>
          <a:endParaRPr lang="ko-KR" altLang="en-US"/>
        </a:p>
      </dgm:t>
    </dgm:pt>
  </dgm:ptLst>
  <dgm:cxnLst>
    <dgm:cxn modelId="{85C82472-6FE3-46F7-ACB0-96609A8C3F63}" type="presOf" srcId="{08A59CC1-E7F3-43CB-BE2C-A4191A543EFF}" destId="{2139CD95-BDF2-4F29-A06B-A3F24BC05C1E}" srcOrd="0" destOrd="0" presId="urn:microsoft.com/office/officeart/2005/8/layout/hList3"/>
    <dgm:cxn modelId="{09939317-55FD-4DF4-8819-D54B650054C1}" srcId="{732B9EDB-F844-443D-BEDC-CD56625D4BF4}" destId="{F5395C75-1786-46C1-BFCD-06BE6B6E2AF4}" srcOrd="3" destOrd="0" parTransId="{60251182-7158-454C-AC76-835CBEDD574D}" sibTransId="{80D57857-A3B1-4322-96F2-54989BC21099}"/>
    <dgm:cxn modelId="{BFEF0DE4-D249-4991-8AC2-65ECA82DEC28}" type="presOf" srcId="{CE6FADCB-96B3-47FA-8395-FE1AF995B241}" destId="{033129CD-D8D3-4407-9AA8-5D04C87EF95E}" srcOrd="0" destOrd="0" presId="urn:microsoft.com/office/officeart/2005/8/layout/hList3"/>
    <dgm:cxn modelId="{C16384CC-1E48-42D9-ADF1-B10738C27805}" type="presOf" srcId="{732B9EDB-F844-443D-BEDC-CD56625D4BF4}" destId="{F0725FDC-1350-497A-AE03-FA1FE7F02AB6}" srcOrd="0" destOrd="0" presId="urn:microsoft.com/office/officeart/2005/8/layout/hList3"/>
    <dgm:cxn modelId="{25371AE8-DB50-4264-85A9-A8B8F7390C61}" type="presOf" srcId="{F409D27C-DBF2-4E01-8AA9-41C3E4CB767A}" destId="{259749FE-D4A8-4A4D-AD80-A35469D6E8AD}" srcOrd="0" destOrd="0" presId="urn:microsoft.com/office/officeart/2005/8/layout/hList3"/>
    <dgm:cxn modelId="{50818443-AAC2-48F0-8748-46CA0D542EDF}" srcId="{732B9EDB-F844-443D-BEDC-CD56625D4BF4}" destId="{C99D02A8-60D9-414B-8E5D-D6A783A15F2C}" srcOrd="1" destOrd="0" parTransId="{478BF241-BDFA-4FA9-84C0-115252243C4E}" sibTransId="{EEA4079F-879A-4916-B832-31C0A1493C03}"/>
    <dgm:cxn modelId="{F28006AF-0BF6-4B0E-9471-042AEE8D42C4}" srcId="{732B9EDB-F844-443D-BEDC-CD56625D4BF4}" destId="{08A59CC1-E7F3-43CB-BE2C-A4191A543EFF}" srcOrd="2" destOrd="0" parTransId="{CE24B105-003D-4160-84BA-B62033128428}" sibTransId="{215A9B77-2AA1-4FBE-BB54-4BE50DCC566F}"/>
    <dgm:cxn modelId="{7582B2D5-8521-49AE-9762-DB498504B361}" type="presOf" srcId="{C99D02A8-60D9-414B-8E5D-D6A783A15F2C}" destId="{B3AAEF73-BAF2-4B07-865B-E6532E2E2568}" srcOrd="0" destOrd="0" presId="urn:microsoft.com/office/officeart/2005/8/layout/hList3"/>
    <dgm:cxn modelId="{C0A40B28-97CB-4FA9-A960-A6D1C624E735}" srcId="{732B9EDB-F844-443D-BEDC-CD56625D4BF4}" destId="{CE6FADCB-96B3-47FA-8395-FE1AF995B241}" srcOrd="0" destOrd="0" parTransId="{08F64F80-47D8-4CBF-9DD5-642E624404A7}" sibTransId="{6C8FD2A3-F25B-40C5-88AF-0166BC7A9740}"/>
    <dgm:cxn modelId="{D0FB174F-C0C0-4DF7-8BE9-83447C4AA149}" srcId="{F409D27C-DBF2-4E01-8AA9-41C3E4CB767A}" destId="{732B9EDB-F844-443D-BEDC-CD56625D4BF4}" srcOrd="0" destOrd="0" parTransId="{D7EB5691-8ECC-48D1-996B-C0BFF9D019B8}" sibTransId="{2F1302D3-33C8-45B5-B02E-B5301FDE45BF}"/>
    <dgm:cxn modelId="{8DBF3EAE-7474-4856-8C80-7765FF1805C0}" type="presOf" srcId="{F5395C75-1786-46C1-BFCD-06BE6B6E2AF4}" destId="{F47CCF69-5C4A-413E-B652-0D4DF5656F82}" srcOrd="0" destOrd="0" presId="urn:microsoft.com/office/officeart/2005/8/layout/hList3"/>
    <dgm:cxn modelId="{64855FA9-1146-4F25-B4C8-DBAA6A0A5AC3}" type="presParOf" srcId="{259749FE-D4A8-4A4D-AD80-A35469D6E8AD}" destId="{F0725FDC-1350-497A-AE03-FA1FE7F02AB6}" srcOrd="0" destOrd="0" presId="urn:microsoft.com/office/officeart/2005/8/layout/hList3"/>
    <dgm:cxn modelId="{B1FF1EFF-991B-4FDE-A6A3-EF3203937931}" type="presParOf" srcId="{259749FE-D4A8-4A4D-AD80-A35469D6E8AD}" destId="{0448A707-AD9B-4552-A0C7-9EAA9763338D}" srcOrd="1" destOrd="0" presId="urn:microsoft.com/office/officeart/2005/8/layout/hList3"/>
    <dgm:cxn modelId="{EC835051-BC55-4D0F-9BCE-A3589754C5D5}" type="presParOf" srcId="{0448A707-AD9B-4552-A0C7-9EAA9763338D}" destId="{033129CD-D8D3-4407-9AA8-5D04C87EF95E}" srcOrd="0" destOrd="0" presId="urn:microsoft.com/office/officeart/2005/8/layout/hList3"/>
    <dgm:cxn modelId="{29EC04A9-E0CA-4F89-AA84-49F71899E716}" type="presParOf" srcId="{0448A707-AD9B-4552-A0C7-9EAA9763338D}" destId="{B3AAEF73-BAF2-4B07-865B-E6532E2E2568}" srcOrd="1" destOrd="0" presId="urn:microsoft.com/office/officeart/2005/8/layout/hList3"/>
    <dgm:cxn modelId="{5B9B56C3-8B2F-4867-83C1-0D91C4B967E6}" type="presParOf" srcId="{0448A707-AD9B-4552-A0C7-9EAA9763338D}" destId="{2139CD95-BDF2-4F29-A06B-A3F24BC05C1E}" srcOrd="2" destOrd="0" presId="urn:microsoft.com/office/officeart/2005/8/layout/hList3"/>
    <dgm:cxn modelId="{29B69B9B-09BE-4E24-850D-FAB7994ED188}" type="presParOf" srcId="{0448A707-AD9B-4552-A0C7-9EAA9763338D}" destId="{F47CCF69-5C4A-413E-B652-0D4DF5656F82}" srcOrd="3" destOrd="0" presId="urn:microsoft.com/office/officeart/2005/8/layout/hList3"/>
    <dgm:cxn modelId="{2B94DF4E-5AE5-4FBE-800E-2867C4DFB0E6}" type="presParOf" srcId="{259749FE-D4A8-4A4D-AD80-A35469D6E8AD}" destId="{75D7269F-A5A2-4DE7-8D3C-CCA17DD363BC}" srcOrd="2" destOrd="0" presId="urn:microsoft.com/office/officeart/2005/8/layout/h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621684-41A4-4386-A63A-3BC8169D9371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E87AB44-741B-4212-9F6F-49169DB734CC}">
      <dgm:prSet phldrT="[텍스트]" custT="1"/>
      <dgm:spPr/>
      <dgm:t>
        <a:bodyPr/>
        <a:lstStyle/>
        <a:p>
          <a:pPr latinLnBrk="1"/>
          <a:endParaRPr lang="ko-KR" altLang="en-US" sz="1400" dirty="0"/>
        </a:p>
      </dgm:t>
    </dgm:pt>
    <dgm:pt modelId="{3BB85DB3-902B-4890-B4B6-F620EC33E257}" type="parTrans" cxnId="{43DACC9C-D2AA-40CF-8F26-BB66A997ABAC}">
      <dgm:prSet/>
      <dgm:spPr/>
      <dgm:t>
        <a:bodyPr/>
        <a:lstStyle/>
        <a:p>
          <a:pPr latinLnBrk="1"/>
          <a:endParaRPr lang="ko-KR" altLang="en-US" sz="1400"/>
        </a:p>
      </dgm:t>
    </dgm:pt>
    <dgm:pt modelId="{3093F196-3953-46EB-8145-E8FFC2DDBD76}" type="sibTrans" cxnId="{43DACC9C-D2AA-40CF-8F26-BB66A997ABAC}">
      <dgm:prSet/>
      <dgm:spPr/>
      <dgm:t>
        <a:bodyPr/>
        <a:lstStyle/>
        <a:p>
          <a:pPr latinLnBrk="1"/>
          <a:endParaRPr lang="ko-KR" altLang="en-US" sz="1400"/>
        </a:p>
      </dgm:t>
    </dgm:pt>
    <dgm:pt modelId="{B5934037-0C16-4242-B7F0-4462C8A19DD4}">
      <dgm:prSet phldrT="[텍스트]" custT="1"/>
      <dgm:spPr/>
      <dgm:t>
        <a:bodyPr/>
        <a:lstStyle/>
        <a:p>
          <a:pPr latinLnBrk="1"/>
          <a:r>
            <a:rPr lang="en-US" altLang="ko-KR" sz="1400" b="1" dirty="0" smtClean="0"/>
            <a:t>1.</a:t>
          </a:r>
          <a:r>
            <a:rPr lang="ko-KR" altLang="en-US" sz="1400" b="1" dirty="0" err="1" smtClean="0"/>
            <a:t>밴드위스</a:t>
          </a:r>
          <a:r>
            <a:rPr lang="ko-KR" altLang="en-US" sz="1400" b="1" dirty="0" smtClean="0"/>
            <a:t> 비용절감</a:t>
          </a:r>
          <a:endParaRPr lang="en-US" altLang="ko-KR" sz="1400" b="1" dirty="0" smtClean="0"/>
        </a:p>
        <a:p>
          <a:pPr latinLnBrk="1"/>
          <a:r>
            <a:rPr lang="en-US" altLang="ko-KR" sz="1400" dirty="0" smtClean="0"/>
            <a:t>(</a:t>
          </a:r>
          <a:r>
            <a:rPr lang="ko-KR" altLang="en-US" sz="1400" dirty="0" smtClean="0"/>
            <a:t>그런데 몇</a:t>
          </a:r>
          <a:r>
            <a:rPr lang="en-US" altLang="ko-KR" sz="1400" dirty="0" smtClean="0"/>
            <a:t>%  </a:t>
          </a:r>
          <a:r>
            <a:rPr lang="ko-KR" altLang="en-US" sz="1400" dirty="0" smtClean="0"/>
            <a:t>감소</a:t>
          </a:r>
          <a:endParaRPr lang="en-US" altLang="ko-KR" sz="1400" dirty="0" smtClean="0"/>
        </a:p>
        <a:p>
          <a:pPr latinLnBrk="1"/>
          <a:r>
            <a:rPr lang="ko-KR" altLang="en-US" sz="1400" dirty="0" smtClean="0"/>
            <a:t>막연히 </a:t>
          </a:r>
          <a:r>
            <a:rPr lang="en-US" altLang="ko-KR" sz="1400" dirty="0" smtClean="0"/>
            <a:t>50%?)</a:t>
          </a:r>
          <a:endParaRPr lang="ko-KR" altLang="en-US" sz="1400" dirty="0"/>
        </a:p>
      </dgm:t>
    </dgm:pt>
    <dgm:pt modelId="{9C5B888C-E78A-4403-8557-FD0A78CC5ABA}" type="parTrans" cxnId="{865CD5D2-7D99-47A5-956F-2502DFBEE4FE}">
      <dgm:prSet/>
      <dgm:spPr/>
      <dgm:t>
        <a:bodyPr/>
        <a:lstStyle/>
        <a:p>
          <a:pPr latinLnBrk="1"/>
          <a:endParaRPr lang="ko-KR" altLang="en-US" sz="1400"/>
        </a:p>
      </dgm:t>
    </dgm:pt>
    <dgm:pt modelId="{791ECA4B-07DA-4960-AF21-72F845B3E4E4}" type="sibTrans" cxnId="{865CD5D2-7D99-47A5-956F-2502DFBEE4FE}">
      <dgm:prSet/>
      <dgm:spPr/>
      <dgm:t>
        <a:bodyPr/>
        <a:lstStyle/>
        <a:p>
          <a:pPr latinLnBrk="1"/>
          <a:endParaRPr lang="ko-KR" altLang="en-US" sz="1400"/>
        </a:p>
      </dgm:t>
    </dgm:pt>
    <dgm:pt modelId="{52D4D787-8ECA-4054-822E-8AB1F1276BED}">
      <dgm:prSet phldrT="[텍스트]" custT="1"/>
      <dgm:spPr/>
      <dgm:t>
        <a:bodyPr/>
        <a:lstStyle/>
        <a:p>
          <a:pPr latinLnBrk="1"/>
          <a:endParaRPr lang="ko-KR" altLang="en-US" sz="1400" dirty="0"/>
        </a:p>
      </dgm:t>
    </dgm:pt>
    <dgm:pt modelId="{AD7A2ED0-E4AF-4D5F-80DC-5188856E4CCC}" type="parTrans" cxnId="{23B721BE-BC76-49B7-92F3-5E863AECC395}">
      <dgm:prSet/>
      <dgm:spPr/>
      <dgm:t>
        <a:bodyPr/>
        <a:lstStyle/>
        <a:p>
          <a:pPr latinLnBrk="1"/>
          <a:endParaRPr lang="ko-KR" altLang="en-US" sz="1400"/>
        </a:p>
      </dgm:t>
    </dgm:pt>
    <dgm:pt modelId="{22EBDFD9-1076-43D7-9E19-C0CCB2D9CE99}" type="sibTrans" cxnId="{23B721BE-BC76-49B7-92F3-5E863AECC395}">
      <dgm:prSet/>
      <dgm:spPr/>
      <dgm:t>
        <a:bodyPr/>
        <a:lstStyle/>
        <a:p>
          <a:pPr latinLnBrk="1"/>
          <a:endParaRPr lang="ko-KR" altLang="en-US" sz="1400"/>
        </a:p>
      </dgm:t>
    </dgm:pt>
    <dgm:pt modelId="{C3F616FA-C2CF-477B-B362-84695B5D52FB}">
      <dgm:prSet phldrT="[텍스트]" custT="1"/>
      <dgm:spPr/>
      <dgm:t>
        <a:bodyPr/>
        <a:lstStyle/>
        <a:p>
          <a:pPr latinLnBrk="1"/>
          <a:r>
            <a:rPr lang="en-US" altLang="ko-KR" sz="1400" b="1" dirty="0" smtClean="0"/>
            <a:t>2.</a:t>
          </a:r>
          <a:r>
            <a:rPr lang="ko-KR" altLang="en-US" sz="1400" b="1" dirty="0" smtClean="0"/>
            <a:t>사용자 속도</a:t>
          </a:r>
          <a:endParaRPr lang="en-US" altLang="ko-KR" sz="1400" b="1" dirty="0" smtClean="0"/>
        </a:p>
        <a:p>
          <a:pPr latinLnBrk="1"/>
          <a:r>
            <a:rPr lang="ko-KR" altLang="en-US" sz="1400" b="1" dirty="0" smtClean="0"/>
            <a:t> 만족도</a:t>
          </a:r>
          <a:r>
            <a:rPr lang="en-US" altLang="ko-KR" sz="1400" b="1" dirty="0" smtClean="0"/>
            <a:t>(QOS)</a:t>
          </a:r>
          <a:endParaRPr lang="ko-KR" altLang="en-US" sz="1400" b="1" dirty="0"/>
        </a:p>
      </dgm:t>
    </dgm:pt>
    <dgm:pt modelId="{A64D28B5-0CB5-4B0F-88A0-1C7B0C5C7781}" type="parTrans" cxnId="{245499B0-9542-4E9C-812D-0D7A1FD931E9}">
      <dgm:prSet/>
      <dgm:spPr/>
      <dgm:t>
        <a:bodyPr/>
        <a:lstStyle/>
        <a:p>
          <a:pPr latinLnBrk="1"/>
          <a:endParaRPr lang="ko-KR" altLang="en-US" sz="1400"/>
        </a:p>
      </dgm:t>
    </dgm:pt>
    <dgm:pt modelId="{7F8629B4-59CB-46BC-9CF9-39D4BA98B1BA}" type="sibTrans" cxnId="{245499B0-9542-4E9C-812D-0D7A1FD931E9}">
      <dgm:prSet/>
      <dgm:spPr/>
      <dgm:t>
        <a:bodyPr/>
        <a:lstStyle/>
        <a:p>
          <a:pPr latinLnBrk="1"/>
          <a:endParaRPr lang="ko-KR" altLang="en-US" sz="1400"/>
        </a:p>
      </dgm:t>
    </dgm:pt>
    <dgm:pt modelId="{8E28CEC9-0279-4493-808D-499DD4648AA3}">
      <dgm:prSet phldrT="[텍스트]" custT="1"/>
      <dgm:spPr/>
      <dgm:t>
        <a:bodyPr/>
        <a:lstStyle/>
        <a:p>
          <a:pPr latinLnBrk="1"/>
          <a:endParaRPr lang="ko-KR" altLang="en-US" sz="1400" dirty="0"/>
        </a:p>
      </dgm:t>
    </dgm:pt>
    <dgm:pt modelId="{6EB70476-C410-4DE3-B264-AA19F8F8D4CB}" type="parTrans" cxnId="{E4A9B07D-85A9-4AEF-AE5F-591AE4BA9033}">
      <dgm:prSet/>
      <dgm:spPr/>
      <dgm:t>
        <a:bodyPr/>
        <a:lstStyle/>
        <a:p>
          <a:pPr latinLnBrk="1"/>
          <a:endParaRPr lang="ko-KR" altLang="en-US" sz="1400"/>
        </a:p>
      </dgm:t>
    </dgm:pt>
    <dgm:pt modelId="{D0C1A544-4529-4D8D-98CD-9BD34450EED6}" type="sibTrans" cxnId="{E4A9B07D-85A9-4AEF-AE5F-591AE4BA9033}">
      <dgm:prSet/>
      <dgm:spPr/>
      <dgm:t>
        <a:bodyPr/>
        <a:lstStyle/>
        <a:p>
          <a:pPr latinLnBrk="1"/>
          <a:endParaRPr lang="ko-KR" altLang="en-US" sz="1400"/>
        </a:p>
      </dgm:t>
    </dgm:pt>
    <dgm:pt modelId="{B58D3F42-0932-4278-9A52-EA13C9E520BA}">
      <dgm:prSet phldrT="[텍스트]" custT="1"/>
      <dgm:spPr/>
      <dgm:t>
        <a:bodyPr/>
        <a:lstStyle/>
        <a:p>
          <a:pPr latinLnBrk="1"/>
          <a:r>
            <a:rPr lang="en-US" altLang="ko-KR" sz="1400" b="1" dirty="0" smtClean="0"/>
            <a:t>3.</a:t>
          </a:r>
          <a:r>
            <a:rPr lang="ko-KR" altLang="en-US" sz="1400" b="1" dirty="0" smtClean="0"/>
            <a:t>장애포인트를 줄이자</a:t>
          </a:r>
          <a:r>
            <a:rPr lang="en-US" altLang="ko-KR" sz="1400" b="1" dirty="0" smtClean="0"/>
            <a:t>!</a:t>
          </a:r>
          <a:endParaRPr lang="ko-KR" altLang="en-US" sz="1400" b="1" dirty="0"/>
        </a:p>
      </dgm:t>
    </dgm:pt>
    <dgm:pt modelId="{9268DA69-D630-448C-BFBE-8E63323EB7B4}" type="parTrans" cxnId="{38EC3598-A2FD-4EFA-A5C0-63C3314557B7}">
      <dgm:prSet/>
      <dgm:spPr/>
      <dgm:t>
        <a:bodyPr/>
        <a:lstStyle/>
        <a:p>
          <a:pPr latinLnBrk="1"/>
          <a:endParaRPr lang="ko-KR" altLang="en-US" sz="1400"/>
        </a:p>
      </dgm:t>
    </dgm:pt>
    <dgm:pt modelId="{3EAD5E3D-7C35-47C7-8F11-C757D957D6A8}" type="sibTrans" cxnId="{38EC3598-A2FD-4EFA-A5C0-63C3314557B7}">
      <dgm:prSet/>
      <dgm:spPr/>
      <dgm:t>
        <a:bodyPr/>
        <a:lstStyle/>
        <a:p>
          <a:pPr latinLnBrk="1"/>
          <a:endParaRPr lang="ko-KR" altLang="en-US" sz="1400"/>
        </a:p>
      </dgm:t>
    </dgm:pt>
    <dgm:pt modelId="{7AAE38FF-6ECF-4FA0-8F60-BA31C766BC6B}" type="pres">
      <dgm:prSet presAssocID="{5A621684-41A4-4386-A63A-3BC8169D93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5DCCDC6-8ECF-4989-8FD0-867D1665F2EC}" type="pres">
      <dgm:prSet presAssocID="{1E87AB44-741B-4212-9F6F-49169DB734CC}" presName="compositeNode" presStyleCnt="0">
        <dgm:presLayoutVars>
          <dgm:bulletEnabled val="1"/>
        </dgm:presLayoutVars>
      </dgm:prSet>
      <dgm:spPr/>
    </dgm:pt>
    <dgm:pt modelId="{5700C1E6-BDC4-4438-86D3-67B9256E5DD4}" type="pres">
      <dgm:prSet presAssocID="{1E87AB44-741B-4212-9F6F-49169DB734CC}" presName="bgRect" presStyleLbl="node1" presStyleIdx="0" presStyleCnt="3" custScaleX="106108"/>
      <dgm:spPr/>
      <dgm:t>
        <a:bodyPr/>
        <a:lstStyle/>
        <a:p>
          <a:pPr latinLnBrk="1"/>
          <a:endParaRPr lang="ko-KR" altLang="en-US"/>
        </a:p>
      </dgm:t>
    </dgm:pt>
    <dgm:pt modelId="{4CA0E890-5B5A-4F8A-8485-27E52816353C}" type="pres">
      <dgm:prSet presAssocID="{1E87AB44-741B-4212-9F6F-49169DB734CC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D945B2A-F81F-434F-B4EF-C97C261F4C64}" type="pres">
      <dgm:prSet presAssocID="{1E87AB44-741B-4212-9F6F-49169DB734CC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C731872-2076-4D8A-8D41-7F8CDF8F571C}" type="pres">
      <dgm:prSet presAssocID="{3093F196-3953-46EB-8145-E8FFC2DDBD76}" presName="hSp" presStyleCnt="0"/>
      <dgm:spPr/>
    </dgm:pt>
    <dgm:pt modelId="{E49E0CD6-7A14-42E5-86AD-B3D0F1F6AF00}" type="pres">
      <dgm:prSet presAssocID="{3093F196-3953-46EB-8145-E8FFC2DDBD76}" presName="vProcSp" presStyleCnt="0"/>
      <dgm:spPr/>
    </dgm:pt>
    <dgm:pt modelId="{925E7A4E-5801-4B36-8FEB-5D1BCBEA44D9}" type="pres">
      <dgm:prSet presAssocID="{3093F196-3953-46EB-8145-E8FFC2DDBD76}" presName="vSp1" presStyleCnt="0"/>
      <dgm:spPr/>
    </dgm:pt>
    <dgm:pt modelId="{C3BAEA05-F820-4D6B-96E4-A766DCBBB9AE}" type="pres">
      <dgm:prSet presAssocID="{3093F196-3953-46EB-8145-E8FFC2DDBD76}" presName="simulatedConn" presStyleLbl="solidFgAcc1" presStyleIdx="0" presStyleCnt="2" custLinFactY="-156422" custLinFactNeighborX="-738" custLinFactNeighborY="-200000"/>
      <dgm:spPr/>
    </dgm:pt>
    <dgm:pt modelId="{7ADDE93D-8D34-4D57-BD2F-BC54A0879E46}" type="pres">
      <dgm:prSet presAssocID="{3093F196-3953-46EB-8145-E8FFC2DDBD76}" presName="vSp2" presStyleCnt="0"/>
      <dgm:spPr/>
    </dgm:pt>
    <dgm:pt modelId="{5763E2C2-B871-4BB5-9D75-AC3D81BB5DC3}" type="pres">
      <dgm:prSet presAssocID="{3093F196-3953-46EB-8145-E8FFC2DDBD76}" presName="sibTrans" presStyleCnt="0"/>
      <dgm:spPr/>
    </dgm:pt>
    <dgm:pt modelId="{CE626ADC-7318-4A84-852F-553D9DD7DF89}" type="pres">
      <dgm:prSet presAssocID="{52D4D787-8ECA-4054-822E-8AB1F1276BED}" presName="compositeNode" presStyleCnt="0">
        <dgm:presLayoutVars>
          <dgm:bulletEnabled val="1"/>
        </dgm:presLayoutVars>
      </dgm:prSet>
      <dgm:spPr/>
    </dgm:pt>
    <dgm:pt modelId="{62886BA5-3D89-48E6-B92F-1653BC0F420E}" type="pres">
      <dgm:prSet presAssocID="{52D4D787-8ECA-4054-822E-8AB1F1276BED}" presName="bgRect" presStyleLbl="node1" presStyleIdx="1" presStyleCnt="3" custScaleX="89810" custLinFactNeighborX="-958" custLinFactNeighborY="-1854"/>
      <dgm:spPr/>
      <dgm:t>
        <a:bodyPr/>
        <a:lstStyle/>
        <a:p>
          <a:pPr latinLnBrk="1"/>
          <a:endParaRPr lang="ko-KR" altLang="en-US"/>
        </a:p>
      </dgm:t>
    </dgm:pt>
    <dgm:pt modelId="{9349E513-693B-4467-BE53-7FC1D93C93BA}" type="pres">
      <dgm:prSet presAssocID="{52D4D787-8ECA-4054-822E-8AB1F1276BED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E3B8E02-6759-44FB-B582-B07213563243}" type="pres">
      <dgm:prSet presAssocID="{52D4D787-8ECA-4054-822E-8AB1F1276BED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351E879-DD65-488F-A0F8-2AC2D4C95792}" type="pres">
      <dgm:prSet presAssocID="{22EBDFD9-1076-43D7-9E19-C0CCB2D9CE99}" presName="hSp" presStyleCnt="0"/>
      <dgm:spPr/>
    </dgm:pt>
    <dgm:pt modelId="{D3CD5C53-FCFD-42EA-858B-6F8031D3588C}" type="pres">
      <dgm:prSet presAssocID="{22EBDFD9-1076-43D7-9E19-C0CCB2D9CE99}" presName="vProcSp" presStyleCnt="0"/>
      <dgm:spPr/>
    </dgm:pt>
    <dgm:pt modelId="{8767D10F-9A5D-4667-BD75-06127FF1C0BA}" type="pres">
      <dgm:prSet presAssocID="{22EBDFD9-1076-43D7-9E19-C0CCB2D9CE99}" presName="vSp1" presStyleCnt="0"/>
      <dgm:spPr/>
    </dgm:pt>
    <dgm:pt modelId="{C5BBB076-DEE0-42C0-BA10-09C63B7CA1D7}" type="pres">
      <dgm:prSet presAssocID="{22EBDFD9-1076-43D7-9E19-C0CCB2D9CE99}" presName="simulatedConn" presStyleLbl="solidFgAcc1" presStyleIdx="1" presStyleCnt="2" custLinFactY="-156422" custLinFactNeighborX="11641" custLinFactNeighborY="-200000"/>
      <dgm:spPr/>
    </dgm:pt>
    <dgm:pt modelId="{055916E7-4E2C-48D2-9507-CD91E4E1397E}" type="pres">
      <dgm:prSet presAssocID="{22EBDFD9-1076-43D7-9E19-C0CCB2D9CE99}" presName="vSp2" presStyleCnt="0"/>
      <dgm:spPr/>
    </dgm:pt>
    <dgm:pt modelId="{43EC66A4-0822-4053-8363-1241E402CEEF}" type="pres">
      <dgm:prSet presAssocID="{22EBDFD9-1076-43D7-9E19-C0CCB2D9CE99}" presName="sibTrans" presStyleCnt="0"/>
      <dgm:spPr/>
    </dgm:pt>
    <dgm:pt modelId="{EC2EEDD9-59E3-4BBD-9AD9-6F1142CD4F2C}" type="pres">
      <dgm:prSet presAssocID="{8E28CEC9-0279-4493-808D-499DD4648AA3}" presName="compositeNode" presStyleCnt="0">
        <dgm:presLayoutVars>
          <dgm:bulletEnabled val="1"/>
        </dgm:presLayoutVars>
      </dgm:prSet>
      <dgm:spPr/>
    </dgm:pt>
    <dgm:pt modelId="{8EE52FF9-0FAA-48E5-BC66-2269AD53EC79}" type="pres">
      <dgm:prSet presAssocID="{8E28CEC9-0279-4493-808D-499DD4648AA3}" presName="bgRect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8712930F-69B0-4B07-ABA9-F233F55212F2}" type="pres">
      <dgm:prSet presAssocID="{8E28CEC9-0279-4493-808D-499DD4648AA3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5FA4FA9-0DAC-4BCE-A79C-E9FEC3ADBF1F}" type="pres">
      <dgm:prSet presAssocID="{8E28CEC9-0279-4493-808D-499DD4648AA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F021DC6-8975-4416-A729-B29404B76B17}" type="presOf" srcId="{1E87AB44-741B-4212-9F6F-49169DB734CC}" destId="{5700C1E6-BDC4-4438-86D3-67B9256E5DD4}" srcOrd="0" destOrd="0" presId="urn:microsoft.com/office/officeart/2005/8/layout/hProcess7"/>
    <dgm:cxn modelId="{38EC3598-A2FD-4EFA-A5C0-63C3314557B7}" srcId="{8E28CEC9-0279-4493-808D-499DD4648AA3}" destId="{B58D3F42-0932-4278-9A52-EA13C9E520BA}" srcOrd="0" destOrd="0" parTransId="{9268DA69-D630-448C-BFBE-8E63323EB7B4}" sibTransId="{3EAD5E3D-7C35-47C7-8F11-C757D957D6A8}"/>
    <dgm:cxn modelId="{E4A9B07D-85A9-4AEF-AE5F-591AE4BA9033}" srcId="{5A621684-41A4-4386-A63A-3BC8169D9371}" destId="{8E28CEC9-0279-4493-808D-499DD4648AA3}" srcOrd="2" destOrd="0" parTransId="{6EB70476-C410-4DE3-B264-AA19F8F8D4CB}" sibTransId="{D0C1A544-4529-4D8D-98CD-9BD34450EED6}"/>
    <dgm:cxn modelId="{9F4EE21F-35B0-4A84-B740-9970C880A8C3}" type="presOf" srcId="{52D4D787-8ECA-4054-822E-8AB1F1276BED}" destId="{9349E513-693B-4467-BE53-7FC1D93C93BA}" srcOrd="1" destOrd="0" presId="urn:microsoft.com/office/officeart/2005/8/layout/hProcess7"/>
    <dgm:cxn modelId="{C5AF31BA-4109-44AC-9C76-72717F7C5631}" type="presOf" srcId="{52D4D787-8ECA-4054-822E-8AB1F1276BED}" destId="{62886BA5-3D89-48E6-B92F-1653BC0F420E}" srcOrd="0" destOrd="0" presId="urn:microsoft.com/office/officeart/2005/8/layout/hProcess7"/>
    <dgm:cxn modelId="{767CD120-39EB-46A7-8894-09C65FB01D07}" type="presOf" srcId="{8E28CEC9-0279-4493-808D-499DD4648AA3}" destId="{8712930F-69B0-4B07-ABA9-F233F55212F2}" srcOrd="1" destOrd="0" presId="urn:microsoft.com/office/officeart/2005/8/layout/hProcess7"/>
    <dgm:cxn modelId="{E2897D8F-347E-408C-9DD3-8229E71E7700}" type="presOf" srcId="{B5934037-0C16-4242-B7F0-4462C8A19DD4}" destId="{4D945B2A-F81F-434F-B4EF-C97C261F4C64}" srcOrd="0" destOrd="0" presId="urn:microsoft.com/office/officeart/2005/8/layout/hProcess7"/>
    <dgm:cxn modelId="{31D7965E-4018-44C1-8E6C-BA87EEF9E801}" type="presOf" srcId="{5A621684-41A4-4386-A63A-3BC8169D9371}" destId="{7AAE38FF-6ECF-4FA0-8F60-BA31C766BC6B}" srcOrd="0" destOrd="0" presId="urn:microsoft.com/office/officeart/2005/8/layout/hProcess7"/>
    <dgm:cxn modelId="{43DACC9C-D2AA-40CF-8F26-BB66A997ABAC}" srcId="{5A621684-41A4-4386-A63A-3BC8169D9371}" destId="{1E87AB44-741B-4212-9F6F-49169DB734CC}" srcOrd="0" destOrd="0" parTransId="{3BB85DB3-902B-4890-B4B6-F620EC33E257}" sibTransId="{3093F196-3953-46EB-8145-E8FFC2DDBD76}"/>
    <dgm:cxn modelId="{245499B0-9542-4E9C-812D-0D7A1FD931E9}" srcId="{52D4D787-8ECA-4054-822E-8AB1F1276BED}" destId="{C3F616FA-C2CF-477B-B362-84695B5D52FB}" srcOrd="0" destOrd="0" parTransId="{A64D28B5-0CB5-4B0F-88A0-1C7B0C5C7781}" sibTransId="{7F8629B4-59CB-46BC-9CF9-39D4BA98B1BA}"/>
    <dgm:cxn modelId="{E4244CAF-93DC-46FD-A505-483A4146CF7F}" type="presOf" srcId="{8E28CEC9-0279-4493-808D-499DD4648AA3}" destId="{8EE52FF9-0FAA-48E5-BC66-2269AD53EC79}" srcOrd="0" destOrd="0" presId="urn:microsoft.com/office/officeart/2005/8/layout/hProcess7"/>
    <dgm:cxn modelId="{6BA37E3F-430D-431A-A5E9-6E499350098C}" type="presOf" srcId="{C3F616FA-C2CF-477B-B362-84695B5D52FB}" destId="{4E3B8E02-6759-44FB-B582-B07213563243}" srcOrd="0" destOrd="0" presId="urn:microsoft.com/office/officeart/2005/8/layout/hProcess7"/>
    <dgm:cxn modelId="{B2AC5363-906B-46BA-AF86-71FF388AE8F2}" type="presOf" srcId="{1E87AB44-741B-4212-9F6F-49169DB734CC}" destId="{4CA0E890-5B5A-4F8A-8485-27E52816353C}" srcOrd="1" destOrd="0" presId="urn:microsoft.com/office/officeart/2005/8/layout/hProcess7"/>
    <dgm:cxn modelId="{23B721BE-BC76-49B7-92F3-5E863AECC395}" srcId="{5A621684-41A4-4386-A63A-3BC8169D9371}" destId="{52D4D787-8ECA-4054-822E-8AB1F1276BED}" srcOrd="1" destOrd="0" parTransId="{AD7A2ED0-E4AF-4D5F-80DC-5188856E4CCC}" sibTransId="{22EBDFD9-1076-43D7-9E19-C0CCB2D9CE99}"/>
    <dgm:cxn modelId="{865CD5D2-7D99-47A5-956F-2502DFBEE4FE}" srcId="{1E87AB44-741B-4212-9F6F-49169DB734CC}" destId="{B5934037-0C16-4242-B7F0-4462C8A19DD4}" srcOrd="0" destOrd="0" parTransId="{9C5B888C-E78A-4403-8557-FD0A78CC5ABA}" sibTransId="{791ECA4B-07DA-4960-AF21-72F845B3E4E4}"/>
    <dgm:cxn modelId="{CEC9CDD2-ECBE-4E98-9CE7-B0CF542815C6}" type="presOf" srcId="{B58D3F42-0932-4278-9A52-EA13C9E520BA}" destId="{55FA4FA9-0DAC-4BCE-A79C-E9FEC3ADBF1F}" srcOrd="0" destOrd="0" presId="urn:microsoft.com/office/officeart/2005/8/layout/hProcess7"/>
    <dgm:cxn modelId="{B792056E-2728-428B-8BC4-972D0A26A201}" type="presParOf" srcId="{7AAE38FF-6ECF-4FA0-8F60-BA31C766BC6B}" destId="{95DCCDC6-8ECF-4989-8FD0-867D1665F2EC}" srcOrd="0" destOrd="0" presId="urn:microsoft.com/office/officeart/2005/8/layout/hProcess7"/>
    <dgm:cxn modelId="{D9CB5EDD-FB26-48CD-874E-C328DC0163D5}" type="presParOf" srcId="{95DCCDC6-8ECF-4989-8FD0-867D1665F2EC}" destId="{5700C1E6-BDC4-4438-86D3-67B9256E5DD4}" srcOrd="0" destOrd="0" presId="urn:microsoft.com/office/officeart/2005/8/layout/hProcess7"/>
    <dgm:cxn modelId="{8EE0E8DA-420F-4E91-8D31-148A2A564B3A}" type="presParOf" srcId="{95DCCDC6-8ECF-4989-8FD0-867D1665F2EC}" destId="{4CA0E890-5B5A-4F8A-8485-27E52816353C}" srcOrd="1" destOrd="0" presId="urn:microsoft.com/office/officeart/2005/8/layout/hProcess7"/>
    <dgm:cxn modelId="{6A34A81E-7425-4B32-8E1F-3905D5931EFB}" type="presParOf" srcId="{95DCCDC6-8ECF-4989-8FD0-867D1665F2EC}" destId="{4D945B2A-F81F-434F-B4EF-C97C261F4C64}" srcOrd="2" destOrd="0" presId="urn:microsoft.com/office/officeart/2005/8/layout/hProcess7"/>
    <dgm:cxn modelId="{96723D06-0EC2-43DC-B3A0-66AA1263D6AC}" type="presParOf" srcId="{7AAE38FF-6ECF-4FA0-8F60-BA31C766BC6B}" destId="{9C731872-2076-4D8A-8D41-7F8CDF8F571C}" srcOrd="1" destOrd="0" presId="urn:microsoft.com/office/officeart/2005/8/layout/hProcess7"/>
    <dgm:cxn modelId="{B83C56D0-679C-4A5B-80CC-294FEAD828C1}" type="presParOf" srcId="{7AAE38FF-6ECF-4FA0-8F60-BA31C766BC6B}" destId="{E49E0CD6-7A14-42E5-86AD-B3D0F1F6AF00}" srcOrd="2" destOrd="0" presId="urn:microsoft.com/office/officeart/2005/8/layout/hProcess7"/>
    <dgm:cxn modelId="{542DBBC0-3ED1-4154-A9AE-08AE175B03D3}" type="presParOf" srcId="{E49E0CD6-7A14-42E5-86AD-B3D0F1F6AF00}" destId="{925E7A4E-5801-4B36-8FEB-5D1BCBEA44D9}" srcOrd="0" destOrd="0" presId="urn:microsoft.com/office/officeart/2005/8/layout/hProcess7"/>
    <dgm:cxn modelId="{C7FD0AB4-F68E-4264-B7E2-A596C4BCDB0D}" type="presParOf" srcId="{E49E0CD6-7A14-42E5-86AD-B3D0F1F6AF00}" destId="{C3BAEA05-F820-4D6B-96E4-A766DCBBB9AE}" srcOrd="1" destOrd="0" presId="urn:microsoft.com/office/officeart/2005/8/layout/hProcess7"/>
    <dgm:cxn modelId="{0C94CCB9-FE86-40CF-B8C6-3D9B171CFB71}" type="presParOf" srcId="{E49E0CD6-7A14-42E5-86AD-B3D0F1F6AF00}" destId="{7ADDE93D-8D34-4D57-BD2F-BC54A0879E46}" srcOrd="2" destOrd="0" presId="urn:microsoft.com/office/officeart/2005/8/layout/hProcess7"/>
    <dgm:cxn modelId="{6116E1A4-5167-4D58-86ED-3D4D81D5BCA8}" type="presParOf" srcId="{7AAE38FF-6ECF-4FA0-8F60-BA31C766BC6B}" destId="{5763E2C2-B871-4BB5-9D75-AC3D81BB5DC3}" srcOrd="3" destOrd="0" presId="urn:microsoft.com/office/officeart/2005/8/layout/hProcess7"/>
    <dgm:cxn modelId="{25FFBAE5-5CB6-49DA-ADA9-6179265038D9}" type="presParOf" srcId="{7AAE38FF-6ECF-4FA0-8F60-BA31C766BC6B}" destId="{CE626ADC-7318-4A84-852F-553D9DD7DF89}" srcOrd="4" destOrd="0" presId="urn:microsoft.com/office/officeart/2005/8/layout/hProcess7"/>
    <dgm:cxn modelId="{978C4A11-5177-4567-90A2-B6DCA5B1547E}" type="presParOf" srcId="{CE626ADC-7318-4A84-852F-553D9DD7DF89}" destId="{62886BA5-3D89-48E6-B92F-1653BC0F420E}" srcOrd="0" destOrd="0" presId="urn:microsoft.com/office/officeart/2005/8/layout/hProcess7"/>
    <dgm:cxn modelId="{A1E2B3D3-6AF2-412F-9CA3-6C2C837BEC9D}" type="presParOf" srcId="{CE626ADC-7318-4A84-852F-553D9DD7DF89}" destId="{9349E513-693B-4467-BE53-7FC1D93C93BA}" srcOrd="1" destOrd="0" presId="urn:microsoft.com/office/officeart/2005/8/layout/hProcess7"/>
    <dgm:cxn modelId="{0E0E708D-7C3A-4F76-9AE3-4FDC5114640D}" type="presParOf" srcId="{CE626ADC-7318-4A84-852F-553D9DD7DF89}" destId="{4E3B8E02-6759-44FB-B582-B07213563243}" srcOrd="2" destOrd="0" presId="urn:microsoft.com/office/officeart/2005/8/layout/hProcess7"/>
    <dgm:cxn modelId="{815F0B58-E3D4-4A37-97CB-0FF70506DF89}" type="presParOf" srcId="{7AAE38FF-6ECF-4FA0-8F60-BA31C766BC6B}" destId="{7351E879-DD65-488F-A0F8-2AC2D4C95792}" srcOrd="5" destOrd="0" presId="urn:microsoft.com/office/officeart/2005/8/layout/hProcess7"/>
    <dgm:cxn modelId="{5E598278-71FA-4E1A-9AB1-C981936D1276}" type="presParOf" srcId="{7AAE38FF-6ECF-4FA0-8F60-BA31C766BC6B}" destId="{D3CD5C53-FCFD-42EA-858B-6F8031D3588C}" srcOrd="6" destOrd="0" presId="urn:microsoft.com/office/officeart/2005/8/layout/hProcess7"/>
    <dgm:cxn modelId="{675426C7-3893-472C-9684-F94633FF9753}" type="presParOf" srcId="{D3CD5C53-FCFD-42EA-858B-6F8031D3588C}" destId="{8767D10F-9A5D-4667-BD75-06127FF1C0BA}" srcOrd="0" destOrd="0" presId="urn:microsoft.com/office/officeart/2005/8/layout/hProcess7"/>
    <dgm:cxn modelId="{F385D600-4C86-49A3-A23B-A659CC5FAE3A}" type="presParOf" srcId="{D3CD5C53-FCFD-42EA-858B-6F8031D3588C}" destId="{C5BBB076-DEE0-42C0-BA10-09C63B7CA1D7}" srcOrd="1" destOrd="0" presId="urn:microsoft.com/office/officeart/2005/8/layout/hProcess7"/>
    <dgm:cxn modelId="{5797F738-1C82-42DE-B2DE-92571EBD2E21}" type="presParOf" srcId="{D3CD5C53-FCFD-42EA-858B-6F8031D3588C}" destId="{055916E7-4E2C-48D2-9507-CD91E4E1397E}" srcOrd="2" destOrd="0" presId="urn:microsoft.com/office/officeart/2005/8/layout/hProcess7"/>
    <dgm:cxn modelId="{BF67076A-72C0-4DFF-99CA-982A060D2460}" type="presParOf" srcId="{7AAE38FF-6ECF-4FA0-8F60-BA31C766BC6B}" destId="{43EC66A4-0822-4053-8363-1241E402CEEF}" srcOrd="7" destOrd="0" presId="urn:microsoft.com/office/officeart/2005/8/layout/hProcess7"/>
    <dgm:cxn modelId="{2596A18D-DF96-4994-AA1A-FADC721399C7}" type="presParOf" srcId="{7AAE38FF-6ECF-4FA0-8F60-BA31C766BC6B}" destId="{EC2EEDD9-59E3-4BBD-9AD9-6F1142CD4F2C}" srcOrd="8" destOrd="0" presId="urn:microsoft.com/office/officeart/2005/8/layout/hProcess7"/>
    <dgm:cxn modelId="{81F69996-3BFC-4B18-A177-4E7C3B208761}" type="presParOf" srcId="{EC2EEDD9-59E3-4BBD-9AD9-6F1142CD4F2C}" destId="{8EE52FF9-0FAA-48E5-BC66-2269AD53EC79}" srcOrd="0" destOrd="0" presId="urn:microsoft.com/office/officeart/2005/8/layout/hProcess7"/>
    <dgm:cxn modelId="{486E8864-4F71-47A8-8A29-20BF1D91EE7E}" type="presParOf" srcId="{EC2EEDD9-59E3-4BBD-9AD9-6F1142CD4F2C}" destId="{8712930F-69B0-4B07-ABA9-F233F55212F2}" srcOrd="1" destOrd="0" presId="urn:microsoft.com/office/officeart/2005/8/layout/hProcess7"/>
    <dgm:cxn modelId="{285F812C-906F-4B63-92BB-5FD2FB6D20A1}" type="presParOf" srcId="{EC2EEDD9-59E3-4BBD-9AD9-6F1142CD4F2C}" destId="{55FA4FA9-0DAC-4BCE-A79C-E9FEC3ADBF1F}" srcOrd="2" destOrd="0" presId="urn:microsoft.com/office/officeart/2005/8/layout/hProcess7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D35B74-4629-45C0-A8FD-0EDDE3EC7AF1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0418BC40-C230-47CF-8B92-B080BB76233D}">
      <dgm:prSet phldrT="[텍스트]" custT="1"/>
      <dgm:spPr/>
      <dgm:t>
        <a:bodyPr/>
        <a:lstStyle/>
        <a:p>
          <a:pPr latinLnBrk="1"/>
          <a:r>
            <a:rPr lang="ko-KR" altLang="en-US" sz="2400" dirty="0" smtClean="0"/>
            <a:t>적용효과</a:t>
          </a:r>
          <a:endParaRPr lang="ko-KR" altLang="en-US" sz="2400" dirty="0"/>
        </a:p>
      </dgm:t>
    </dgm:pt>
    <dgm:pt modelId="{CF36FDEF-B4ED-4906-87CD-47E68DAEEE04}" type="parTrans" cxnId="{F74D3040-E1ED-4DB4-B6DA-D09BEAA05C98}">
      <dgm:prSet/>
      <dgm:spPr/>
      <dgm:t>
        <a:bodyPr/>
        <a:lstStyle/>
        <a:p>
          <a:pPr latinLnBrk="1"/>
          <a:endParaRPr lang="ko-KR" altLang="en-US" sz="2400"/>
        </a:p>
      </dgm:t>
    </dgm:pt>
    <dgm:pt modelId="{DFF94F54-705F-45B6-8B38-F82B6506D39A}" type="sibTrans" cxnId="{F74D3040-E1ED-4DB4-B6DA-D09BEAA05C98}">
      <dgm:prSet/>
      <dgm:spPr/>
      <dgm:t>
        <a:bodyPr/>
        <a:lstStyle/>
        <a:p>
          <a:pPr latinLnBrk="1"/>
          <a:endParaRPr lang="ko-KR" altLang="en-US" sz="2400"/>
        </a:p>
      </dgm:t>
    </dgm:pt>
    <dgm:pt modelId="{87C78A60-7953-4853-817C-E6D10561F1DE}">
      <dgm:prSet phldrT="[텍스트]" custT="1"/>
      <dgm:spPr/>
      <dgm:t>
        <a:bodyPr/>
        <a:lstStyle/>
        <a:p>
          <a:pPr algn="ctr" latinLnBrk="1"/>
          <a:endParaRPr lang="en-US" altLang="ko-KR" sz="2400" dirty="0" smtClean="0">
            <a:latin typeface="+mn-ea"/>
            <a:ea typeface="+mn-ea"/>
          </a:endParaRPr>
        </a:p>
        <a:p>
          <a:pPr algn="ctr" latinLnBrk="1"/>
          <a:r>
            <a:rPr lang="en-US" altLang="ko-KR" sz="2400" b="1" dirty="0" smtClean="0">
              <a:latin typeface="+mn-ea"/>
              <a:ea typeface="+mn-ea"/>
            </a:rPr>
            <a:t>25G~30G(</a:t>
          </a:r>
          <a:r>
            <a:rPr lang="ko-KR" altLang="en-US" sz="2400" b="1" dirty="0" smtClean="0">
              <a:latin typeface="+mn-ea"/>
              <a:ea typeface="+mn-ea"/>
            </a:rPr>
            <a:t>월</a:t>
          </a:r>
          <a:r>
            <a:rPr lang="en-US" altLang="ko-KR" sz="2400" b="1" dirty="0" smtClean="0">
              <a:latin typeface="+mn-ea"/>
              <a:ea typeface="+mn-ea"/>
            </a:rPr>
            <a:t>) </a:t>
          </a:r>
        </a:p>
        <a:p>
          <a:pPr algn="ctr" latinLnBrk="1"/>
          <a:r>
            <a:rPr lang="ko-KR" altLang="en-US" sz="2400" dirty="0" err="1" smtClean="0">
              <a:latin typeface="+mn-ea"/>
              <a:ea typeface="+mn-ea"/>
            </a:rPr>
            <a:t>트래픽</a:t>
          </a:r>
          <a:r>
            <a:rPr lang="ko-KR" altLang="en-US" sz="2400" dirty="0" smtClean="0">
              <a:latin typeface="+mn-ea"/>
              <a:ea typeface="+mn-ea"/>
            </a:rPr>
            <a:t> 감소</a:t>
          </a:r>
          <a:endParaRPr lang="en-US" altLang="ko-KR" sz="2000" dirty="0" smtClean="0">
            <a:latin typeface="+mn-ea"/>
            <a:ea typeface="+mn-ea"/>
          </a:endParaRPr>
        </a:p>
        <a:p>
          <a:pPr algn="l" latinLnBrk="1"/>
          <a:r>
            <a:rPr lang="en-US" altLang="ko-KR" sz="1800" dirty="0" smtClean="0">
              <a:latin typeface="+mn-ea"/>
              <a:ea typeface="+mn-ea"/>
            </a:rPr>
            <a:t> (</a:t>
          </a:r>
          <a:r>
            <a:rPr lang="ko-KR" altLang="en-US" sz="1800" dirty="0" smtClean="0">
              <a:latin typeface="+mn-ea"/>
              <a:ea typeface="+mn-ea"/>
            </a:rPr>
            <a:t>년간 </a:t>
          </a:r>
          <a:r>
            <a:rPr lang="en-US" altLang="ko-KR" sz="1800" dirty="0" smtClean="0">
              <a:latin typeface="+mn-ea"/>
              <a:ea typeface="+mn-ea"/>
            </a:rPr>
            <a:t>360G </a:t>
          </a:r>
          <a:r>
            <a:rPr lang="ko-KR" altLang="en-US" sz="1800" dirty="0" smtClean="0">
              <a:latin typeface="+mn-ea"/>
              <a:ea typeface="+mn-ea"/>
            </a:rPr>
            <a:t>절약</a:t>
          </a:r>
          <a:r>
            <a:rPr lang="en-US" altLang="ko-KR" sz="1800" dirty="0" smtClean="0">
              <a:latin typeface="+mn-ea"/>
              <a:ea typeface="+mn-ea"/>
            </a:rPr>
            <a:t>)</a:t>
          </a:r>
          <a:endParaRPr lang="ko-KR" altLang="en-US" sz="2000" dirty="0"/>
        </a:p>
      </dgm:t>
    </dgm:pt>
    <dgm:pt modelId="{552A66A5-9F86-4332-8C83-0BCC76E1E773}" type="parTrans" cxnId="{6C21AC36-758A-4A09-A1DE-42E0EE386069}">
      <dgm:prSet/>
      <dgm:spPr/>
      <dgm:t>
        <a:bodyPr/>
        <a:lstStyle/>
        <a:p>
          <a:pPr latinLnBrk="1"/>
          <a:endParaRPr lang="ko-KR" altLang="en-US" sz="2400"/>
        </a:p>
      </dgm:t>
    </dgm:pt>
    <dgm:pt modelId="{BF46813A-DB91-4DFA-B82D-42C4E128CE8C}" type="sibTrans" cxnId="{6C21AC36-758A-4A09-A1DE-42E0EE386069}">
      <dgm:prSet/>
      <dgm:spPr/>
      <dgm:t>
        <a:bodyPr/>
        <a:lstStyle/>
        <a:p>
          <a:pPr latinLnBrk="1"/>
          <a:endParaRPr lang="ko-KR" altLang="en-US" sz="2400"/>
        </a:p>
      </dgm:t>
    </dgm:pt>
    <dgm:pt modelId="{C358F5CC-C92D-4090-83C3-B5D8EBA6AD01}">
      <dgm:prSet phldrT="[텍스트]" custT="1"/>
      <dgm:spPr/>
      <dgm:t>
        <a:bodyPr/>
        <a:lstStyle/>
        <a:p>
          <a:pPr algn="ctr" latinLnBrk="1"/>
          <a:endParaRPr lang="en-US" altLang="ko-KR" sz="2400" dirty="0" smtClean="0">
            <a:latin typeface="+mn-ea"/>
            <a:ea typeface="+mn-ea"/>
          </a:endParaRPr>
        </a:p>
        <a:p>
          <a:pPr algn="ctr" latinLnBrk="1"/>
          <a:r>
            <a:rPr lang="en-US" altLang="ko-KR" sz="2400" b="1" dirty="0" smtClean="0">
              <a:latin typeface="+mn-ea"/>
              <a:ea typeface="+mn-ea"/>
            </a:rPr>
            <a:t>2</a:t>
          </a:r>
          <a:r>
            <a:rPr lang="ko-KR" altLang="en-US" sz="2400" b="1" dirty="0" smtClean="0">
              <a:latin typeface="+mn-ea"/>
              <a:ea typeface="+mn-ea"/>
            </a:rPr>
            <a:t>억 </a:t>
          </a:r>
          <a:r>
            <a:rPr lang="en-US" altLang="ko-KR" sz="2400" b="1" dirty="0" smtClean="0">
              <a:latin typeface="+mn-ea"/>
              <a:ea typeface="+mn-ea"/>
            </a:rPr>
            <a:t>5</a:t>
          </a:r>
          <a:r>
            <a:rPr lang="ko-KR" altLang="en-US" sz="2400" b="1" dirty="0" smtClean="0">
              <a:latin typeface="+mn-ea"/>
              <a:ea typeface="+mn-ea"/>
            </a:rPr>
            <a:t>천</a:t>
          </a:r>
          <a:r>
            <a:rPr lang="en-US" altLang="ko-KR" sz="2400" b="1" dirty="0" smtClean="0">
              <a:latin typeface="+mn-ea"/>
              <a:ea typeface="+mn-ea"/>
            </a:rPr>
            <a:t>~3</a:t>
          </a:r>
          <a:r>
            <a:rPr lang="ko-KR" altLang="en-US" sz="2400" b="1" dirty="0" smtClean="0">
              <a:latin typeface="+mn-ea"/>
              <a:ea typeface="+mn-ea"/>
            </a:rPr>
            <a:t>억</a:t>
          </a:r>
          <a:r>
            <a:rPr lang="en-US" altLang="ko-KR" sz="2400" b="1" dirty="0" smtClean="0">
              <a:latin typeface="+mn-ea"/>
              <a:ea typeface="+mn-ea"/>
            </a:rPr>
            <a:t>(</a:t>
          </a:r>
          <a:r>
            <a:rPr lang="ko-KR" altLang="en-US" sz="2400" b="1" dirty="0" smtClean="0">
              <a:latin typeface="+mn-ea"/>
              <a:ea typeface="+mn-ea"/>
            </a:rPr>
            <a:t>월</a:t>
          </a:r>
          <a:r>
            <a:rPr lang="en-US" altLang="ko-KR" sz="2400" b="1" dirty="0" smtClean="0">
              <a:latin typeface="+mn-ea"/>
              <a:ea typeface="+mn-ea"/>
            </a:rPr>
            <a:t>)</a:t>
          </a:r>
        </a:p>
        <a:p>
          <a:pPr algn="ctr" latinLnBrk="1"/>
          <a:r>
            <a:rPr lang="ko-KR" altLang="en-US" sz="2400" dirty="0" smtClean="0">
              <a:latin typeface="+mn-ea"/>
              <a:ea typeface="+mn-ea"/>
            </a:rPr>
            <a:t> 비용절감</a:t>
          </a:r>
          <a:endParaRPr lang="en-US" altLang="ko-KR" sz="1800" dirty="0" smtClean="0">
            <a:latin typeface="+mn-ea"/>
            <a:ea typeface="+mn-ea"/>
          </a:endParaRPr>
        </a:p>
        <a:p>
          <a:pPr algn="r" latinLnBrk="1"/>
          <a:r>
            <a:rPr lang="en-US" altLang="ko-KR" sz="1800" dirty="0" smtClean="0">
              <a:latin typeface="+mn-ea"/>
              <a:ea typeface="+mn-ea"/>
            </a:rPr>
            <a:t>(</a:t>
          </a:r>
          <a:r>
            <a:rPr lang="ko-KR" altLang="en-US" sz="1800" dirty="0" smtClean="0">
              <a:latin typeface="+mn-ea"/>
              <a:ea typeface="+mn-ea"/>
            </a:rPr>
            <a:t>년간 </a:t>
          </a:r>
          <a:r>
            <a:rPr lang="en-US" altLang="ko-KR" sz="1800" dirty="0" smtClean="0">
              <a:latin typeface="+mn-ea"/>
              <a:ea typeface="+mn-ea"/>
            </a:rPr>
            <a:t>30</a:t>
          </a:r>
          <a:r>
            <a:rPr lang="ko-KR" altLang="en-US" sz="1800" dirty="0" smtClean="0">
              <a:latin typeface="+mn-ea"/>
              <a:ea typeface="+mn-ea"/>
            </a:rPr>
            <a:t>억 이상</a:t>
          </a:r>
          <a:r>
            <a:rPr lang="en-US" altLang="ko-KR" sz="1800" dirty="0" smtClean="0">
              <a:latin typeface="+mn-ea"/>
              <a:ea typeface="+mn-ea"/>
            </a:rPr>
            <a:t>)</a:t>
          </a:r>
          <a:endParaRPr lang="ko-KR" altLang="en-US" sz="1800" dirty="0"/>
        </a:p>
      </dgm:t>
    </dgm:pt>
    <dgm:pt modelId="{1124EC00-B8BE-411D-B617-0447E701BF5F}" type="parTrans" cxnId="{DF7F1AB2-D798-43BF-AD8B-0897BF11FBD0}">
      <dgm:prSet/>
      <dgm:spPr/>
      <dgm:t>
        <a:bodyPr/>
        <a:lstStyle/>
        <a:p>
          <a:pPr latinLnBrk="1"/>
          <a:endParaRPr lang="ko-KR" altLang="en-US" sz="2400"/>
        </a:p>
      </dgm:t>
    </dgm:pt>
    <dgm:pt modelId="{F109B1B4-F25C-45AD-B2C0-F8EDACB35E07}" type="sibTrans" cxnId="{DF7F1AB2-D798-43BF-AD8B-0897BF11FBD0}">
      <dgm:prSet/>
      <dgm:spPr/>
      <dgm:t>
        <a:bodyPr/>
        <a:lstStyle/>
        <a:p>
          <a:pPr latinLnBrk="1"/>
          <a:endParaRPr lang="ko-KR" altLang="en-US" sz="2400"/>
        </a:p>
      </dgm:t>
    </dgm:pt>
    <dgm:pt modelId="{193AF521-1B18-4540-99AE-02A081A73679}">
      <dgm:prSet phldrT="[텍스트]" custT="1"/>
      <dgm:spPr/>
      <dgm:t>
        <a:bodyPr/>
        <a:lstStyle/>
        <a:p>
          <a:pPr latinLnBrk="1"/>
          <a:r>
            <a:rPr lang="en-US" altLang="ko-KR" sz="2400" b="1" dirty="0" smtClean="0">
              <a:latin typeface="+mn-ea"/>
              <a:ea typeface="+mn-ea"/>
            </a:rPr>
            <a:t>60~70%</a:t>
          </a:r>
        </a:p>
        <a:p>
          <a:pPr latinLnBrk="1"/>
          <a:r>
            <a:rPr lang="ko-KR" altLang="en-US" sz="2400" dirty="0" smtClean="0">
              <a:latin typeface="+mn-ea"/>
              <a:ea typeface="+mn-ea"/>
            </a:rPr>
            <a:t>서버 구입비 절감</a:t>
          </a:r>
          <a:r>
            <a:rPr lang="en-US" altLang="ko-KR" sz="2400" dirty="0" smtClean="0">
              <a:latin typeface="+mn-ea"/>
              <a:ea typeface="+mn-ea"/>
              <a:sym typeface="Wingdings" pitchFamily="2" charset="2"/>
            </a:rPr>
            <a:t> </a:t>
          </a:r>
          <a:r>
            <a:rPr lang="en-US" altLang="ko-KR" sz="2400" dirty="0" smtClean="0">
              <a:latin typeface="+mn-ea"/>
              <a:ea typeface="+mn-ea"/>
            </a:rPr>
            <a:t> </a:t>
          </a:r>
          <a:endParaRPr lang="ko-KR" altLang="en-US" sz="2400" dirty="0"/>
        </a:p>
      </dgm:t>
    </dgm:pt>
    <dgm:pt modelId="{9B35A649-1ED7-40D2-94B1-B1FF5F643504}" type="parTrans" cxnId="{9FE7166C-EC74-4C16-98CB-DF65416B43BD}">
      <dgm:prSet/>
      <dgm:spPr/>
      <dgm:t>
        <a:bodyPr/>
        <a:lstStyle/>
        <a:p>
          <a:pPr latinLnBrk="1"/>
          <a:endParaRPr lang="ko-KR" altLang="en-US" sz="2400"/>
        </a:p>
      </dgm:t>
    </dgm:pt>
    <dgm:pt modelId="{59738409-BDC8-4604-AA34-D4B946B42809}" type="sibTrans" cxnId="{9FE7166C-EC74-4C16-98CB-DF65416B43BD}">
      <dgm:prSet/>
      <dgm:spPr/>
      <dgm:t>
        <a:bodyPr/>
        <a:lstStyle/>
        <a:p>
          <a:pPr latinLnBrk="1"/>
          <a:endParaRPr lang="ko-KR" altLang="en-US" sz="2400"/>
        </a:p>
      </dgm:t>
    </dgm:pt>
    <dgm:pt modelId="{1165698A-7BCE-477A-826D-8E122BBD94D9}">
      <dgm:prSet phldrT="[텍스트]" custT="1"/>
      <dgm:spPr/>
      <dgm:t>
        <a:bodyPr/>
        <a:lstStyle/>
        <a:p>
          <a:pPr algn="ctr" latinLnBrk="1"/>
          <a:endParaRPr lang="en-US" altLang="ko-KR" sz="2400" dirty="0" smtClean="0">
            <a:latin typeface="+mn-ea"/>
            <a:ea typeface="+mn-ea"/>
          </a:endParaRPr>
        </a:p>
        <a:p>
          <a:pPr algn="ctr" latinLnBrk="1"/>
          <a:r>
            <a:rPr lang="en-US" altLang="ko-KR" sz="2400" b="1" dirty="0" smtClean="0">
              <a:latin typeface="+mn-ea"/>
              <a:ea typeface="+mn-ea"/>
            </a:rPr>
            <a:t>50% </a:t>
          </a:r>
        </a:p>
        <a:p>
          <a:pPr algn="ctr" latinLnBrk="1"/>
          <a:r>
            <a:rPr lang="ko-KR" altLang="en-US" sz="2400" smtClean="0">
              <a:latin typeface="+mn-ea"/>
              <a:ea typeface="+mn-ea"/>
            </a:rPr>
            <a:t>관리비용 절감 </a:t>
          </a:r>
          <a:endParaRPr lang="en-US" altLang="ko-KR" sz="2400" dirty="0" smtClean="0">
            <a:latin typeface="+mn-ea"/>
            <a:ea typeface="+mn-ea"/>
          </a:endParaRPr>
        </a:p>
        <a:p>
          <a:pPr algn="ctr" latinLnBrk="1"/>
          <a:r>
            <a:rPr lang="ko-KR" altLang="en-US" sz="2400" dirty="0" smtClean="0">
              <a:latin typeface="+mn-ea"/>
              <a:ea typeface="+mn-ea"/>
            </a:rPr>
            <a:t>감소</a:t>
          </a:r>
          <a:endParaRPr lang="ko-KR" altLang="en-US" sz="2400" dirty="0"/>
        </a:p>
      </dgm:t>
    </dgm:pt>
    <dgm:pt modelId="{EEF62966-F629-4B1F-888B-77F8B76FCE37}" type="parTrans" cxnId="{D270A1A1-BF5E-4B4C-ACAC-349B6FE31A93}">
      <dgm:prSet/>
      <dgm:spPr/>
      <dgm:t>
        <a:bodyPr/>
        <a:lstStyle/>
        <a:p>
          <a:pPr latinLnBrk="1"/>
          <a:endParaRPr lang="ko-KR" altLang="en-US" sz="2400"/>
        </a:p>
      </dgm:t>
    </dgm:pt>
    <dgm:pt modelId="{35A82776-32E1-4257-AA31-DB5673F5914F}" type="sibTrans" cxnId="{D270A1A1-BF5E-4B4C-ACAC-349B6FE31A93}">
      <dgm:prSet/>
      <dgm:spPr/>
      <dgm:t>
        <a:bodyPr/>
        <a:lstStyle/>
        <a:p>
          <a:pPr latinLnBrk="1"/>
          <a:endParaRPr lang="ko-KR" altLang="en-US" sz="2400"/>
        </a:p>
      </dgm:t>
    </dgm:pt>
    <dgm:pt modelId="{B5CE44E3-D574-487D-B2BF-37EF66B9B52C}" type="pres">
      <dgm:prSet presAssocID="{FFD35B74-4629-45C0-A8FD-0EDDE3EC7AF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303A231-0F1B-4EEA-A740-A7A5F9E5DF89}" type="pres">
      <dgm:prSet presAssocID="{FFD35B74-4629-45C0-A8FD-0EDDE3EC7AF1}" presName="matrix" presStyleCnt="0"/>
      <dgm:spPr/>
      <dgm:t>
        <a:bodyPr/>
        <a:lstStyle/>
        <a:p>
          <a:pPr latinLnBrk="1"/>
          <a:endParaRPr lang="ko-KR" altLang="en-US"/>
        </a:p>
      </dgm:t>
    </dgm:pt>
    <dgm:pt modelId="{D35E8223-09F4-4128-972B-458570CBDA67}" type="pres">
      <dgm:prSet presAssocID="{FFD35B74-4629-45C0-A8FD-0EDDE3EC7AF1}" presName="tile1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846E926C-9492-412D-B1A7-D37F1AA8BDEA}" type="pres">
      <dgm:prSet presAssocID="{FFD35B74-4629-45C0-A8FD-0EDDE3EC7AF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4A700D4-ED46-4AC7-8345-D3FFFFC90423}" type="pres">
      <dgm:prSet presAssocID="{FFD35B74-4629-45C0-A8FD-0EDDE3EC7AF1}" presName="tile2" presStyleLbl="node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45DD8448-4F39-499A-A775-98FBA0B7921C}" type="pres">
      <dgm:prSet presAssocID="{FFD35B74-4629-45C0-A8FD-0EDDE3EC7AF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EBC4D80-03C1-498C-A7FF-97860949950A}" type="pres">
      <dgm:prSet presAssocID="{FFD35B74-4629-45C0-A8FD-0EDDE3EC7AF1}" presName="tile3" presStyleLbl="node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407608A8-8DB8-4DCE-94FB-525FD8474116}" type="pres">
      <dgm:prSet presAssocID="{FFD35B74-4629-45C0-A8FD-0EDDE3EC7AF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3741BFE-4B61-4EF0-B7B9-57263013A874}" type="pres">
      <dgm:prSet presAssocID="{FFD35B74-4629-45C0-A8FD-0EDDE3EC7AF1}" presName="tile4" presStyleLbl="node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8F828135-01E3-4522-9964-BC08885D917A}" type="pres">
      <dgm:prSet presAssocID="{FFD35B74-4629-45C0-A8FD-0EDDE3EC7AF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CECD667-52B7-4EEB-B9EA-11D19DBFB2B6}" type="pres">
      <dgm:prSet presAssocID="{FFD35B74-4629-45C0-A8FD-0EDDE3EC7AF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02C9A8E-B9DC-4130-B2CA-DEAEA4AC4324}" type="presOf" srcId="{1165698A-7BCE-477A-826D-8E122BBD94D9}" destId="{C3741BFE-4B61-4EF0-B7B9-57263013A874}" srcOrd="0" destOrd="0" presId="urn:microsoft.com/office/officeart/2005/8/layout/matrix1"/>
    <dgm:cxn modelId="{B9925D06-894F-4A8F-BC93-67AAF938FBAA}" type="presOf" srcId="{87C78A60-7953-4853-817C-E6D10561F1DE}" destId="{D35E8223-09F4-4128-972B-458570CBDA67}" srcOrd="0" destOrd="0" presId="urn:microsoft.com/office/officeart/2005/8/layout/matrix1"/>
    <dgm:cxn modelId="{1ECCA75D-40BF-4717-8C2D-BAAA5646C8B1}" type="presOf" srcId="{C358F5CC-C92D-4090-83C3-B5D8EBA6AD01}" destId="{24A700D4-ED46-4AC7-8345-D3FFFFC90423}" srcOrd="0" destOrd="0" presId="urn:microsoft.com/office/officeart/2005/8/layout/matrix1"/>
    <dgm:cxn modelId="{6EADD4C1-0250-4ECC-9EC6-0D3E9E158FA2}" type="presOf" srcId="{C358F5CC-C92D-4090-83C3-B5D8EBA6AD01}" destId="{45DD8448-4F39-499A-A775-98FBA0B7921C}" srcOrd="1" destOrd="0" presId="urn:microsoft.com/office/officeart/2005/8/layout/matrix1"/>
    <dgm:cxn modelId="{D270A1A1-BF5E-4B4C-ACAC-349B6FE31A93}" srcId="{0418BC40-C230-47CF-8B92-B080BB76233D}" destId="{1165698A-7BCE-477A-826D-8E122BBD94D9}" srcOrd="3" destOrd="0" parTransId="{EEF62966-F629-4B1F-888B-77F8B76FCE37}" sibTransId="{35A82776-32E1-4257-AA31-DB5673F5914F}"/>
    <dgm:cxn modelId="{7E25BE19-AF05-4B7A-8232-FEDAE27926D9}" type="presOf" srcId="{0418BC40-C230-47CF-8B92-B080BB76233D}" destId="{DCECD667-52B7-4EEB-B9EA-11D19DBFB2B6}" srcOrd="0" destOrd="0" presId="urn:microsoft.com/office/officeart/2005/8/layout/matrix1"/>
    <dgm:cxn modelId="{F74D3040-E1ED-4DB4-B6DA-D09BEAA05C98}" srcId="{FFD35B74-4629-45C0-A8FD-0EDDE3EC7AF1}" destId="{0418BC40-C230-47CF-8B92-B080BB76233D}" srcOrd="0" destOrd="0" parTransId="{CF36FDEF-B4ED-4906-87CD-47E68DAEEE04}" sibTransId="{DFF94F54-705F-45B6-8B38-F82B6506D39A}"/>
    <dgm:cxn modelId="{9FE7166C-EC74-4C16-98CB-DF65416B43BD}" srcId="{0418BC40-C230-47CF-8B92-B080BB76233D}" destId="{193AF521-1B18-4540-99AE-02A081A73679}" srcOrd="2" destOrd="0" parTransId="{9B35A649-1ED7-40D2-94B1-B1FF5F643504}" sibTransId="{59738409-BDC8-4604-AA34-D4B946B42809}"/>
    <dgm:cxn modelId="{DF7F1AB2-D798-43BF-AD8B-0897BF11FBD0}" srcId="{0418BC40-C230-47CF-8B92-B080BB76233D}" destId="{C358F5CC-C92D-4090-83C3-B5D8EBA6AD01}" srcOrd="1" destOrd="0" parTransId="{1124EC00-B8BE-411D-B617-0447E701BF5F}" sibTransId="{F109B1B4-F25C-45AD-B2C0-F8EDACB35E07}"/>
    <dgm:cxn modelId="{9FE56752-ACAF-4FDE-8544-834A5FDAB796}" type="presOf" srcId="{FFD35B74-4629-45C0-A8FD-0EDDE3EC7AF1}" destId="{B5CE44E3-D574-487D-B2BF-37EF66B9B52C}" srcOrd="0" destOrd="0" presId="urn:microsoft.com/office/officeart/2005/8/layout/matrix1"/>
    <dgm:cxn modelId="{04BC4002-AE17-419D-BA5E-824741D6A807}" type="presOf" srcId="{87C78A60-7953-4853-817C-E6D10561F1DE}" destId="{846E926C-9492-412D-B1A7-D37F1AA8BDEA}" srcOrd="1" destOrd="0" presId="urn:microsoft.com/office/officeart/2005/8/layout/matrix1"/>
    <dgm:cxn modelId="{CA012F2F-764D-43F5-ACAA-622B6CFE29BB}" type="presOf" srcId="{193AF521-1B18-4540-99AE-02A081A73679}" destId="{3EBC4D80-03C1-498C-A7FF-97860949950A}" srcOrd="0" destOrd="0" presId="urn:microsoft.com/office/officeart/2005/8/layout/matrix1"/>
    <dgm:cxn modelId="{0AD54B08-9761-4C56-B43E-D6BF5F94AB21}" type="presOf" srcId="{1165698A-7BCE-477A-826D-8E122BBD94D9}" destId="{8F828135-01E3-4522-9964-BC08885D917A}" srcOrd="1" destOrd="0" presId="urn:microsoft.com/office/officeart/2005/8/layout/matrix1"/>
    <dgm:cxn modelId="{C982FDE9-F286-4AD0-ABF5-635FC4ED42B2}" type="presOf" srcId="{193AF521-1B18-4540-99AE-02A081A73679}" destId="{407608A8-8DB8-4DCE-94FB-525FD8474116}" srcOrd="1" destOrd="0" presId="urn:microsoft.com/office/officeart/2005/8/layout/matrix1"/>
    <dgm:cxn modelId="{6C21AC36-758A-4A09-A1DE-42E0EE386069}" srcId="{0418BC40-C230-47CF-8B92-B080BB76233D}" destId="{87C78A60-7953-4853-817C-E6D10561F1DE}" srcOrd="0" destOrd="0" parTransId="{552A66A5-9F86-4332-8C83-0BCC76E1E773}" sibTransId="{BF46813A-DB91-4DFA-B82D-42C4E128CE8C}"/>
    <dgm:cxn modelId="{C2C895F4-CBE6-41E4-BA6B-5B9C65C9D1FB}" type="presParOf" srcId="{B5CE44E3-D574-487D-B2BF-37EF66B9B52C}" destId="{B303A231-0F1B-4EEA-A740-A7A5F9E5DF89}" srcOrd="0" destOrd="0" presId="urn:microsoft.com/office/officeart/2005/8/layout/matrix1"/>
    <dgm:cxn modelId="{13EF9845-4541-488A-AB63-CBABE563897E}" type="presParOf" srcId="{B303A231-0F1B-4EEA-A740-A7A5F9E5DF89}" destId="{D35E8223-09F4-4128-972B-458570CBDA67}" srcOrd="0" destOrd="0" presId="urn:microsoft.com/office/officeart/2005/8/layout/matrix1"/>
    <dgm:cxn modelId="{E3B2F8BB-148A-41A3-A242-980D533A9A78}" type="presParOf" srcId="{B303A231-0F1B-4EEA-A740-A7A5F9E5DF89}" destId="{846E926C-9492-412D-B1A7-D37F1AA8BDEA}" srcOrd="1" destOrd="0" presId="urn:microsoft.com/office/officeart/2005/8/layout/matrix1"/>
    <dgm:cxn modelId="{647B6B02-4F0A-4791-9E08-09F369633F3F}" type="presParOf" srcId="{B303A231-0F1B-4EEA-A740-A7A5F9E5DF89}" destId="{24A700D4-ED46-4AC7-8345-D3FFFFC90423}" srcOrd="2" destOrd="0" presId="urn:microsoft.com/office/officeart/2005/8/layout/matrix1"/>
    <dgm:cxn modelId="{A4D0ADF7-104D-44F9-A713-94B404F98280}" type="presParOf" srcId="{B303A231-0F1B-4EEA-A740-A7A5F9E5DF89}" destId="{45DD8448-4F39-499A-A775-98FBA0B7921C}" srcOrd="3" destOrd="0" presId="urn:microsoft.com/office/officeart/2005/8/layout/matrix1"/>
    <dgm:cxn modelId="{3923898B-597C-4B68-A728-8AE9AFA4135D}" type="presParOf" srcId="{B303A231-0F1B-4EEA-A740-A7A5F9E5DF89}" destId="{3EBC4D80-03C1-498C-A7FF-97860949950A}" srcOrd="4" destOrd="0" presId="urn:microsoft.com/office/officeart/2005/8/layout/matrix1"/>
    <dgm:cxn modelId="{6FC7694D-43BE-4194-BB4C-D10575045E62}" type="presParOf" srcId="{B303A231-0F1B-4EEA-A740-A7A5F9E5DF89}" destId="{407608A8-8DB8-4DCE-94FB-525FD8474116}" srcOrd="5" destOrd="0" presId="urn:microsoft.com/office/officeart/2005/8/layout/matrix1"/>
    <dgm:cxn modelId="{C0D0B4D6-F4CB-4BBB-9E37-F62094F7A594}" type="presParOf" srcId="{B303A231-0F1B-4EEA-A740-A7A5F9E5DF89}" destId="{C3741BFE-4B61-4EF0-B7B9-57263013A874}" srcOrd="6" destOrd="0" presId="urn:microsoft.com/office/officeart/2005/8/layout/matrix1"/>
    <dgm:cxn modelId="{39588D2D-F64C-4395-B87A-8D4485A167F7}" type="presParOf" srcId="{B303A231-0F1B-4EEA-A740-A7A5F9E5DF89}" destId="{8F828135-01E3-4522-9964-BC08885D917A}" srcOrd="7" destOrd="0" presId="urn:microsoft.com/office/officeart/2005/8/layout/matrix1"/>
    <dgm:cxn modelId="{3948B928-479C-4F93-96B0-17B0ECDC9E4E}" type="presParOf" srcId="{B5CE44E3-D574-487D-B2BF-37EF66B9B52C}" destId="{DCECD667-52B7-4EEB-B9EA-11D19DBFB2B6}" srcOrd="1" destOrd="0" presId="urn:microsoft.com/office/officeart/2005/8/layout/matrix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774FDBD-56ED-421B-8EB9-94351C1437F3}" type="datetimeFigureOut">
              <a:rPr lang="ko-KR" altLang="en-US"/>
              <a:pPr>
                <a:defRPr/>
              </a:pPr>
              <a:t>2008-11-18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3A58041-5652-496F-9BEA-62C93FC2537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5C591BA2-BB08-459F-A792-E91DE718CDDB}" type="datetimeFigureOut">
              <a:rPr lang="ko-KR" altLang="en-US"/>
              <a:pPr>
                <a:defRPr/>
              </a:pPr>
              <a:t>2008-11-18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dirty="0" smtClean="0"/>
              <a:t>마스터 텍스트 스타일을 편집합니다</a:t>
            </a:r>
          </a:p>
          <a:p>
            <a:pPr lvl="1"/>
            <a:r>
              <a:rPr lang="ko-KR" altLang="en-US" noProof="0" dirty="0" smtClean="0"/>
              <a:t>둘째 수준</a:t>
            </a:r>
          </a:p>
          <a:p>
            <a:pPr lvl="2"/>
            <a:r>
              <a:rPr lang="ko-KR" altLang="en-US" noProof="0" dirty="0" smtClean="0"/>
              <a:t>셋째 수준</a:t>
            </a:r>
          </a:p>
          <a:p>
            <a:pPr lvl="3"/>
            <a:r>
              <a:rPr lang="ko-KR" altLang="en-US" noProof="0" dirty="0" smtClean="0"/>
              <a:t>넷째 수준</a:t>
            </a:r>
          </a:p>
          <a:p>
            <a:pPr lvl="4"/>
            <a:r>
              <a:rPr lang="ko-KR" altLang="en-US" noProof="0" dirty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B7A7D63D-F425-457B-A76B-87BC8E63B45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522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68BD9B-4200-4B71-9107-258C724972A1}" type="slidenum">
              <a:rPr lang="ko-KR" altLang="en-US" smtClean="0"/>
              <a:pPr/>
              <a:t>1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614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581170-C2C8-430C-9D4F-5297061D6BB8}" type="slidenum">
              <a:rPr lang="ko-KR" altLang="en-US" smtClean="0"/>
              <a:pPr/>
              <a:t>10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624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7D5F02-C74A-4DA9-A6D2-5085F6A831CD}" type="slidenum">
              <a:rPr lang="ko-KR" altLang="en-US" smtClean="0"/>
              <a:pPr/>
              <a:t>11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634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7D0F57-3983-4713-8529-8A354B28214F}" type="slidenum">
              <a:rPr lang="ko-KR" altLang="en-US" smtClean="0"/>
              <a:pPr/>
              <a:t>12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45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DC2DC5-02E5-4BDD-AB1D-2F84BFBAC918}" type="slidenum">
              <a:rPr lang="ko-KR" altLang="en-US" smtClean="0"/>
              <a:pPr/>
              <a:t>13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55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622024-1E9A-4EF7-8145-F8D941DF00AC}" type="slidenum">
              <a:rPr lang="ko-KR" altLang="en-US" smtClean="0"/>
              <a:pPr/>
              <a:t>14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6656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D5D7AB-5BEA-4E72-AE0B-23A38BEF149B}" type="slidenum">
              <a:rPr lang="ko-KR" altLang="en-US" smtClean="0"/>
              <a:pPr/>
              <a:t>15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75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E61513-C82D-4C45-8D3D-29FF67AA0359}" type="slidenum">
              <a:rPr lang="ko-KR" altLang="en-US" smtClean="0"/>
              <a:pPr/>
              <a:t>16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86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7A054F-D280-4CBD-A938-141B669EC8F7}" type="slidenum">
              <a:rPr lang="ko-KR" altLang="en-US" smtClean="0"/>
              <a:pPr/>
              <a:t>17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963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EF0199-62CB-4713-92F6-F6AD4C28499A}" type="slidenum">
              <a:rPr lang="ko-KR" altLang="en-US" smtClean="0"/>
              <a:pPr/>
              <a:t>18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066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374337-BC35-49DE-8661-D62912684112}" type="slidenum">
              <a:rPr lang="ko-KR" altLang="en-US" smtClean="0"/>
              <a:pPr/>
              <a:t>19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5325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E25C53-A5F6-4218-9E13-9C7E74123057}" type="slidenum">
              <a:rPr lang="ko-KR" altLang="en-US" smtClean="0"/>
              <a:pPr/>
              <a:t>2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3C1BCB-0691-4676-AD4B-8C0453059866}" type="slidenum">
              <a:rPr lang="ko-KR" altLang="en-US" smtClean="0"/>
              <a:pPr/>
              <a:t>20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270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4E02D2-44DA-4542-802D-D9C380CD86B7}" type="slidenum">
              <a:rPr lang="ko-KR" altLang="en-US" smtClean="0"/>
              <a:pPr/>
              <a:t>21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270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4E02D2-44DA-4542-802D-D9C380CD86B7}" type="slidenum">
              <a:rPr lang="ko-KR" altLang="en-US" smtClean="0"/>
              <a:pPr/>
              <a:t>22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373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FA556A-2A28-4201-AAA3-7D08C978C421}" type="slidenum">
              <a:rPr lang="ko-KR" altLang="en-US" smtClean="0"/>
              <a:pPr/>
              <a:t>23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47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922765-D038-4608-A209-CB8951846C14}" type="slidenum">
              <a:rPr lang="ko-KR" altLang="en-US" smtClean="0"/>
              <a:pPr/>
              <a:t>24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578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CBF91B-952A-4778-8025-37C192BDE2C7}" type="slidenum">
              <a:rPr lang="ko-KR" altLang="en-US" smtClean="0"/>
              <a:pPr/>
              <a:t>25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68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A897DA-0AA9-4297-B61A-8295885983CF}" type="slidenum">
              <a:rPr lang="ko-KR" altLang="en-US" smtClean="0"/>
              <a:pPr/>
              <a:t>26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68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A897DA-0AA9-4297-B61A-8295885983CF}" type="slidenum">
              <a:rPr lang="ko-KR" altLang="en-US" smtClean="0"/>
              <a:pPr/>
              <a:t>27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68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A897DA-0AA9-4297-B61A-8295885983CF}" type="slidenum">
              <a:rPr lang="ko-KR" altLang="en-US" smtClean="0"/>
              <a:pPr/>
              <a:t>28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778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7F6C24-BADC-4387-AAA2-A93DF972124D}" type="slidenum">
              <a:rPr lang="ko-KR" altLang="en-US" smtClean="0"/>
              <a:pPr/>
              <a:t>29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5427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62C6EF-5D37-4BA5-B551-89B1E78B217D}" type="slidenum">
              <a:rPr lang="ko-KR" altLang="en-US" smtClean="0"/>
              <a:pPr/>
              <a:t>3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885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036B74-E749-442A-8608-027D061CF1E2}" type="slidenum">
              <a:rPr lang="ko-KR" altLang="en-US" smtClean="0"/>
              <a:pPr/>
              <a:t>30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8090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88DFE8-7526-46A5-B830-1A2C7D83A6B3}" type="slidenum">
              <a:rPr lang="ko-KR" altLang="en-US" smtClean="0"/>
              <a:pPr/>
              <a:t>32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5530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04A75D-F63D-4C9A-B1AC-2D846FFC3F7F}" type="slidenum">
              <a:rPr lang="ko-KR" altLang="en-US" smtClean="0"/>
              <a:pPr/>
              <a:t>4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5632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04F546-9AAE-4A2D-B585-53912A81F562}" type="slidenum">
              <a:rPr lang="ko-KR" altLang="en-US" smtClean="0"/>
              <a:pPr/>
              <a:t>5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5734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1309BD-EFDE-4849-B34F-2D8168E77897}" type="slidenum">
              <a:rPr lang="ko-KR" altLang="en-US" smtClean="0"/>
              <a:pPr/>
              <a:t>6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5837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5B0E1D-C387-4303-B452-0A1F3DBD9F4D}" type="slidenum">
              <a:rPr lang="ko-KR" altLang="en-US" smtClean="0"/>
              <a:pPr/>
              <a:t>7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593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0D3902-9408-4F2F-A417-DF14CA87D87B}" type="slidenum">
              <a:rPr lang="ko-KR" altLang="en-US" smtClean="0"/>
              <a:pPr/>
              <a:t>8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6042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283B77-3831-40EE-8768-00B304452AAE}" type="slidenum">
              <a:rPr lang="ko-KR" altLang="en-US" smtClean="0"/>
              <a:pPr/>
              <a:t>9</a:t>
            </a:fld>
            <a:endParaRPr lang="ko-K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7" descr="img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05B519-BEFC-4957-B9CE-8B4F518683C1}" type="datetimeFigureOut">
              <a:rPr lang="ko-KR" altLang="en-US"/>
              <a:pPr>
                <a:defRPr/>
              </a:pPr>
              <a:t>2008-11-18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269A98-8176-4658-BDAC-0CB8E7166B3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252C2E-332D-4C82-99CF-FEA0963E34F0}" type="datetimeFigureOut">
              <a:rPr lang="ko-KR" altLang="en-US"/>
              <a:pPr>
                <a:defRPr/>
              </a:pPr>
              <a:t>2008-11-18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2BF4AD-BC7D-4D8C-8EC8-67FB422382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52AEE3-3F31-4FB3-8431-2AE1E7E8F510}" type="datetimeFigureOut">
              <a:rPr lang="ko-KR" altLang="en-US"/>
              <a:pPr>
                <a:defRPr/>
              </a:pPr>
              <a:t>2008-11-18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9A64BD-4AA3-4002-9328-BC339B77A09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33762-AB9E-4D30-AB82-AB81624AA780}" type="datetimeFigureOut">
              <a:rPr lang="ko-KR" altLang="en-US"/>
              <a:pPr>
                <a:defRPr/>
              </a:pPr>
              <a:t>2008-11-18</a:t>
            </a:fld>
            <a:endParaRPr lang="ko-KR" altLang="en-US"/>
          </a:p>
        </p:txBody>
      </p:sp>
      <p:sp>
        <p:nvSpPr>
          <p:cNvPr id="3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ECD23-7FB3-4E26-997E-2A37EC8B495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2DB975-B4C0-415A-9C32-205D5798F9A8}" type="datetimeFigureOut">
              <a:rPr lang="ko-KR" altLang="en-US"/>
              <a:pPr>
                <a:defRPr/>
              </a:pPr>
              <a:t>2008-11-18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E4AF2E-5E4C-4D48-80AA-A1EBE7F9696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0BB0E-05D8-40D1-A7C0-D234CEDFA5CE}" type="datetimeFigureOut">
              <a:rPr lang="ko-KR" altLang="en-US"/>
              <a:pPr>
                <a:defRPr/>
              </a:pPr>
              <a:t>2008-11-18</a:t>
            </a:fld>
            <a:endParaRPr lang="ko-KR" altLang="en-US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F56BF-A51B-4288-9979-4537DE0394F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7" descr="img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7" descr="img05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914400" y="285728"/>
            <a:ext cx="5800740" cy="868363"/>
          </a:xfrm>
        </p:spPr>
        <p:txBody>
          <a:bodyPr/>
          <a:lstStyle>
            <a:lvl1pPr algn="l">
              <a:defRPr sz="4000"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3"/>
          </p:nvPr>
        </p:nvSpPr>
        <p:spPr>
          <a:xfrm>
            <a:off x="428625" y="1357313"/>
            <a:ext cx="8429625" cy="4929187"/>
          </a:xfrm>
        </p:spPr>
        <p:txBody>
          <a:bodyPr/>
          <a:lstStyle>
            <a:lvl1pPr>
              <a:defRPr>
                <a:latin typeface="HY견고딕" pitchFamily="18" charset="-127"/>
                <a:ea typeface="HY견고딕" pitchFamily="18" charset="-127"/>
              </a:defRPr>
            </a:lvl1pPr>
            <a:lvl2pPr>
              <a:defRPr>
                <a:latin typeface="HY견고딕" pitchFamily="18" charset="-127"/>
                <a:ea typeface="HY견고딕" pitchFamily="18" charset="-127"/>
              </a:defRPr>
            </a:lvl2pPr>
            <a:lvl3pPr>
              <a:defRPr>
                <a:latin typeface="HY견고딕" pitchFamily="18" charset="-127"/>
                <a:ea typeface="HY견고딕" pitchFamily="18" charset="-127"/>
              </a:defRPr>
            </a:lvl3pPr>
            <a:lvl4pPr>
              <a:defRPr>
                <a:latin typeface="HY견고딕" pitchFamily="18" charset="-127"/>
                <a:ea typeface="HY견고딕" pitchFamily="18" charset="-127"/>
              </a:defRPr>
            </a:lvl4pPr>
            <a:lvl5pPr>
              <a:defRPr>
                <a:latin typeface="HY견고딕" pitchFamily="18" charset="-127"/>
                <a:ea typeface="HY견고딕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4643438" y="6357938"/>
            <a:ext cx="365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D035C-C15A-462B-87B7-FE09C2075653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5"/>
          </p:nvPr>
        </p:nvSpPr>
        <p:spPr>
          <a:xfrm>
            <a:off x="428625" y="6357938"/>
            <a:ext cx="23510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7" descr="img05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D5AF5-5E0E-4FF5-876B-A5D8C483063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7" descr="img05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50899-A2EA-4F57-A622-95AF1F0DEFF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7" descr="img05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B80A7-6BBF-4E75-A47D-50EC21B774B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7" descr="img05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6BD0D-1B5F-4B81-9C2D-9FAF548D0A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7" descr="img05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67F4D-381A-4F72-89BF-570632C7560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7" descr="img05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947C-46DE-4456-A203-7129BE9A827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7" descr="img0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4E0A4-D504-49D1-BA8B-389A98BA327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71F57-2735-4A17-AE7D-4BDD1F77E2F6}" type="datetimeFigureOut">
              <a:rPr lang="ko-KR" altLang="en-US"/>
              <a:pPr>
                <a:defRPr/>
              </a:pPr>
              <a:t>2008-11-18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78BB-A812-4F86-BCB1-E08A7CBC7FA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809B-A940-4070-BFDB-F2A6B9BBECE6}" type="datetimeFigureOut">
              <a:rPr lang="ko-KR" altLang="en-US"/>
              <a:pPr>
                <a:defRPr/>
              </a:pPr>
              <a:t>2008-11-18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6F2B2-C255-4C16-A66D-D16E0F56007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각 삼각형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1228756" y="2385057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1228756" y="4286256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5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9B8FE4E-4195-4FBC-9B67-519130BC2CFD}" type="datetimeFigureOut">
              <a:rPr lang="ko-KR" altLang="en-US"/>
              <a:pPr>
                <a:defRPr/>
              </a:pPr>
              <a:t>2008-11-18</a:t>
            </a:fld>
            <a:endParaRPr lang="ko-KR" altLang="en-US"/>
          </a:p>
        </p:txBody>
      </p:sp>
      <p:sp>
        <p:nvSpPr>
          <p:cNvPr id="6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604CD02-EAC4-4FB0-AD3C-8A3A56AE010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07899"/>
            <a:ext cx="8229600" cy="4935745"/>
          </a:xfrm>
        </p:spPr>
        <p:txBody>
          <a:bodyPr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714348" y="142852"/>
            <a:ext cx="8229600" cy="868346"/>
          </a:xfrm>
        </p:spPr>
        <p:txBody>
          <a:bodyPr rtlCol="0"/>
          <a:lstStyle>
            <a:lvl1pPr algn="l">
              <a:defRPr sz="3600" i="1"/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506B4-9086-4AD5-9063-809DF607931B}" type="datetimeFigureOut">
              <a:rPr lang="ko-KR" altLang="en-US"/>
              <a:pPr>
                <a:defRPr/>
              </a:pPr>
              <a:t>2008-11-18</a:t>
            </a:fld>
            <a:endParaRPr lang="ko-KR" altLang="en-US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E047D-F57D-49A6-AE2A-BB97AEDD317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갈매기형 수장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갈매기형 수장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1471D8-F808-42CC-9702-154E5D67BCFF}" type="datetimeFigureOut">
              <a:rPr lang="ko-KR" altLang="en-US"/>
              <a:pPr>
                <a:defRPr/>
              </a:pPr>
              <a:t>2008-11-18</a:t>
            </a:fld>
            <a:endParaRPr lang="ko-KR" alt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51E603-46DB-492B-AD98-99194492E67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499C69E-2147-42C8-B252-C9298659D3D1}" type="datetimeFigureOut">
              <a:rPr lang="ko-KR" altLang="en-US"/>
              <a:pPr>
                <a:defRPr/>
              </a:pPr>
              <a:t>2008-11-18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9DE253-EE38-41AA-BA05-53445539417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pic>
        <p:nvPicPr>
          <p:cNvPr id="1031" name="그림 6" descr="img03.jpg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39" r:id="rId1"/>
    <p:sldLayoutId id="2147484540" r:id="rId2"/>
    <p:sldLayoutId id="2147484541" r:id="rId3"/>
    <p:sldLayoutId id="2147484542" r:id="rId4"/>
    <p:sldLayoutId id="2147484534" r:id="rId5"/>
    <p:sldLayoutId id="2147484535" r:id="rId6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68363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2051" name="텍스트 개체 틀 29"/>
          <p:cNvSpPr>
            <a:spLocks noGrp="1"/>
          </p:cNvSpPr>
          <p:nvPr>
            <p:ph type="body" idx="1"/>
          </p:nvPr>
        </p:nvSpPr>
        <p:spPr bwMode="auto">
          <a:xfrm>
            <a:off x="457200" y="1857375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smtClean="0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5060950" y="6408738"/>
            <a:ext cx="1920875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DA1B2A50-5CA5-432B-80C9-91D773AB832A}" type="datetimeFigureOut">
              <a:rPr lang="ko-KR" altLang="en-US"/>
              <a:pPr>
                <a:defRPr/>
              </a:pPr>
              <a:t>2008-11-18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2714625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6981825" y="6408738"/>
            <a:ext cx="36512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4E526618-B68F-4A04-8F81-097E65A5588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pic>
        <p:nvPicPr>
          <p:cNvPr id="2055" name="그림 6" descr="img03.jpg"/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43" r:id="rId1"/>
    <p:sldLayoutId id="2147484536" r:id="rId2"/>
    <p:sldLayoutId id="2147484544" r:id="rId3"/>
    <p:sldLayoutId id="2147484545" r:id="rId4"/>
    <p:sldLayoutId id="2147484546" r:id="rId5"/>
    <p:sldLayoutId id="2147484547" r:id="rId6"/>
    <p:sldLayoutId id="2147484537" r:id="rId7"/>
    <p:sldLayoutId id="2147484548" r:id="rId8"/>
    <p:sldLayoutId id="2147484538" r:id="rId9"/>
    <p:sldLayoutId id="2147484549" r:id="rId10"/>
    <p:sldLayoutId id="2147484550" r:id="rId11"/>
    <p:sldLayoutId id="2147484551" r:id="rId12"/>
    <p:sldLayoutId id="2147484552" r:id="rId13"/>
    <p:sldLayoutId id="2147484553" r:id="rId14"/>
    <p:sldLayoutId id="2147484554" r:id="rId15"/>
    <p:sldLayoutId id="2147484555" r:id="rId16"/>
    <p:sldLayoutId id="2147484556" r:id="rId17"/>
  </p:sldLayoutIdLst>
  <p:txStyles>
    <p:titleStyle>
      <a:lvl1pPr algn="r" rtl="0" eaLnBrk="0" fontAlgn="base" latinLnBrk="1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r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2pPr>
      <a:lvl3pPr algn="r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3pPr>
      <a:lvl4pPr algn="r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4pPr>
      <a:lvl5pPr algn="r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5pPr>
      <a:lvl6pPr marL="457200" algn="r" rtl="0" eaLnBrk="1" fontAlgn="base" latinLnBrk="1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6pPr>
      <a:lvl7pPr marL="914400" algn="r" rtl="0" eaLnBrk="1" fontAlgn="base" latinLnBrk="1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7pPr>
      <a:lvl8pPr marL="1371600" algn="r" rtl="0" eaLnBrk="1" fontAlgn="base" latinLnBrk="1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8pPr>
      <a:lvl9pPr marL="1828800" algn="r" rtl="0" eaLnBrk="1" fontAlgn="base" latinLnBrk="1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맑은 고딕" pitchFamily="50" charset="-127"/>
        </a:defRPr>
      </a:lvl9pPr>
      <a:extLst/>
    </p:titleStyle>
    <p:bodyStyle>
      <a:lvl1pPr marL="365125" indent="-255588" algn="l" rtl="0" eaLnBrk="0" fontAlgn="base" latinLnBrk="1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latinLnBrk="1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0.png"/><Relationship Id="rId7" Type="http://schemas.openxmlformats.org/officeDocument/2006/relationships/image" Target="../media/image2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wmf"/><Relationship Id="rId5" Type="http://schemas.openxmlformats.org/officeDocument/2006/relationships/image" Target="../media/image9.png"/><Relationship Id="rId4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diagramData" Target="../diagrams/data3.xml"/><Relationship Id="rId11" Type="http://schemas.openxmlformats.org/officeDocument/2006/relationships/image" Target="../media/image33.wmf"/><Relationship Id="rId5" Type="http://schemas.openxmlformats.org/officeDocument/2006/relationships/image" Target="../media/image9.png"/><Relationship Id="rId10" Type="http://schemas.openxmlformats.org/officeDocument/2006/relationships/image" Target="../media/image32.wmf"/><Relationship Id="rId4" Type="http://schemas.openxmlformats.org/officeDocument/2006/relationships/image" Target="../media/image31.wmf"/><Relationship Id="rId9" Type="http://schemas.openxmlformats.org/officeDocument/2006/relationships/diagramColors" Target="../diagrams/colors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35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jpeg"/><Relationship Id="rId5" Type="http://schemas.openxmlformats.org/officeDocument/2006/relationships/hyperlink" Target="http://images.google.com/imgres?imgurl=http://www.pc4all.co.kr/imgdata/63038-1.jpg&amp;imgrefurl=http://www.pc4all.co.kr/good_list_01.asp?category=740&amp;sub_category=BBVIA&amp;h=280&amp;w=280&amp;sz=41&amp;hl=ko&amp;start=32&amp;um=1&amp;usg=__h6WrfvxndSIqI7XBllo3hAJTQGo=&amp;tbnid=mGocJvsAb1IRHM:&amp;tbnh=114&amp;tbnw=114&amp;prev=/images?q=%EB%B9%84%EC%95%84%EC%BD%94&amp;start=18&amp;ndsp=18&amp;um=1&amp;hl=ko&amp;rls=com.microsoft:*:IE-SearchBox&amp;rlz=1I7GPTB_koKR289&amp;sa=N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PowerPoint_97-2003_______1.ppt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46.pn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5" Type="http://schemas.openxmlformats.org/officeDocument/2006/relationships/image" Target="../media/image9.pn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png"/><Relationship Id="rId5" Type="http://schemas.openxmlformats.org/officeDocument/2006/relationships/image" Target="../media/image9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10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10.png"/><Relationship Id="rId7" Type="http://schemas.openxmlformats.org/officeDocument/2006/relationships/hyperlink" Target="http://images.google.com/imgres?imgurl=http://afftp1.pdbox.co.kr:8084/afbroad_manual/2007/10/08/1191821455/middle_%C4%AB%B8%DE%B6%F31.JPG&amp;imgrefurl=http://afwbbs1.afreeca.com:8081/app/index.php?board=afbroad_manual&amp;b_no=7&amp;control=view&amp;h=295&amp;w=363&amp;sz=13&amp;hl=ko&amp;start=7&amp;um=1&amp;usg=__GxpqgTFOPD0jfHx7ttzfkO_MMbA=&amp;tbnid=r6VS7VyT359_RM:&amp;tbnh=98&amp;tbnw=121&amp;prev=/images?q=%EB%B0%A9%EC%86%A1+%EC%B9%B4%EB%A9%94%EB%9D%BC+%EC%9D%B4%EB%AF%B8%EC%A7%80&amp;um=1&amp;hl=ko&amp;rls=com.microsoft:*:IE-SearchBox&amp;rlz=1I7GPTB_koKR289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5" Type="http://schemas.openxmlformats.org/officeDocument/2006/relationships/image" Target="../media/image52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png"/><Relationship Id="rId5" Type="http://schemas.openxmlformats.org/officeDocument/2006/relationships/image" Target="../media/image52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5.wmf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6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jpe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png"/><Relationship Id="rId1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0.jpe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hyperlink" Target="http://www.adobe.com/go/gn_home_logo_kr" TargetMode="External"/><Relationship Id="rId9" Type="http://schemas.openxmlformats.org/officeDocument/2006/relationships/hyperlink" Target="http://www1.ap.dell.com/content/default.aspx?c=kr&amp;l=ko&amp;s=gen" TargetMode="External"/><Relationship Id="rId1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ChangeArrowheads="1"/>
          </p:cNvSpPr>
          <p:nvPr/>
        </p:nvSpPr>
        <p:spPr bwMode="auto">
          <a:xfrm>
            <a:off x="1643042" y="4214818"/>
            <a:ext cx="6286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kumimoji="0" lang="en-US" altLang="ko-KR" sz="28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2008. </a:t>
            </a:r>
            <a:r>
              <a:rPr kumimoji="0" lang="en-US" altLang="ko-KR" sz="2800" b="1" dirty="0" smtClean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11 . 20 </a:t>
            </a:r>
            <a:r>
              <a:rPr kumimoji="0" lang="ko-KR" altLang="en-US" sz="28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㈜ </a:t>
            </a:r>
            <a:r>
              <a:rPr kumimoji="0" lang="ko-KR" altLang="en-US" sz="2800" b="1" dirty="0" err="1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클루넷</a:t>
            </a:r>
            <a:r>
              <a:rPr kumimoji="0" lang="ko-KR" altLang="en-US" sz="28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kumimoji="0" lang="ko-KR" altLang="en-US" sz="2800" b="1" dirty="0" smtClean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 차석기 </a:t>
            </a:r>
            <a:r>
              <a:rPr kumimoji="0" lang="ko-KR" altLang="en-US" sz="28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부장</a:t>
            </a:r>
            <a:r>
              <a:rPr kumimoji="0" lang="en-US" altLang="ko-KR" sz="2800" b="1" dirty="0">
                <a:solidFill>
                  <a:schemeClr val="accent4">
                    <a:lumMod val="75000"/>
                  </a:schemeClr>
                </a:solidFill>
                <a:latin typeface="+mj-ea"/>
                <a:ea typeface="+mj-ea"/>
              </a:rPr>
              <a:t> 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428750" y="2500313"/>
            <a:ext cx="64293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(Cloud Computing Network)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21508" name="Picture 6" descr="D:\2008wizsolution\보도자료\logo\클루넷로고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0913" y="6343650"/>
            <a:ext cx="17875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D:\2008wizsolution\보도자료\logo\화이트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25" y="142875"/>
            <a:ext cx="10715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제목 7"/>
          <p:cNvSpPr>
            <a:spLocks noGrp="1"/>
          </p:cNvSpPr>
          <p:nvPr>
            <p:ph type="title" idx="4294967295"/>
          </p:nvPr>
        </p:nvSpPr>
        <p:spPr>
          <a:xfrm>
            <a:off x="142844" y="1785926"/>
            <a:ext cx="8229600" cy="868363"/>
          </a:xfrm>
        </p:spPr>
        <p:txBody>
          <a:bodyPr/>
          <a:lstStyle/>
          <a:p>
            <a:pPr>
              <a:defRPr/>
            </a:pPr>
            <a:r>
              <a:rPr kumimoji="1" lang="ko-KR" sz="4800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ea"/>
                <a:cs typeface="+mn-cs"/>
              </a:rPr>
              <a:t>네트워크 혁명</a:t>
            </a:r>
            <a:r>
              <a:rPr kumimoji="1" lang="en-US" sz="4800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ea"/>
                <a:cs typeface="+mn-cs"/>
              </a:rPr>
              <a:t>! CCN</a:t>
            </a:r>
            <a:r>
              <a:rPr kumimoji="1" lang="ko-KR" sz="4800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ea"/>
                <a:cs typeface="+mn-cs"/>
              </a:rPr>
              <a:t>서비스</a:t>
            </a:r>
            <a:r>
              <a:rPr kumimoji="1" lang="en-US" sz="4800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ea"/>
                <a:cs typeface="+mn-cs"/>
              </a:rPr>
              <a:t> </a:t>
            </a:r>
            <a:endParaRPr lang="ko-KR" altLang="en-US" dirty="0"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D:\2008wizsolution\보도자료\logo\화이트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142875"/>
            <a:ext cx="10715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C:\Users\stonecha\AppData\Local\Microsoft\Windows\Temporary Internet Files\Content.IE5\7MBE0UW4\MCj0416084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786313"/>
            <a:ext cx="10001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제목 23"/>
          <p:cNvSpPr txBox="1">
            <a:spLocks/>
          </p:cNvSpPr>
          <p:nvPr/>
        </p:nvSpPr>
        <p:spPr>
          <a:xfrm>
            <a:off x="500063" y="3929063"/>
            <a:ext cx="4786312" cy="1785937"/>
          </a:xfrm>
          <a:prstGeom prst="rect">
            <a:avLst/>
          </a:prstGeom>
        </p:spPr>
        <p:txBody>
          <a:bodyPr/>
          <a:lstStyle/>
          <a:p>
            <a:pPr eaLnBrk="0" hangingPunct="0">
              <a:buFontTx/>
              <a:buChar char="-"/>
              <a:defRPr/>
            </a:pPr>
            <a:r>
              <a:rPr kumimoji="0" lang="ko-KR" altLang="en-US" sz="2000" b="1" dirty="0">
                <a:solidFill>
                  <a:schemeClr val="tx2"/>
                </a:solidFill>
                <a:latin typeface="+mn-ea"/>
                <a:ea typeface="+mn-ea"/>
                <a:cs typeface="+mj-cs"/>
              </a:rPr>
              <a:t>  매월 수 십대의 서버 증가 </a:t>
            </a:r>
            <a:endParaRPr kumimoji="0" lang="en-US" altLang="ko-KR" sz="2000" b="1" dirty="0">
              <a:solidFill>
                <a:schemeClr val="tx2"/>
              </a:solidFill>
              <a:latin typeface="+mn-ea"/>
              <a:ea typeface="+mn-ea"/>
              <a:cs typeface="+mj-cs"/>
            </a:endParaRPr>
          </a:p>
          <a:p>
            <a:pPr eaLnBrk="0" hangingPunct="0">
              <a:buFontTx/>
              <a:buChar char="-"/>
              <a:defRPr/>
            </a:pPr>
            <a:r>
              <a:rPr kumimoji="0" lang="en-US" altLang="ko-KR" sz="2000" b="1" dirty="0">
                <a:solidFill>
                  <a:schemeClr val="tx2"/>
                </a:solidFill>
                <a:latin typeface="+mn-ea"/>
                <a:ea typeface="+mn-ea"/>
                <a:cs typeface="+mj-cs"/>
              </a:rPr>
              <a:t>  </a:t>
            </a:r>
            <a:r>
              <a:rPr kumimoji="0" lang="ko-KR" altLang="en-US" sz="2000" b="1" dirty="0">
                <a:solidFill>
                  <a:schemeClr val="tx2"/>
                </a:solidFill>
                <a:latin typeface="+mn-ea"/>
                <a:ea typeface="+mn-ea"/>
                <a:cs typeface="+mj-cs"/>
              </a:rPr>
              <a:t>매월 </a:t>
            </a:r>
            <a:r>
              <a:rPr kumimoji="0" lang="ko-KR" altLang="en-US" sz="2000" b="1" dirty="0" smtClean="0">
                <a:solidFill>
                  <a:schemeClr val="tx2"/>
                </a:solidFill>
                <a:latin typeface="+mn-ea"/>
                <a:ea typeface="+mn-ea"/>
                <a:cs typeface="+mj-cs"/>
              </a:rPr>
              <a:t>수 </a:t>
            </a:r>
            <a:r>
              <a:rPr kumimoji="0" lang="ko-KR" altLang="en-US" sz="2000" b="1" dirty="0">
                <a:solidFill>
                  <a:schemeClr val="tx2"/>
                </a:solidFill>
                <a:latin typeface="+mn-ea"/>
                <a:ea typeface="+mn-ea"/>
                <a:cs typeface="+mj-cs"/>
              </a:rPr>
              <a:t>기가 </a:t>
            </a:r>
            <a:r>
              <a:rPr kumimoji="0" lang="ko-KR" altLang="en-US" sz="2000" b="1" dirty="0" err="1">
                <a:solidFill>
                  <a:schemeClr val="tx2"/>
                </a:solidFill>
                <a:latin typeface="+mn-ea"/>
                <a:ea typeface="+mn-ea"/>
                <a:cs typeface="+mj-cs"/>
              </a:rPr>
              <a:t>밴드위스</a:t>
            </a:r>
            <a:r>
              <a:rPr kumimoji="0" lang="ko-KR" altLang="en-US" sz="2000" b="1" dirty="0">
                <a:solidFill>
                  <a:schemeClr val="tx2"/>
                </a:solidFill>
                <a:latin typeface="+mn-ea"/>
                <a:ea typeface="+mn-ea"/>
                <a:cs typeface="+mj-cs"/>
              </a:rPr>
              <a:t> 증가</a:t>
            </a:r>
            <a:endParaRPr kumimoji="0" lang="en-US" altLang="ko-KR" sz="2000" b="1" dirty="0">
              <a:solidFill>
                <a:schemeClr val="tx2"/>
              </a:solidFill>
              <a:latin typeface="+mn-ea"/>
              <a:ea typeface="+mn-ea"/>
              <a:cs typeface="+mj-cs"/>
            </a:endParaRPr>
          </a:p>
          <a:p>
            <a:pPr eaLnBrk="0" hangingPunct="0">
              <a:buFontTx/>
              <a:buChar char="-"/>
              <a:defRPr/>
            </a:pPr>
            <a:r>
              <a:rPr kumimoji="0" lang="en-US" altLang="ko-KR" sz="2000" b="1" dirty="0">
                <a:solidFill>
                  <a:schemeClr val="tx2"/>
                </a:solidFill>
                <a:latin typeface="+mn-ea"/>
                <a:ea typeface="+mn-ea"/>
                <a:cs typeface="+mj-cs"/>
              </a:rPr>
              <a:t>  </a:t>
            </a:r>
            <a:r>
              <a:rPr kumimoji="0" lang="ko-KR" altLang="en-US" sz="2000" b="1" dirty="0">
                <a:solidFill>
                  <a:schemeClr val="tx2"/>
                </a:solidFill>
                <a:latin typeface="+mn-ea"/>
                <a:ea typeface="+mn-ea"/>
                <a:cs typeface="+mj-cs"/>
              </a:rPr>
              <a:t>시스템 장애 포인트 증가 </a:t>
            </a:r>
            <a:endParaRPr kumimoji="0" lang="en-US" altLang="ko-KR" sz="2000" b="1" dirty="0">
              <a:solidFill>
                <a:schemeClr val="tx2"/>
              </a:solidFill>
              <a:latin typeface="+mn-ea"/>
              <a:ea typeface="+mn-ea"/>
              <a:cs typeface="+mj-cs"/>
            </a:endParaRPr>
          </a:p>
          <a:p>
            <a:pPr eaLnBrk="0" hangingPunct="0">
              <a:buFontTx/>
              <a:buChar char="-"/>
              <a:defRPr/>
            </a:pPr>
            <a:r>
              <a:rPr kumimoji="0" lang="ko-KR" altLang="en-US" sz="2000" b="1" dirty="0">
                <a:solidFill>
                  <a:schemeClr val="tx2"/>
                </a:solidFill>
                <a:latin typeface="+mn-ea"/>
                <a:ea typeface="+mn-ea"/>
                <a:cs typeface="+mj-cs"/>
              </a:rPr>
              <a:t>  시스템 관리 비용 </a:t>
            </a:r>
            <a:r>
              <a:rPr kumimoji="0" lang="ko-KR" altLang="en-US" sz="2000" b="1" dirty="0" smtClean="0">
                <a:solidFill>
                  <a:schemeClr val="tx2"/>
                </a:solidFill>
                <a:latin typeface="+mn-ea"/>
                <a:ea typeface="+mn-ea"/>
                <a:cs typeface="+mj-cs"/>
              </a:rPr>
              <a:t>증가</a:t>
            </a:r>
            <a:endParaRPr kumimoji="0" lang="en-US" altLang="ko-KR" sz="2000" b="1" dirty="0" smtClean="0">
              <a:solidFill>
                <a:schemeClr val="tx2"/>
              </a:solidFill>
              <a:latin typeface="+mn-ea"/>
              <a:ea typeface="+mn-ea"/>
              <a:cs typeface="+mj-cs"/>
            </a:endParaRPr>
          </a:p>
          <a:p>
            <a:pPr eaLnBrk="0" hangingPunct="0">
              <a:buFontTx/>
              <a:buChar char="-"/>
              <a:defRPr/>
            </a:pPr>
            <a:r>
              <a:rPr kumimoji="0" lang="en-US" altLang="ko-KR" sz="2000" b="1" dirty="0" smtClean="0">
                <a:solidFill>
                  <a:schemeClr val="tx2"/>
                </a:solidFill>
                <a:latin typeface="+mn-ea"/>
                <a:ea typeface="+mn-ea"/>
                <a:cs typeface="+mj-cs"/>
              </a:rPr>
              <a:t>  </a:t>
            </a:r>
            <a:r>
              <a:rPr kumimoji="0" lang="ko-KR" altLang="en-US" sz="2000" b="1" dirty="0" smtClean="0">
                <a:solidFill>
                  <a:schemeClr val="tx2"/>
                </a:solidFill>
                <a:latin typeface="+mn-ea"/>
                <a:ea typeface="+mn-ea"/>
                <a:cs typeface="+mj-cs"/>
              </a:rPr>
              <a:t>유저들의 불만</a:t>
            </a:r>
            <a:r>
              <a:rPr kumimoji="0" lang="en-US" altLang="ko-KR" sz="2000" b="1" dirty="0" smtClean="0">
                <a:solidFill>
                  <a:schemeClr val="tx2"/>
                </a:solidFill>
                <a:latin typeface="+mn-ea"/>
                <a:ea typeface="+mn-ea"/>
                <a:cs typeface="+mj-cs"/>
              </a:rPr>
              <a:t>(QOS)</a:t>
            </a:r>
            <a:r>
              <a:rPr kumimoji="0" lang="ko-KR" altLang="en-US" sz="2000" b="1" dirty="0" smtClean="0">
                <a:solidFill>
                  <a:schemeClr val="tx2"/>
                </a:solidFill>
                <a:latin typeface="+mn-ea"/>
                <a:ea typeface="+mn-ea"/>
                <a:cs typeface="+mj-cs"/>
              </a:rPr>
              <a:t> </a:t>
            </a:r>
            <a:endParaRPr kumimoji="0" lang="en-US" altLang="ko-KR" sz="2000" b="1" dirty="0">
              <a:solidFill>
                <a:schemeClr val="tx2"/>
              </a:solidFill>
              <a:latin typeface="+mn-ea"/>
              <a:ea typeface="+mn-ea"/>
              <a:cs typeface="+mj-cs"/>
            </a:endParaRPr>
          </a:p>
        </p:txBody>
      </p:sp>
      <p:sp>
        <p:nvSpPr>
          <p:cNvPr id="11" name="오른쪽 화살표 10"/>
          <p:cNvSpPr/>
          <p:nvPr/>
        </p:nvSpPr>
        <p:spPr>
          <a:xfrm>
            <a:off x="4286250" y="4214813"/>
            <a:ext cx="1785938" cy="50006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6357938" y="3286125"/>
            <a:ext cx="2357437" cy="221456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dirty="0"/>
              <a:t>수익성</a:t>
            </a:r>
            <a:r>
              <a:rPr lang="en-US" altLang="ko-KR" dirty="0"/>
              <a:t>(?)</a:t>
            </a:r>
          </a:p>
          <a:p>
            <a:pPr algn="ctr">
              <a:defRPr/>
            </a:pPr>
            <a:r>
              <a:rPr lang="ko-KR" altLang="en-US" dirty="0"/>
              <a:t>유저 만족도</a:t>
            </a:r>
            <a:r>
              <a:rPr lang="en-US" altLang="ko-KR" dirty="0"/>
              <a:t>(?)</a:t>
            </a:r>
            <a:endParaRPr lang="ko-KR" altLang="en-US" dirty="0"/>
          </a:p>
        </p:txBody>
      </p:sp>
      <p:pic>
        <p:nvPicPr>
          <p:cNvPr id="30727" name="Picture 6" descr="D:\2008wizsolution\보도자료\logo\클루넷로고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0913" y="6343650"/>
            <a:ext cx="17875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0" descr="C:\Documents and Settings\Administrator\Local Settings\Temporary Internet Files\Content.IE5\8PMF4HMB\MCj0198363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63" y="2643188"/>
            <a:ext cx="2071687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4"/>
          <p:cNvGrpSpPr>
            <a:grpSpLocks/>
          </p:cNvGrpSpPr>
          <p:nvPr/>
        </p:nvGrpSpPr>
        <p:grpSpPr bwMode="auto">
          <a:xfrm>
            <a:off x="857250" y="1428750"/>
            <a:ext cx="2208213" cy="2214563"/>
            <a:chOff x="857250" y="1428750"/>
            <a:chExt cx="2208213" cy="2214563"/>
          </a:xfrm>
        </p:grpSpPr>
        <p:pic>
          <p:nvPicPr>
            <p:cNvPr id="30734" name="Picture 13" descr="C:\Documents and Settings\Administrator\Local Settings\Temporary Internet Files\Content.IE5\4XUJG5IR\MCj04114380000[1]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57250" y="1428750"/>
              <a:ext cx="2208213" cy="2214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5" name="Picture 11" descr="C:\Documents and Settings\Administrator\Local Settings\Temporary Internet Files\Content.IE5\4H6Z8T2Z\MPj03096490000[1]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28662" y="2786058"/>
              <a:ext cx="971544" cy="6930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" name="그룹 13"/>
          <p:cNvGrpSpPr>
            <a:grpSpLocks/>
          </p:cNvGrpSpPr>
          <p:nvPr/>
        </p:nvGrpSpPr>
        <p:grpSpPr bwMode="auto">
          <a:xfrm>
            <a:off x="3786188" y="1214438"/>
            <a:ext cx="3857625" cy="1143000"/>
            <a:chOff x="3786188" y="1214438"/>
            <a:chExt cx="3857625" cy="1143000"/>
          </a:xfrm>
        </p:grpSpPr>
        <p:sp>
          <p:nvSpPr>
            <p:cNvPr id="17" name="구름 모양 설명선 16"/>
            <p:cNvSpPr/>
            <p:nvPr/>
          </p:nvSpPr>
          <p:spPr>
            <a:xfrm rot="16200000">
              <a:off x="4964907" y="35719"/>
              <a:ext cx="1143000" cy="3500437"/>
            </a:xfrm>
            <a:prstGeom prst="cloudCallout">
              <a:avLst>
                <a:gd name="adj1" fmla="val 10936"/>
                <a:gd name="adj2" fmla="val -80919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4071938" y="1428750"/>
              <a:ext cx="3571875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0" lang="ko-KR" altLang="en-US" sz="1600" b="1" dirty="0">
                  <a:solidFill>
                    <a:schemeClr val="tx2"/>
                  </a:solidFill>
                  <a:latin typeface="+mn-ea"/>
                  <a:ea typeface="+mn-ea"/>
                </a:rPr>
                <a:t>디지털 </a:t>
              </a:r>
              <a:r>
                <a:rPr kumimoji="0" lang="ko-KR" altLang="en-US" sz="1600" b="1" dirty="0" err="1" smtClean="0">
                  <a:solidFill>
                    <a:schemeClr val="tx2"/>
                  </a:solidFill>
                  <a:latin typeface="+mn-ea"/>
                  <a:ea typeface="+mn-ea"/>
                </a:rPr>
                <a:t>콘텐츠를</a:t>
              </a:r>
              <a:r>
                <a:rPr kumimoji="0" lang="en-US" altLang="ko-KR" sz="16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  <a:r>
                <a:rPr kumimoji="0" lang="ko-KR" altLang="en-US" sz="16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온라인 통하여 </a:t>
              </a:r>
              <a:endParaRPr kumimoji="0" lang="en-US" altLang="ko-KR" sz="1600" b="1" dirty="0" smtClean="0">
                <a:solidFill>
                  <a:schemeClr val="tx2"/>
                </a:solidFill>
                <a:latin typeface="+mn-ea"/>
                <a:ea typeface="+mn-ea"/>
              </a:endParaRPr>
            </a:p>
            <a:p>
              <a:pPr>
                <a:defRPr/>
              </a:pPr>
              <a:r>
                <a:rPr kumimoji="0" lang="ko-KR" altLang="en-US" sz="16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유통하고 </a:t>
              </a:r>
              <a:r>
                <a:rPr kumimoji="0" lang="en-US" altLang="ko-KR" sz="16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CEO</a:t>
              </a:r>
              <a:r>
                <a:rPr kumimoji="0" lang="ko-KR" altLang="en-US" sz="16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의</a:t>
              </a:r>
              <a:r>
                <a:rPr kumimoji="0" lang="en-US" altLang="ko-KR" sz="16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  <a:r>
                <a:rPr kumimoji="0" lang="ko-KR" altLang="en-US" sz="16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고민</a:t>
              </a:r>
              <a:endParaRPr lang="ko-KR" altLang="en-US" sz="1600" b="1" dirty="0">
                <a:latin typeface="+mn-ea"/>
                <a:ea typeface="+mn-ea"/>
              </a:endParaRPr>
            </a:p>
          </p:txBody>
        </p:sp>
      </p:grpSp>
      <p:sp>
        <p:nvSpPr>
          <p:cNvPr id="18" name="제목 17"/>
          <p:cNvSpPr>
            <a:spLocks noGrp="1"/>
          </p:cNvSpPr>
          <p:nvPr>
            <p:ph type="title" idx="4294967295"/>
          </p:nvPr>
        </p:nvSpPr>
        <p:spPr>
          <a:xfrm>
            <a:off x="857224" y="285728"/>
            <a:ext cx="5443550" cy="868363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>
                <a:effectLst/>
                <a:latin typeface="맑은 고딕"/>
                <a:ea typeface="맑은 고딕"/>
                <a:cs typeface="+mn-cs"/>
              </a:rPr>
              <a:t>2-1. CCN</a:t>
            </a:r>
            <a:r>
              <a:rPr lang="ko-KR" sz="3200" dirty="0" smtClean="0">
                <a:effectLst/>
                <a:latin typeface="맑은 고딕"/>
                <a:cs typeface="+mn-cs"/>
              </a:rPr>
              <a:t>의 배경 및 필요성</a:t>
            </a:r>
            <a:endParaRPr lang="ko-KR" altLang="en-US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D:\2008wizsolution\보도자료\logo\화이트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142875"/>
            <a:ext cx="10715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제목 23"/>
          <p:cNvSpPr txBox="1">
            <a:spLocks/>
          </p:cNvSpPr>
          <p:nvPr/>
        </p:nvSpPr>
        <p:spPr>
          <a:xfrm>
            <a:off x="3071813" y="1143000"/>
            <a:ext cx="28575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buFontTx/>
              <a:buChar char="-"/>
              <a:defRPr/>
            </a:pPr>
            <a:r>
              <a:rPr kumimoji="0" lang="ko-KR" altLang="en-US" sz="1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  <a:cs typeface="+mj-cs"/>
              </a:rPr>
              <a:t>  매달 수 십대의 서버 증가 </a:t>
            </a:r>
            <a:endParaRPr kumimoji="0" lang="en-US" altLang="ko-KR" sz="14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n-ea"/>
              <a:ea typeface="+mn-ea"/>
              <a:cs typeface="+mj-cs"/>
            </a:endParaRPr>
          </a:p>
          <a:p>
            <a:pPr eaLnBrk="0" hangingPunct="0">
              <a:buFontTx/>
              <a:buChar char="-"/>
              <a:defRPr/>
            </a:pPr>
            <a:r>
              <a:rPr kumimoji="0" lang="en-US" altLang="ko-KR" sz="1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  <a:cs typeface="+mj-cs"/>
              </a:rPr>
              <a:t>  </a:t>
            </a:r>
            <a:r>
              <a:rPr kumimoji="0" lang="ko-KR" altLang="en-US" sz="1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  <a:cs typeface="+mj-cs"/>
              </a:rPr>
              <a:t>매달 </a:t>
            </a:r>
            <a:r>
              <a:rPr kumimoji="0" lang="en-US" altLang="ko-KR" sz="1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  <a:cs typeface="+mj-cs"/>
              </a:rPr>
              <a:t> </a:t>
            </a:r>
            <a:r>
              <a:rPr kumimoji="0" lang="ko-KR" altLang="en-US" sz="1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  <a:cs typeface="+mj-cs"/>
              </a:rPr>
              <a:t>수 기가 </a:t>
            </a:r>
            <a:r>
              <a:rPr kumimoji="0" lang="ko-KR" altLang="en-US" sz="14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  <a:cs typeface="+mj-cs"/>
              </a:rPr>
              <a:t>밴드위스</a:t>
            </a:r>
            <a:r>
              <a:rPr kumimoji="0" lang="ko-KR" altLang="en-US" sz="1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  <a:cs typeface="+mj-cs"/>
              </a:rPr>
              <a:t> 증가</a:t>
            </a:r>
            <a:endParaRPr kumimoji="0" lang="en-US" altLang="ko-KR" sz="14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n-ea"/>
              <a:ea typeface="+mn-ea"/>
              <a:cs typeface="+mj-cs"/>
            </a:endParaRPr>
          </a:p>
          <a:p>
            <a:pPr eaLnBrk="0" hangingPunct="0">
              <a:buFontTx/>
              <a:buChar char="-"/>
              <a:defRPr/>
            </a:pPr>
            <a:r>
              <a:rPr kumimoji="0" lang="en-US" altLang="ko-KR" sz="1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  <a:cs typeface="+mj-cs"/>
              </a:rPr>
              <a:t>  </a:t>
            </a:r>
            <a:r>
              <a:rPr kumimoji="0" lang="ko-KR" altLang="en-US" sz="1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  <a:cs typeface="+mj-cs"/>
              </a:rPr>
              <a:t>시스템 장애 포인트 증가 </a:t>
            </a:r>
            <a:endParaRPr kumimoji="0" lang="en-US" altLang="ko-KR" sz="14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n-ea"/>
              <a:ea typeface="+mn-ea"/>
              <a:cs typeface="+mj-cs"/>
            </a:endParaRPr>
          </a:p>
          <a:p>
            <a:pPr eaLnBrk="0" hangingPunct="0">
              <a:buFontTx/>
              <a:buChar char="-"/>
              <a:defRPr/>
            </a:pPr>
            <a:r>
              <a:rPr kumimoji="0" lang="ko-KR" altLang="en-US" sz="1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  <a:cs typeface="+mj-cs"/>
              </a:rPr>
              <a:t>  시스템 관리 비용 증가 </a:t>
            </a:r>
            <a:endParaRPr kumimoji="0" lang="en-US" altLang="ko-KR" sz="14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n-ea"/>
              <a:ea typeface="+mn-ea"/>
              <a:cs typeface="+mj-cs"/>
            </a:endParaRPr>
          </a:p>
        </p:txBody>
      </p:sp>
      <p:grpSp>
        <p:nvGrpSpPr>
          <p:cNvPr id="2" name="그룹 17"/>
          <p:cNvGrpSpPr>
            <a:grpSpLocks/>
          </p:cNvGrpSpPr>
          <p:nvPr/>
        </p:nvGrpSpPr>
        <p:grpSpPr bwMode="auto">
          <a:xfrm>
            <a:off x="1071563" y="1071563"/>
            <a:ext cx="1746250" cy="1749425"/>
            <a:chOff x="1071563" y="1071563"/>
            <a:chExt cx="1746250" cy="1749425"/>
          </a:xfrm>
        </p:grpSpPr>
        <p:pic>
          <p:nvPicPr>
            <p:cNvPr id="31762" name="Picture 2" descr="C:\Users\stonecha\AppData\Local\Microsoft\Windows\Temporary Internet Files\Content.IE5\0W0KIH2Q\MCj04168020000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71563" y="1428750"/>
              <a:ext cx="1746250" cy="139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제목 23"/>
            <p:cNvSpPr txBox="1">
              <a:spLocks/>
            </p:cNvSpPr>
            <p:nvPr/>
          </p:nvSpPr>
          <p:spPr>
            <a:xfrm>
              <a:off x="1428750" y="1071563"/>
              <a:ext cx="1214438" cy="285750"/>
            </a:xfrm>
            <a:prstGeom prst="rect">
              <a:avLst/>
            </a:prstGeom>
          </p:spPr>
          <p:txBody>
            <a:bodyPr/>
            <a:lstStyle/>
            <a:p>
              <a:pPr eaLnBrk="0" hangingPunct="0">
                <a:buFontTx/>
                <a:buChar char="-"/>
                <a:defRPr/>
              </a:pPr>
              <a:r>
                <a:rPr kumimoji="0" lang="ko-KR" altLang="en-US" sz="1400" b="1" dirty="0">
                  <a:solidFill>
                    <a:schemeClr val="tx2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n-ea"/>
                  <a:ea typeface="+mn-ea"/>
                  <a:cs typeface="+mj-cs"/>
                </a:rPr>
                <a:t>  개발자</a:t>
              </a:r>
              <a:endParaRPr kumimoji="0" lang="en-US" altLang="ko-KR" sz="1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  <a:cs typeface="+mj-cs"/>
              </a:endParaRPr>
            </a:p>
          </p:txBody>
        </p:sp>
      </p:grpSp>
      <p:sp>
        <p:nvSpPr>
          <p:cNvPr id="12" name="왼쪽 화살표 11"/>
          <p:cNvSpPr/>
          <p:nvPr/>
        </p:nvSpPr>
        <p:spPr>
          <a:xfrm>
            <a:off x="3500438" y="2143125"/>
            <a:ext cx="1357312" cy="642938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dirty="0"/>
              <a:t>압박감</a:t>
            </a:r>
          </a:p>
        </p:txBody>
      </p:sp>
      <p:sp>
        <p:nvSpPr>
          <p:cNvPr id="32" name="아래쪽 화살표 31"/>
          <p:cNvSpPr/>
          <p:nvPr/>
        </p:nvSpPr>
        <p:spPr>
          <a:xfrm>
            <a:off x="1285875" y="2786063"/>
            <a:ext cx="357188" cy="135731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3" name="아래쪽 화살표 32"/>
          <p:cNvSpPr/>
          <p:nvPr/>
        </p:nvSpPr>
        <p:spPr>
          <a:xfrm rot="19398719">
            <a:off x="2774950" y="2719388"/>
            <a:ext cx="357188" cy="175736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4" name="아래쪽 화살표 33"/>
          <p:cNvSpPr/>
          <p:nvPr/>
        </p:nvSpPr>
        <p:spPr>
          <a:xfrm rot="17793626">
            <a:off x="4267200" y="1700213"/>
            <a:ext cx="357188" cy="321151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31753" name="Picture 6" descr="D:\2008wizsolution\보도자료\logo\클루넷로고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0913" y="6343650"/>
            <a:ext cx="17875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" name="다이어그램 34"/>
          <p:cNvGraphicFramePr/>
          <p:nvPr/>
        </p:nvGraphicFramePr>
        <p:xfrm>
          <a:off x="428596" y="4600620"/>
          <a:ext cx="6572296" cy="1543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6" name="제목 23"/>
          <p:cNvSpPr txBox="1">
            <a:spLocks/>
          </p:cNvSpPr>
          <p:nvPr/>
        </p:nvSpPr>
        <p:spPr>
          <a:xfrm>
            <a:off x="500063" y="214313"/>
            <a:ext cx="6515100" cy="7143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kumimoji="0" lang="en-US" altLang="ko-KR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  <a:cs typeface="+mj-cs"/>
              </a:rPr>
              <a:t>2-1. CCN</a:t>
            </a:r>
            <a:r>
              <a:rPr kumimoji="0" lang="ko-KR" altLang="en-US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  <a:cs typeface="+mj-cs"/>
              </a:rPr>
              <a:t>의 배경 및 필요성</a:t>
            </a:r>
          </a:p>
        </p:txBody>
      </p:sp>
      <p:pic>
        <p:nvPicPr>
          <p:cNvPr id="32801" name="Picture 33" descr="C:\Documents and Settings\Administrator\Local Settings\Temporary Internet Files\Content.IE5\SLUZ8XEB\MCj03434150000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57752" y="2000240"/>
            <a:ext cx="1571636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그룹 24"/>
          <p:cNvGrpSpPr>
            <a:grpSpLocks/>
          </p:cNvGrpSpPr>
          <p:nvPr/>
        </p:nvGrpSpPr>
        <p:grpSpPr bwMode="auto">
          <a:xfrm>
            <a:off x="6215063" y="1071563"/>
            <a:ext cx="2643187" cy="3803650"/>
            <a:chOff x="6215074" y="1071546"/>
            <a:chExt cx="2643187" cy="3803667"/>
          </a:xfrm>
        </p:grpSpPr>
        <p:pic>
          <p:nvPicPr>
            <p:cNvPr id="31758" name="Picture 31" descr="C:\Documents and Settings\Administrator\Local Settings\Temporary Internet Files\Content.IE5\SLUZ8XEB\MCj04292930000[1].wmf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357938" y="2643188"/>
              <a:ext cx="2500312" cy="223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1759" name="그룹 23"/>
            <p:cNvGrpSpPr>
              <a:grpSpLocks/>
            </p:cNvGrpSpPr>
            <p:nvPr/>
          </p:nvGrpSpPr>
          <p:grpSpPr bwMode="auto">
            <a:xfrm>
              <a:off x="6215074" y="1071546"/>
              <a:ext cx="2643187" cy="1298575"/>
              <a:chOff x="6215063" y="1143000"/>
              <a:chExt cx="2643187" cy="1298575"/>
            </a:xfrm>
          </p:grpSpPr>
          <p:sp>
            <p:nvSpPr>
              <p:cNvPr id="19" name="구름 모양 설명선 18"/>
              <p:cNvSpPr/>
              <p:nvPr/>
            </p:nvSpPr>
            <p:spPr>
              <a:xfrm rot="16200000">
                <a:off x="6887366" y="470697"/>
                <a:ext cx="1298581" cy="2643187"/>
              </a:xfrm>
              <a:prstGeom prst="cloudCallout">
                <a:avLst>
                  <a:gd name="adj1" fmla="val -79024"/>
                  <a:gd name="adj2" fmla="val 19880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429375" y="1500189"/>
                <a:ext cx="2071688" cy="4619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ko-KR" sz="1200" dirty="0">
                    <a:latin typeface="+mj-ea"/>
                    <a:ea typeface="+mj-ea"/>
                  </a:rPr>
                  <a:t>CEO : </a:t>
                </a:r>
                <a:r>
                  <a:rPr lang="ko-KR" altLang="en-US" sz="1200" dirty="0">
                    <a:latin typeface="+mj-ea"/>
                    <a:ea typeface="+mj-ea"/>
                  </a:rPr>
                  <a:t>무조건 해결 하세요</a:t>
                </a:r>
                <a:r>
                  <a:rPr lang="en-US" altLang="ko-KR" sz="1200" dirty="0">
                    <a:latin typeface="+mj-ea"/>
                    <a:ea typeface="+mj-ea"/>
                  </a:rPr>
                  <a:t>!</a:t>
                </a:r>
              </a:p>
              <a:p>
                <a:pPr>
                  <a:defRPr/>
                </a:pPr>
                <a:r>
                  <a:rPr lang="en-US" altLang="ko-KR" sz="1200" dirty="0">
                    <a:latin typeface="+mj-ea"/>
                    <a:ea typeface="+mj-ea"/>
                  </a:rPr>
                  <a:t> </a:t>
                </a:r>
                <a:r>
                  <a:rPr lang="ko-KR" altLang="en-US" sz="1200" dirty="0">
                    <a:latin typeface="+mj-ea"/>
                    <a:ea typeface="+mj-ea"/>
                  </a:rPr>
                  <a:t>방법 </a:t>
                </a:r>
                <a:r>
                  <a:rPr lang="en-US" altLang="ko-KR" sz="1200" dirty="0">
                    <a:latin typeface="+mj-ea"/>
                    <a:ea typeface="+mj-ea"/>
                  </a:rPr>
                  <a:t>: </a:t>
                </a:r>
                <a:r>
                  <a:rPr lang="ko-KR" altLang="en-US" sz="1200" dirty="0">
                    <a:latin typeface="+mj-ea"/>
                    <a:ea typeface="+mj-ea"/>
                  </a:rPr>
                  <a:t>조용히</a:t>
                </a:r>
                <a:r>
                  <a:rPr lang="en-US" altLang="ko-KR" sz="1200" dirty="0">
                    <a:latin typeface="+mj-ea"/>
                    <a:ea typeface="+mj-ea"/>
                  </a:rPr>
                  <a:t>…</a:t>
                </a:r>
                <a:r>
                  <a:rPr lang="ko-KR" altLang="en-US" sz="1200" dirty="0">
                    <a:latin typeface="+mj-ea"/>
                    <a:ea typeface="+mj-ea"/>
                  </a:rPr>
                  <a:t>잘</a:t>
                </a:r>
                <a:r>
                  <a:rPr lang="en-US" altLang="ko-KR" sz="1200" dirty="0">
                    <a:latin typeface="+mj-ea"/>
                    <a:ea typeface="+mj-ea"/>
                  </a:rPr>
                  <a:t>…</a:t>
                </a:r>
                <a:endParaRPr lang="ko-KR" altLang="en-US" sz="1200" dirty="0">
                  <a:latin typeface="+mj-ea"/>
                  <a:ea typeface="+mj-ea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214421"/>
            <a:ext cx="3147737" cy="250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sp>
        <p:nvSpPr>
          <p:cNvPr id="27652" name="직사각형 7"/>
          <p:cNvSpPr>
            <a:spLocks noChangeArrowheads="1"/>
          </p:cNvSpPr>
          <p:nvPr/>
        </p:nvSpPr>
        <p:spPr bwMode="auto">
          <a:xfrm>
            <a:off x="428625" y="3857625"/>
            <a:ext cx="5072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CCN</a:t>
            </a:r>
            <a:r>
              <a:rPr lang="en-US" altLang="ko-K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(Cloud Computing Network)</a:t>
            </a:r>
            <a:r>
              <a:rPr lang="ko-KR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이란</a:t>
            </a:r>
            <a:r>
              <a:rPr lang="en-US" altLang="ko-K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?</a:t>
            </a:r>
            <a:endParaRPr lang="en-US" altLang="ko-KR" sz="1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32772" name="Picture 5" descr="D:\2008wizsolution\보도자료\logo\화이트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25" y="142875"/>
            <a:ext cx="10715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10" descr="C:\Documents and Settings\황승익\My Documents\2008 WIZ\CCN로고\logo_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2000250"/>
            <a:ext cx="223996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15370" cy="8683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ko-KR" sz="3200" dirty="0" smtClean="0">
                <a:latin typeface="+mn-ea"/>
                <a:ea typeface="+mn-ea"/>
              </a:rPr>
              <a:t>2-2. </a:t>
            </a:r>
            <a:r>
              <a:rPr lang="ko-KR" altLang="en-US" sz="3200" dirty="0" smtClean="0">
                <a:latin typeface="+mn-ea"/>
                <a:ea typeface="+mn-ea"/>
              </a:rPr>
              <a:t>인터넷 자원과 내부자원의 </a:t>
            </a:r>
            <a:r>
              <a:rPr lang="ko-KR" altLang="en-US" sz="3200" dirty="0" err="1" smtClean="0">
                <a:latin typeface="+mn-ea"/>
                <a:ea typeface="+mn-ea"/>
              </a:rPr>
              <a:t>대통합</a:t>
            </a:r>
            <a:endParaRPr lang="ko-KR" altLang="en-US" sz="3200" dirty="0">
              <a:latin typeface="+mn-ea"/>
              <a:ea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28624" y="4500563"/>
            <a:ext cx="84296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ko-KR" altLang="en-US" sz="2000" b="1" dirty="0">
                <a:latin typeface="+mn-ea"/>
                <a:ea typeface="+mn-ea"/>
              </a:rPr>
              <a:t> 최신 </a:t>
            </a:r>
            <a:r>
              <a:rPr lang="ko-KR" altLang="en-US" sz="2000" b="1" dirty="0" err="1">
                <a:latin typeface="+mn-ea"/>
                <a:ea typeface="+mn-ea"/>
              </a:rPr>
              <a:t>클라우드</a:t>
            </a:r>
            <a:r>
              <a:rPr lang="ko-KR" altLang="en-US" sz="2000" b="1" dirty="0">
                <a:latin typeface="+mn-ea"/>
                <a:ea typeface="+mn-ea"/>
              </a:rPr>
              <a:t> 컴퓨팅 기술을 기반으로 인터넷상의 분산된 </a:t>
            </a:r>
            <a:r>
              <a:rPr lang="ko-KR" altLang="en-US" sz="2000" b="1" dirty="0" smtClean="0">
                <a:latin typeface="+mn-ea"/>
                <a:ea typeface="+mn-ea"/>
              </a:rPr>
              <a:t>리소스와</a:t>
            </a:r>
            <a:endParaRPr lang="en-US" altLang="ko-KR" sz="2000" b="1" dirty="0" smtClean="0"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2000" b="1" dirty="0" smtClean="0">
                <a:latin typeface="+mn-ea"/>
                <a:ea typeface="+mn-ea"/>
              </a:rPr>
              <a:t> </a:t>
            </a:r>
            <a:r>
              <a:rPr lang="ko-KR" altLang="en-US" sz="2000" b="1" dirty="0" smtClean="0">
                <a:latin typeface="+mn-ea"/>
                <a:ea typeface="+mn-ea"/>
              </a:rPr>
              <a:t>  내부자원과의 </a:t>
            </a:r>
            <a:r>
              <a:rPr lang="ko-KR" altLang="en-US" sz="2000" b="1" dirty="0">
                <a:latin typeface="+mn-ea"/>
                <a:ea typeface="+mn-ea"/>
              </a:rPr>
              <a:t>통합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500062" y="5143500"/>
            <a:ext cx="72152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ko-KR" altLang="en-US" sz="2000" b="1" dirty="0" smtClean="0">
                <a:solidFill>
                  <a:srgbClr val="0070C0"/>
                </a:solidFill>
                <a:latin typeface="+mn-ea"/>
                <a:ea typeface="+mn-ea"/>
              </a:rPr>
              <a:t>네트워크 </a:t>
            </a:r>
            <a:r>
              <a:rPr lang="ko-KR" altLang="en-US" sz="2000" b="1" dirty="0">
                <a:solidFill>
                  <a:srgbClr val="0070C0"/>
                </a:solidFill>
                <a:latin typeface="+mn-ea"/>
                <a:ea typeface="+mn-ea"/>
              </a:rPr>
              <a:t>대역폭 </a:t>
            </a:r>
            <a:r>
              <a:rPr lang="en-US" altLang="ko-KR" sz="2000" b="1" dirty="0">
                <a:solidFill>
                  <a:srgbClr val="0070C0"/>
                </a:solidFill>
                <a:latin typeface="+mn-ea"/>
                <a:ea typeface="+mn-ea"/>
              </a:rPr>
              <a:t>Pool </a:t>
            </a:r>
            <a:r>
              <a:rPr lang="ko-KR" altLang="en-US" sz="2000" b="1" dirty="0">
                <a:latin typeface="+mn-ea"/>
                <a:ea typeface="+mn-ea"/>
              </a:rPr>
              <a:t>생성</a:t>
            </a:r>
            <a:endParaRPr lang="en-US" altLang="ko-KR" sz="2000" b="1" dirty="0">
              <a:latin typeface="+mn-ea"/>
              <a:ea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00063" y="5643563"/>
            <a:ext cx="4237037" cy="454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ko-KR" altLang="en-US" b="1" dirty="0">
                <a:latin typeface="+mn-ea"/>
                <a:ea typeface="+mn-ea"/>
              </a:rPr>
              <a:t> 고속 </a:t>
            </a:r>
            <a:r>
              <a:rPr lang="ko-KR" altLang="en-US" b="1" dirty="0" err="1">
                <a:latin typeface="+mn-ea"/>
                <a:ea typeface="+mn-ea"/>
              </a:rPr>
              <a:t>콘텐츠</a:t>
            </a:r>
            <a:r>
              <a:rPr lang="ko-KR" altLang="en-US" b="1" dirty="0">
                <a:latin typeface="+mn-ea"/>
                <a:ea typeface="+mn-ea"/>
              </a:rPr>
              <a:t> 전송에 활용하는 서비스</a:t>
            </a:r>
          </a:p>
        </p:txBody>
      </p:sp>
      <p:pic>
        <p:nvPicPr>
          <p:cNvPr id="32778" name="Picture 6" descr="D:\2008wizsolution\보도자료\logo\클루넷로고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0913" y="6343650"/>
            <a:ext cx="17875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7158062" cy="57150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ko-KR" altLang="en-US" sz="2800" dirty="0" smtClean="0">
                <a:latin typeface="+mn-ea"/>
                <a:ea typeface="+mn-ea"/>
              </a:rPr>
              <a:t>     가상의 네트워크 </a:t>
            </a:r>
            <a:r>
              <a:rPr lang="ko-KR" altLang="en-US" sz="2800" dirty="0" err="1" smtClean="0">
                <a:latin typeface="+mn-ea"/>
                <a:ea typeface="+mn-ea"/>
              </a:rPr>
              <a:t>밴드위스</a:t>
            </a:r>
            <a:r>
              <a:rPr lang="ko-KR" altLang="en-US" sz="2800" dirty="0" smtClean="0">
                <a:latin typeface="+mn-ea"/>
                <a:ea typeface="+mn-ea"/>
              </a:rPr>
              <a:t> </a:t>
            </a:r>
            <a:r>
              <a:rPr lang="en-US" altLang="ko-KR" sz="2800" dirty="0" smtClean="0">
                <a:latin typeface="+mn-ea"/>
                <a:ea typeface="+mn-ea"/>
              </a:rPr>
              <a:t>Pool</a:t>
            </a:r>
            <a:endParaRPr lang="ko-KR" altLang="en-US" sz="2800" dirty="0">
              <a:latin typeface="+mn-ea"/>
              <a:ea typeface="+mn-ea"/>
            </a:endParaRPr>
          </a:p>
        </p:txBody>
      </p:sp>
      <p:pic>
        <p:nvPicPr>
          <p:cNvPr id="33795" name="Picture 5" descr="D:\2008wizsolution\보도자료\logo\화이트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142875"/>
            <a:ext cx="10715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38" y="2289175"/>
            <a:ext cx="992187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줄무늬가 있는 오른쪽 화살표 30"/>
          <p:cNvSpPr/>
          <p:nvPr/>
        </p:nvSpPr>
        <p:spPr>
          <a:xfrm rot="20283809">
            <a:off x="6757988" y="2752725"/>
            <a:ext cx="642937" cy="357188"/>
          </a:xfrm>
          <a:prstGeom prst="stripedRightArrow">
            <a:avLst>
              <a:gd name="adj1" fmla="val 55333"/>
              <a:gd name="adj2" fmla="val 50000"/>
            </a:avLst>
          </a:prstGeom>
          <a:solidFill>
            <a:schemeClr val="bg2"/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3" name="그룹 37"/>
          <p:cNvGrpSpPr>
            <a:grpSpLocks/>
          </p:cNvGrpSpPr>
          <p:nvPr/>
        </p:nvGrpSpPr>
        <p:grpSpPr bwMode="auto">
          <a:xfrm>
            <a:off x="214313" y="3503613"/>
            <a:ext cx="2786062" cy="1574800"/>
            <a:chOff x="214313" y="3503613"/>
            <a:chExt cx="2786062" cy="1574800"/>
          </a:xfrm>
        </p:grpSpPr>
        <p:sp>
          <p:nvSpPr>
            <p:cNvPr id="35854" name="TextBox 39"/>
            <p:cNvSpPr txBox="1">
              <a:spLocks noChangeArrowheads="1"/>
            </p:cNvSpPr>
            <p:nvPr/>
          </p:nvSpPr>
          <p:spPr bwMode="auto">
            <a:xfrm>
              <a:off x="214313" y="3786188"/>
              <a:ext cx="1262062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1400" dirty="0">
                  <a:latin typeface="+mn-ea"/>
                  <a:ea typeface="+mn-ea"/>
                </a:rPr>
                <a:t>전용디바이스</a:t>
              </a:r>
              <a:endParaRPr lang="en-US" altLang="ko-KR" sz="1400" dirty="0">
                <a:latin typeface="+mn-ea"/>
                <a:ea typeface="+mn-ea"/>
              </a:endParaRPr>
            </a:p>
            <a:p>
              <a:pPr>
                <a:defRPr/>
              </a:pPr>
              <a:r>
                <a:rPr lang="en-US" altLang="ko-KR" sz="1400" dirty="0">
                  <a:latin typeface="+mn-ea"/>
                  <a:ea typeface="+mn-ea"/>
                </a:rPr>
                <a:t>Cloud</a:t>
              </a:r>
              <a:r>
                <a:rPr lang="ko-KR" altLang="en-US" sz="1400" dirty="0">
                  <a:latin typeface="+mn-ea"/>
                  <a:ea typeface="+mn-ea"/>
                </a:rPr>
                <a:t> 멤버</a:t>
              </a:r>
            </a:p>
          </p:txBody>
        </p:sp>
        <p:pic>
          <p:nvPicPr>
            <p:cNvPr id="33828" name="Picture 31" descr="http://tbn0.google.com/images?q=tbn:mGocJvsAb1IRHM:http://www.pc4all.co.kr/imgdata/63038-1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14500" y="3503613"/>
              <a:ext cx="571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29" name="Picture 31" descr="http://tbn0.google.com/images?q=tbn:mGocJvsAb1IRHM:http://www.pc4all.co.kr/imgdata/63038-1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28875" y="3503613"/>
              <a:ext cx="571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30" name="Picture 31" descr="http://tbn0.google.com/images?q=tbn:mGocJvsAb1IRHM:http://www.pc4all.co.kr/imgdata/63038-1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14500" y="3932238"/>
              <a:ext cx="571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31" name="Picture 31" descr="http://tbn0.google.com/images?q=tbn:mGocJvsAb1IRHM:http://www.pc4all.co.kr/imgdata/63038-1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28875" y="3932238"/>
              <a:ext cx="571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32" name="TextBox 37"/>
            <p:cNvSpPr txBox="1">
              <a:spLocks noChangeArrowheads="1"/>
            </p:cNvSpPr>
            <p:nvPr/>
          </p:nvSpPr>
          <p:spPr bwMode="auto">
            <a:xfrm>
              <a:off x="2071688" y="4432300"/>
              <a:ext cx="473075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3600"/>
                <a:t>+</a:t>
              </a:r>
              <a:endParaRPr lang="ko-KR" altLang="en-US" sz="3600"/>
            </a:p>
          </p:txBody>
        </p:sp>
      </p:grpSp>
      <p:grpSp>
        <p:nvGrpSpPr>
          <p:cNvPr id="4" name="그룹 36"/>
          <p:cNvGrpSpPr>
            <a:grpSpLocks/>
          </p:cNvGrpSpPr>
          <p:nvPr/>
        </p:nvGrpSpPr>
        <p:grpSpPr bwMode="auto">
          <a:xfrm>
            <a:off x="357188" y="1646238"/>
            <a:ext cx="2428875" cy="1931987"/>
            <a:chOff x="357188" y="1646238"/>
            <a:chExt cx="2428875" cy="1931987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14500" y="1646238"/>
              <a:ext cx="1071563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60" name="TextBox 39"/>
            <p:cNvSpPr txBox="1">
              <a:spLocks noChangeArrowheads="1"/>
            </p:cNvSpPr>
            <p:nvPr/>
          </p:nvSpPr>
          <p:spPr bwMode="auto">
            <a:xfrm>
              <a:off x="357188" y="2074863"/>
              <a:ext cx="78581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1400" dirty="0">
                  <a:latin typeface="+mn-ea"/>
                  <a:ea typeface="+mn-ea"/>
                </a:rPr>
                <a:t>서버 팜</a:t>
              </a:r>
            </a:p>
          </p:txBody>
        </p:sp>
        <p:sp>
          <p:nvSpPr>
            <p:cNvPr id="33826" name="TextBox 38"/>
            <p:cNvSpPr txBox="1">
              <a:spLocks noChangeArrowheads="1"/>
            </p:cNvSpPr>
            <p:nvPr/>
          </p:nvSpPr>
          <p:spPr bwMode="auto">
            <a:xfrm>
              <a:off x="2071688" y="2932113"/>
              <a:ext cx="473075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3600"/>
                <a:t>+</a:t>
              </a:r>
              <a:endParaRPr lang="ko-KR" altLang="en-US" sz="3600"/>
            </a:p>
          </p:txBody>
        </p:sp>
      </p:grpSp>
      <p:grpSp>
        <p:nvGrpSpPr>
          <p:cNvPr id="5" name="그룹 41"/>
          <p:cNvGrpSpPr>
            <a:grpSpLocks/>
          </p:cNvGrpSpPr>
          <p:nvPr/>
        </p:nvGrpSpPr>
        <p:grpSpPr bwMode="auto">
          <a:xfrm>
            <a:off x="3643307" y="2574924"/>
            <a:ext cx="3524683" cy="3260981"/>
            <a:chOff x="3929058" y="2574925"/>
            <a:chExt cx="3210752" cy="3090675"/>
          </a:xfrm>
        </p:grpSpPr>
        <p:sp>
          <p:nvSpPr>
            <p:cNvPr id="40" name="타원 39"/>
            <p:cNvSpPr/>
            <p:nvPr/>
          </p:nvSpPr>
          <p:spPr>
            <a:xfrm>
              <a:off x="4071933" y="2574925"/>
              <a:ext cx="2643188" cy="250032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1" name="타원 40"/>
            <p:cNvSpPr/>
            <p:nvPr/>
          </p:nvSpPr>
          <p:spPr>
            <a:xfrm>
              <a:off x="4357683" y="2860676"/>
              <a:ext cx="1071568" cy="78581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400" dirty="0"/>
                <a:t>Band</a:t>
              </a:r>
              <a:br>
                <a:rPr lang="en-US" altLang="ko-KR" sz="1400" dirty="0"/>
              </a:br>
              <a:r>
                <a:rPr lang="en-US" altLang="ko-KR" sz="1400" dirty="0" smtClean="0"/>
                <a:t>Width</a:t>
              </a:r>
            </a:p>
            <a:p>
              <a:pPr algn="ctr">
                <a:defRPr/>
              </a:pPr>
              <a:r>
                <a:rPr lang="en-US" altLang="ko-KR" sz="1400" dirty="0" smtClean="0">
                  <a:solidFill>
                    <a:srgbClr val="FFFF00"/>
                  </a:solidFill>
                </a:rPr>
                <a:t>5Gbps</a:t>
              </a:r>
              <a:endParaRPr lang="ko-KR" altLang="en-US" sz="1400" dirty="0">
                <a:solidFill>
                  <a:srgbClr val="FFFF00"/>
                </a:solidFill>
              </a:endParaRPr>
            </a:p>
          </p:txBody>
        </p:sp>
        <p:sp>
          <p:nvSpPr>
            <p:cNvPr id="45" name="TextBox 39"/>
            <p:cNvSpPr txBox="1">
              <a:spLocks noChangeArrowheads="1"/>
            </p:cNvSpPr>
            <p:nvPr/>
          </p:nvSpPr>
          <p:spPr bwMode="auto">
            <a:xfrm>
              <a:off x="3929058" y="5286386"/>
              <a:ext cx="3210752" cy="379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2000" dirty="0" smtClean="0">
                  <a:latin typeface="+mn-ea"/>
                  <a:ea typeface="+mn-ea"/>
                </a:rPr>
                <a:t>가상 네트워크 </a:t>
              </a:r>
              <a:r>
                <a:rPr lang="ko-KR" altLang="en-US" sz="2000" dirty="0" err="1">
                  <a:latin typeface="+mn-ea"/>
                  <a:ea typeface="+mn-ea"/>
                </a:rPr>
                <a:t>밴드위스</a:t>
              </a:r>
              <a:r>
                <a:rPr lang="ko-KR" altLang="en-US" sz="2000" dirty="0">
                  <a:latin typeface="+mn-ea"/>
                  <a:ea typeface="+mn-ea"/>
                </a:rPr>
                <a:t> </a:t>
              </a:r>
              <a:r>
                <a:rPr lang="en-US" altLang="ko-KR" sz="2000" dirty="0">
                  <a:latin typeface="+mn-ea"/>
                  <a:ea typeface="+mn-ea"/>
                </a:rPr>
                <a:t>Pool</a:t>
              </a:r>
              <a:endParaRPr lang="ko-KR" altLang="en-US" sz="2000" dirty="0">
                <a:latin typeface="+mn-ea"/>
                <a:ea typeface="+mn-ea"/>
              </a:endParaRPr>
            </a:p>
          </p:txBody>
        </p:sp>
        <p:sp>
          <p:nvSpPr>
            <p:cNvPr id="46" name="타원 45"/>
            <p:cNvSpPr/>
            <p:nvPr/>
          </p:nvSpPr>
          <p:spPr>
            <a:xfrm>
              <a:off x="5429246" y="2860676"/>
              <a:ext cx="1071576" cy="78581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400" dirty="0"/>
                <a:t>Band</a:t>
              </a:r>
              <a:br>
                <a:rPr lang="en-US" altLang="ko-KR" sz="1400" dirty="0"/>
              </a:br>
              <a:r>
                <a:rPr lang="en-US" altLang="ko-KR" sz="1400" dirty="0" smtClean="0"/>
                <a:t>Width</a:t>
              </a:r>
              <a:br>
                <a:rPr lang="en-US" altLang="ko-KR" sz="1400" dirty="0" smtClean="0"/>
              </a:br>
              <a:r>
                <a:rPr lang="en-US" altLang="ko-KR" sz="1400" dirty="0" smtClean="0">
                  <a:solidFill>
                    <a:srgbClr val="FFFF00"/>
                  </a:solidFill>
                </a:rPr>
                <a:t>3Gbps</a:t>
              </a:r>
              <a:endParaRPr lang="ko-KR" altLang="en-US" sz="1400" dirty="0">
                <a:solidFill>
                  <a:srgbClr val="FFFF00"/>
                </a:solidFill>
              </a:endParaRPr>
            </a:p>
          </p:txBody>
        </p:sp>
        <p:sp>
          <p:nvSpPr>
            <p:cNvPr id="47" name="타원 46"/>
            <p:cNvSpPr/>
            <p:nvPr/>
          </p:nvSpPr>
          <p:spPr>
            <a:xfrm>
              <a:off x="4214805" y="3860805"/>
              <a:ext cx="1214445" cy="78581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400" dirty="0"/>
                <a:t>Band</a:t>
              </a:r>
              <a:br>
                <a:rPr lang="en-US" altLang="ko-KR" sz="1400" dirty="0"/>
              </a:br>
              <a:r>
                <a:rPr lang="en-US" altLang="ko-KR" sz="1400" dirty="0" smtClean="0"/>
                <a:t>Width</a:t>
              </a:r>
            </a:p>
            <a:p>
              <a:pPr algn="ctr">
                <a:defRPr/>
              </a:pPr>
              <a:r>
                <a:rPr lang="en-US" altLang="ko-KR" sz="1400" dirty="0" smtClean="0">
                  <a:solidFill>
                    <a:srgbClr val="FFFF00"/>
                  </a:solidFill>
                </a:rPr>
                <a:t>10Gbps</a:t>
              </a:r>
              <a:endParaRPr lang="ko-KR" altLang="en-US" sz="1400" dirty="0">
                <a:solidFill>
                  <a:srgbClr val="FFFF00"/>
                </a:solidFill>
              </a:endParaRPr>
            </a:p>
          </p:txBody>
        </p:sp>
        <p:sp>
          <p:nvSpPr>
            <p:cNvPr id="48" name="타원 47"/>
            <p:cNvSpPr/>
            <p:nvPr/>
          </p:nvSpPr>
          <p:spPr>
            <a:xfrm>
              <a:off x="5500684" y="3789368"/>
              <a:ext cx="1000125" cy="78581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400" dirty="0"/>
                <a:t>Band</a:t>
              </a:r>
              <a:br>
                <a:rPr lang="en-US" altLang="ko-KR" sz="1400" dirty="0"/>
              </a:br>
              <a:r>
                <a:rPr lang="en-US" altLang="ko-KR" sz="1400" dirty="0" smtClean="0">
                  <a:solidFill>
                    <a:srgbClr val="FFFF00"/>
                  </a:solidFill>
                </a:rPr>
                <a:t>Width</a:t>
              </a:r>
              <a:endParaRPr lang="ko-KR" altLang="en-US" sz="1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33820" name="Picture 25" descr="black server"/>
          <p:cNvPicPr>
            <a:picLocks noChangeAspect="1" noChangeArrowheads="1"/>
          </p:cNvPicPr>
          <p:nvPr/>
        </p:nvPicPr>
        <p:blipFill>
          <a:blip r:embed="rId8"/>
          <a:srcRect l="46933" t="20267" r="22133" b="7466"/>
          <a:stretch>
            <a:fillRect/>
          </a:stretch>
        </p:blipFill>
        <p:spPr bwMode="auto">
          <a:xfrm>
            <a:off x="7715250" y="3717925"/>
            <a:ext cx="5000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줄무늬가 있는 오른쪽 화살표 49"/>
          <p:cNvSpPr/>
          <p:nvPr/>
        </p:nvSpPr>
        <p:spPr>
          <a:xfrm rot="254258">
            <a:off x="6870700" y="3813175"/>
            <a:ext cx="642938" cy="357188"/>
          </a:xfrm>
          <a:prstGeom prst="stripedRightArrow">
            <a:avLst>
              <a:gd name="adj1" fmla="val 55333"/>
              <a:gd name="adj2" fmla="val 50000"/>
            </a:avLst>
          </a:prstGeom>
          <a:solidFill>
            <a:schemeClr val="bg2"/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1" name="줄무늬가 있는 오른쪽 화살표 50"/>
          <p:cNvSpPr/>
          <p:nvPr/>
        </p:nvSpPr>
        <p:spPr>
          <a:xfrm rot="1425223">
            <a:off x="6902450" y="4903788"/>
            <a:ext cx="642938" cy="357187"/>
          </a:xfrm>
          <a:prstGeom prst="stripedRightArrow">
            <a:avLst>
              <a:gd name="adj1" fmla="val 55333"/>
              <a:gd name="adj2" fmla="val 50000"/>
            </a:avLst>
          </a:prstGeom>
          <a:solidFill>
            <a:schemeClr val="bg2"/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33823" name="Picture 25" descr="black server"/>
          <p:cNvPicPr>
            <a:picLocks noChangeAspect="1" noChangeArrowheads="1"/>
          </p:cNvPicPr>
          <p:nvPr/>
        </p:nvPicPr>
        <p:blipFill>
          <a:blip r:embed="rId8"/>
          <a:srcRect l="46933" t="20267" r="22133" b="7466"/>
          <a:stretch>
            <a:fillRect/>
          </a:stretch>
        </p:blipFill>
        <p:spPr bwMode="auto">
          <a:xfrm>
            <a:off x="7715250" y="4932363"/>
            <a:ext cx="5000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24" name="TextBox 40"/>
          <p:cNvSpPr txBox="1">
            <a:spLocks noChangeArrowheads="1"/>
          </p:cNvSpPr>
          <p:nvPr/>
        </p:nvSpPr>
        <p:spPr bwMode="auto">
          <a:xfrm>
            <a:off x="7786688" y="4360863"/>
            <a:ext cx="43021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>
                <a:latin typeface="HY견고딕" pitchFamily="18" charset="-127"/>
                <a:ea typeface="HY견고딕" pitchFamily="18" charset="-127"/>
              </a:rPr>
              <a:t>A </a:t>
            </a:r>
            <a:r>
              <a:rPr lang="ko-KR" altLang="en-US" sz="900">
                <a:latin typeface="HY견고딕" pitchFamily="18" charset="-127"/>
                <a:ea typeface="HY견고딕" pitchFamily="18" charset="-127"/>
              </a:rPr>
              <a:t>사</a:t>
            </a:r>
          </a:p>
        </p:txBody>
      </p:sp>
      <p:sp>
        <p:nvSpPr>
          <p:cNvPr id="33825" name="TextBox 40"/>
          <p:cNvSpPr txBox="1">
            <a:spLocks noChangeArrowheads="1"/>
          </p:cNvSpPr>
          <p:nvPr/>
        </p:nvSpPr>
        <p:spPr bwMode="auto">
          <a:xfrm>
            <a:off x="7786688" y="5575300"/>
            <a:ext cx="43021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>
                <a:latin typeface="HY견고딕" pitchFamily="18" charset="-127"/>
                <a:ea typeface="HY견고딕" pitchFamily="18" charset="-127"/>
              </a:rPr>
              <a:t>B </a:t>
            </a:r>
            <a:r>
              <a:rPr lang="ko-KR" altLang="en-US" sz="900">
                <a:latin typeface="HY견고딕" pitchFamily="18" charset="-127"/>
                <a:ea typeface="HY견고딕" pitchFamily="18" charset="-127"/>
              </a:rPr>
              <a:t>사</a:t>
            </a:r>
          </a:p>
        </p:txBody>
      </p:sp>
      <p:grpSp>
        <p:nvGrpSpPr>
          <p:cNvPr id="6" name="그룹 38"/>
          <p:cNvGrpSpPr>
            <a:grpSpLocks/>
          </p:cNvGrpSpPr>
          <p:nvPr/>
        </p:nvGrpSpPr>
        <p:grpSpPr bwMode="auto">
          <a:xfrm>
            <a:off x="142875" y="3867150"/>
            <a:ext cx="3775075" cy="2205038"/>
            <a:chOff x="142875" y="3867150"/>
            <a:chExt cx="3775075" cy="2205038"/>
          </a:xfrm>
        </p:grpSpPr>
        <p:pic>
          <p:nvPicPr>
            <p:cNvPr id="33810" name="Picture 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617663" y="5202238"/>
              <a:ext cx="525462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1" name="Picture 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117725" y="5202238"/>
              <a:ext cx="525463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2" name="Picture 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617788" y="5202238"/>
              <a:ext cx="525462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3" name="Picture 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617663" y="5630863"/>
              <a:ext cx="525462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4" name="Picture 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117725" y="5630863"/>
              <a:ext cx="525463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5" name="Picture 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617788" y="5630863"/>
              <a:ext cx="525462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5" name="TextBox 40"/>
            <p:cNvSpPr txBox="1">
              <a:spLocks noChangeArrowheads="1"/>
            </p:cNvSpPr>
            <p:nvPr/>
          </p:nvSpPr>
          <p:spPr bwMode="auto">
            <a:xfrm>
              <a:off x="142875" y="5429250"/>
              <a:ext cx="14986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1400" dirty="0">
                  <a:latin typeface="+mn-ea"/>
                  <a:ea typeface="+mn-ea"/>
                </a:rPr>
                <a:t>PC - Cloud</a:t>
              </a:r>
              <a:r>
                <a:rPr lang="ko-KR" altLang="en-US" sz="1400" dirty="0">
                  <a:latin typeface="+mn-ea"/>
                  <a:ea typeface="+mn-ea"/>
                </a:rPr>
                <a:t> 멤버</a:t>
              </a:r>
            </a:p>
          </p:txBody>
        </p:sp>
        <p:sp>
          <p:nvSpPr>
            <p:cNvPr id="55" name="줄무늬가 있는 오른쪽 화살표 54"/>
            <p:cNvSpPr/>
            <p:nvPr/>
          </p:nvSpPr>
          <p:spPr>
            <a:xfrm rot="21390804">
              <a:off x="3352800" y="3867150"/>
              <a:ext cx="565150" cy="357188"/>
            </a:xfrm>
            <a:prstGeom prst="stripedRightArrow">
              <a:avLst>
                <a:gd name="adj1" fmla="val 55333"/>
                <a:gd name="adj2" fmla="val 5000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36" name="제목 1"/>
          <p:cNvSpPr txBox="1">
            <a:spLocks/>
          </p:cNvSpPr>
          <p:nvPr/>
        </p:nvSpPr>
        <p:spPr>
          <a:xfrm>
            <a:off x="142844" y="142852"/>
            <a:ext cx="7500990" cy="868363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0" hangingPunct="0">
              <a:defRPr/>
            </a:pPr>
            <a:r>
              <a:rPr kumimoji="0" lang="en-US" altLang="ko-KR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  <a:cs typeface="+mj-cs"/>
              </a:rPr>
              <a:t>2-2. </a:t>
            </a:r>
            <a:r>
              <a:rPr kumimoji="0" lang="ko-KR" altLang="en-US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  <a:cs typeface="+mj-cs"/>
              </a:rPr>
              <a:t>인터넷 자원과 내부자원의 </a:t>
            </a:r>
            <a:r>
              <a:rPr kumimoji="0" lang="ko-KR" altLang="en-US" sz="32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  <a:cs typeface="+mj-cs"/>
              </a:rPr>
              <a:t>대통합</a:t>
            </a:r>
            <a:endParaRPr kumimoji="0" lang="ko-KR" altLang="en-US" sz="32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n-ea"/>
              <a:ea typeface="+mn-ea"/>
              <a:cs typeface="+mj-cs"/>
            </a:endParaRPr>
          </a:p>
        </p:txBody>
      </p:sp>
      <p:pic>
        <p:nvPicPr>
          <p:cNvPr id="33809" name="Picture 6" descr="D:\2008wizsolution\보도자료\logo\클루넷로고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00913" y="6343650"/>
            <a:ext cx="17875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0" grpId="0" animBg="1"/>
      <p:bldP spid="51" grpId="0" animBg="1"/>
      <p:bldP spid="33824" grpId="0"/>
      <p:bldP spid="338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8596" y="285728"/>
          <a:ext cx="8288728" cy="6215106"/>
        </p:xfrm>
        <a:graphic>
          <a:graphicData uri="http://schemas.openxmlformats.org/presentationml/2006/ole">
            <p:oleObj spid="_x0000_s1026" name="프레젠테이션" r:id="rId4" imgW="4569100" imgH="3425884" progId="PowerPoint.Show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D:\2008wizsolution\보도자료\logo\화이트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142875"/>
            <a:ext cx="10715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6" descr="D:\2008wizsolution\보도자료\logo\클루넷로고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0913" y="6343650"/>
            <a:ext cx="17875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제목 7"/>
          <p:cNvSpPr>
            <a:spLocks noGrp="1"/>
          </p:cNvSpPr>
          <p:nvPr>
            <p:ph type="title" idx="4294967295"/>
          </p:nvPr>
        </p:nvSpPr>
        <p:spPr>
          <a:xfrm>
            <a:off x="2714612" y="2857496"/>
            <a:ext cx="3571868" cy="500066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맑은 고딕"/>
                <a:ea typeface="맑은 고딕"/>
                <a:cs typeface="+mn-cs"/>
              </a:rPr>
              <a:t>3. </a:t>
            </a:r>
            <a:r>
              <a:rPr lang="ko-KR" sz="1200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맑은 고딕"/>
                <a:cs typeface="+mn-cs"/>
              </a:rPr>
              <a:t>적용 사례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맑은 고딕"/>
                <a:ea typeface="맑은 고딕"/>
                <a:cs typeface="+mn-cs"/>
              </a:rPr>
              <a:t> </a:t>
            </a:r>
            <a:endParaRPr lang="ko-KR" altLang="en-US" sz="1200" dirty="0"/>
          </a:p>
        </p:txBody>
      </p:sp>
      <p:sp>
        <p:nvSpPr>
          <p:cNvPr id="6" name="제목 23"/>
          <p:cNvSpPr txBox="1">
            <a:spLocks/>
          </p:cNvSpPr>
          <p:nvPr/>
        </p:nvSpPr>
        <p:spPr>
          <a:xfrm>
            <a:off x="857224" y="2500306"/>
            <a:ext cx="7143750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14350" indent="-514350" algn="ctr" eaLnBrk="0" hangingPunct="0">
              <a:defRPr/>
            </a:pPr>
            <a:r>
              <a:rPr kumimoji="0" lang="en-US" altLang="ko-KR" sz="32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</a:rPr>
              <a:t>3. </a:t>
            </a:r>
            <a:r>
              <a:rPr kumimoji="0" lang="ko-KR" altLang="en-US" sz="32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</a:rPr>
              <a:t>적용 사례</a:t>
            </a:r>
            <a:r>
              <a:rPr kumimoji="0" lang="en-US" altLang="ko-KR" sz="32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</a:rPr>
              <a:t> </a:t>
            </a:r>
          </a:p>
          <a:p>
            <a:pPr marL="514350" indent="-514350" algn="ctr" eaLnBrk="0" hangingPunct="0">
              <a:defRPr/>
            </a:pPr>
            <a:r>
              <a:rPr kumimoji="0" lang="en-US" altLang="ko-KR" sz="32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cs typeface="+mj-cs"/>
              </a:rPr>
              <a:t>   </a:t>
            </a:r>
            <a:endParaRPr kumimoji="0" lang="ko-KR" altLang="en-US" sz="3200" b="1" dirty="0"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n-ea"/>
              <a:cs typeface="+mj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00100" y="3643314"/>
            <a:ext cx="628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kumimoji="0" lang="en-US" altLang="ko-KR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kumimoji="0" lang="en-US" altLang="ko-KR" sz="2400" b="1" dirty="0" smtClean="0">
                <a:latin typeface="+mn-ea"/>
                <a:ea typeface="+mn-ea"/>
              </a:rPr>
              <a:t>3-1 </a:t>
            </a:r>
            <a:r>
              <a:rPr kumimoji="0" lang="ko-KR" altLang="en-US" sz="2400" b="1" dirty="0" smtClean="0">
                <a:latin typeface="+mn-ea"/>
                <a:ea typeface="+mn-ea"/>
              </a:rPr>
              <a:t>온라인 </a:t>
            </a:r>
            <a:r>
              <a:rPr kumimoji="0" lang="ko-KR" altLang="en-US" sz="2400" b="1" dirty="0" err="1" smtClean="0">
                <a:latin typeface="+mn-ea"/>
                <a:ea typeface="+mn-ea"/>
              </a:rPr>
              <a:t>콘텐츠</a:t>
            </a:r>
            <a:r>
              <a:rPr kumimoji="0" lang="ko-KR" altLang="en-US" sz="2400" b="1" dirty="0" smtClean="0">
                <a:latin typeface="+mn-ea"/>
                <a:ea typeface="+mn-ea"/>
              </a:rPr>
              <a:t> 유통 </a:t>
            </a:r>
            <a:r>
              <a:rPr kumimoji="0" lang="en-US" altLang="ko-KR" sz="2400" b="1" dirty="0" smtClean="0">
                <a:latin typeface="+mn-ea"/>
                <a:ea typeface="+mn-ea"/>
              </a:rPr>
              <a:t>M</a:t>
            </a:r>
            <a:r>
              <a:rPr kumimoji="0" lang="ko-KR" altLang="en-US" sz="2400" b="1" dirty="0" smtClean="0">
                <a:latin typeface="+mn-ea"/>
                <a:ea typeface="+mn-ea"/>
              </a:rPr>
              <a:t>사</a:t>
            </a:r>
            <a:endParaRPr kumimoji="0" lang="en-US" altLang="ko-KR" sz="2400" b="1" dirty="0" smtClean="0">
              <a:latin typeface="+mn-ea"/>
              <a:ea typeface="+mn-ea"/>
            </a:endParaRPr>
          </a:p>
          <a:p>
            <a:pPr eaLnBrk="0" hangingPunct="0">
              <a:defRPr/>
            </a:pPr>
            <a:r>
              <a:rPr kumimoji="0" lang="en-US" altLang="ko-KR" sz="2400" b="1" dirty="0" smtClean="0">
                <a:latin typeface="+mn-ea"/>
                <a:ea typeface="+mn-ea"/>
              </a:rPr>
              <a:t>   3-2 </a:t>
            </a:r>
            <a:r>
              <a:rPr kumimoji="0" lang="ko-KR" altLang="en-US" sz="2400" b="1" dirty="0" err="1" smtClean="0">
                <a:latin typeface="+mn-ea"/>
                <a:ea typeface="+mn-ea"/>
              </a:rPr>
              <a:t>게임사</a:t>
            </a:r>
            <a:r>
              <a:rPr kumimoji="0" lang="ko-KR" altLang="en-US" sz="2400" b="1" dirty="0" smtClean="0">
                <a:latin typeface="+mn-ea"/>
                <a:ea typeface="+mn-ea"/>
              </a:rPr>
              <a:t> 및 게임 </a:t>
            </a:r>
            <a:r>
              <a:rPr kumimoji="0" lang="ko-KR" altLang="en-US" sz="2400" b="1" dirty="0" err="1" smtClean="0">
                <a:latin typeface="+mn-ea"/>
                <a:ea typeface="+mn-ea"/>
              </a:rPr>
              <a:t>퍼블리셔</a:t>
            </a:r>
            <a:endParaRPr kumimoji="0" lang="en-US" altLang="ko-KR" sz="2400" b="1" dirty="0" smtClean="0">
              <a:latin typeface="+mn-ea"/>
              <a:ea typeface="+mn-ea"/>
            </a:endParaRPr>
          </a:p>
          <a:p>
            <a:pPr eaLnBrk="0" hangingPunct="0">
              <a:defRPr/>
            </a:pPr>
            <a:r>
              <a:rPr kumimoji="0" lang="en-US" altLang="ko-KR" sz="2400" b="1" dirty="0" smtClean="0">
                <a:latin typeface="+mn-ea"/>
                <a:ea typeface="+mn-ea"/>
              </a:rPr>
              <a:t>   3-3 SBS </a:t>
            </a:r>
            <a:r>
              <a:rPr kumimoji="0" lang="ko-KR" altLang="en-US" sz="2400" b="1" dirty="0" smtClean="0">
                <a:latin typeface="+mn-ea"/>
                <a:ea typeface="+mn-ea"/>
              </a:rPr>
              <a:t>베이징올림픽 인터넷 생중계</a:t>
            </a:r>
            <a:endParaRPr lang="ko-KR" altLang="en-US" sz="2400" b="1" dirty="0">
              <a:latin typeface="+mn-ea"/>
              <a:ea typeface="+mn-e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85852" y="1478149"/>
            <a:ext cx="6357982" cy="571503"/>
          </a:xfrm>
        </p:spPr>
        <p:txBody>
          <a:bodyPr/>
          <a:lstStyle/>
          <a:p>
            <a:pPr>
              <a:defRPr/>
            </a:pPr>
            <a:r>
              <a:rPr lang="en-US" altLang="ko-KR" sz="2800" dirty="0" smtClean="0">
                <a:latin typeface="+mn-ea"/>
                <a:ea typeface="+mn-ea"/>
              </a:rPr>
              <a:t>- CCN </a:t>
            </a:r>
            <a:r>
              <a:rPr lang="ko-KR" altLang="en-US" sz="2800" dirty="0" smtClean="0">
                <a:latin typeface="+mn-ea"/>
                <a:ea typeface="+mn-ea"/>
              </a:rPr>
              <a:t>적용 전 </a:t>
            </a:r>
            <a:r>
              <a:rPr lang="en-US" altLang="ko-KR" sz="2800" dirty="0" smtClean="0">
                <a:latin typeface="+mn-ea"/>
                <a:ea typeface="+mn-ea"/>
              </a:rPr>
              <a:t>M</a:t>
            </a:r>
            <a:r>
              <a:rPr lang="ko-KR" altLang="en-US" sz="2800" dirty="0" smtClean="0">
                <a:latin typeface="+mn-ea"/>
                <a:ea typeface="+mn-ea"/>
              </a:rPr>
              <a:t>사의 자원현황</a:t>
            </a:r>
            <a:endParaRPr lang="ko-KR" altLang="en-US" sz="2800" dirty="0">
              <a:latin typeface="+mn-ea"/>
              <a:ea typeface="+mn-ea"/>
            </a:endParaRPr>
          </a:p>
        </p:txBody>
      </p:sp>
      <p:pic>
        <p:nvPicPr>
          <p:cNvPr id="36867" name="Picture 5" descr="D:\2008wizsolution\보도자료\logo\화이트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142875"/>
            <a:ext cx="10715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357313" y="2335213"/>
          <a:ext cx="6096000" cy="2895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 smtClean="0">
                          <a:latin typeface="+mn-ea"/>
                          <a:ea typeface="+mn-ea"/>
                        </a:rPr>
                        <a:t>자원종류</a:t>
                      </a:r>
                      <a:endParaRPr lang="ko-KR" altLang="en-US" sz="3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 smtClean="0">
                          <a:latin typeface="+mn-ea"/>
                          <a:ea typeface="+mn-ea"/>
                        </a:rPr>
                        <a:t>사용현황</a:t>
                      </a:r>
                      <a:endParaRPr lang="ko-KR" altLang="en-US" sz="3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 smtClean="0">
                          <a:latin typeface="+mn-ea"/>
                          <a:ea typeface="+mn-ea"/>
                        </a:rPr>
                        <a:t>스토리지 서버</a:t>
                      </a:r>
                      <a:endParaRPr lang="ko-KR" altLang="en-US" sz="3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 smtClean="0">
                          <a:latin typeface="+mn-ea"/>
                          <a:ea typeface="+mn-ea"/>
                        </a:rPr>
                        <a:t>200</a:t>
                      </a:r>
                      <a:r>
                        <a:rPr lang="ko-KR" altLang="en-US" sz="3200" dirty="0" smtClean="0">
                          <a:latin typeface="+mn-ea"/>
                          <a:ea typeface="+mn-ea"/>
                        </a:rPr>
                        <a:t>여대</a:t>
                      </a:r>
                      <a:endParaRPr lang="ko-KR" altLang="en-US" sz="3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 smtClean="0">
                          <a:latin typeface="+mn-ea"/>
                          <a:ea typeface="+mn-ea"/>
                        </a:rPr>
                        <a:t>각종 서버 </a:t>
                      </a:r>
                      <a:endParaRPr lang="ko-KR" altLang="en-US" sz="3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 smtClean="0">
                          <a:latin typeface="+mn-ea"/>
                          <a:ea typeface="+mn-ea"/>
                        </a:rPr>
                        <a:t>50</a:t>
                      </a:r>
                      <a:r>
                        <a:rPr lang="ko-KR" altLang="en-US" sz="3200" dirty="0" smtClean="0">
                          <a:latin typeface="+mn-ea"/>
                          <a:ea typeface="+mn-ea"/>
                        </a:rPr>
                        <a:t>여대</a:t>
                      </a:r>
                      <a:endParaRPr lang="ko-KR" altLang="en-US" sz="3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b="1" dirty="0" err="1" smtClean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밴드위스</a:t>
                      </a:r>
                      <a:endParaRPr lang="ko-KR" altLang="en-US" sz="3200" b="1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b="1" dirty="0" smtClean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60Gbps</a:t>
                      </a:r>
                      <a:endParaRPr lang="ko-KR" altLang="en-US" sz="3200" b="1" dirty="0">
                        <a:solidFill>
                          <a:srgbClr val="0070C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 smtClean="0">
                          <a:latin typeface="+mn-ea"/>
                          <a:ea typeface="+mn-ea"/>
                        </a:rPr>
                        <a:t>수익률</a:t>
                      </a:r>
                      <a:endParaRPr lang="ko-KR" altLang="en-US" sz="3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 smtClean="0">
                          <a:latin typeface="+mn-ea"/>
                          <a:ea typeface="+mn-ea"/>
                        </a:rPr>
                        <a:t>10~5%</a:t>
                      </a:r>
                      <a:endParaRPr lang="ko-KR" altLang="en-US" sz="32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4143375" y="5335588"/>
            <a:ext cx="29017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 b="1" dirty="0" smtClean="0">
                <a:latin typeface="+mn-ea"/>
                <a:ea typeface="굴림" pitchFamily="50" charset="-127"/>
              </a:rPr>
              <a:t>고정 </a:t>
            </a:r>
            <a:r>
              <a:rPr lang="ko-KR" altLang="en-US" sz="1400" b="1" dirty="0">
                <a:latin typeface="+mn-ea"/>
                <a:ea typeface="굴림" pitchFamily="50" charset="-127"/>
              </a:rPr>
              <a:t>비용 중 </a:t>
            </a:r>
            <a:r>
              <a:rPr lang="en-US" altLang="ko-KR" sz="1400" b="1" dirty="0" smtClean="0">
                <a:latin typeface="+mn-ea"/>
                <a:ea typeface="굴림" pitchFamily="50" charset="-127"/>
              </a:rPr>
              <a:t>60~70%</a:t>
            </a:r>
            <a:r>
              <a:rPr lang="ko-KR" altLang="en-US" sz="1400" b="1" dirty="0" smtClean="0">
                <a:latin typeface="+mn-ea"/>
                <a:ea typeface="굴림" pitchFamily="50" charset="-127"/>
              </a:rPr>
              <a:t>가</a:t>
            </a:r>
            <a:r>
              <a:rPr lang="en-US" altLang="ko-KR" sz="1400" b="1" dirty="0" smtClean="0">
                <a:latin typeface="+mn-ea"/>
                <a:ea typeface="굴림" pitchFamily="50" charset="-127"/>
              </a:rPr>
              <a:t> </a:t>
            </a:r>
            <a:r>
              <a:rPr lang="ko-KR" altLang="en-US" sz="1400" b="1" dirty="0">
                <a:latin typeface="+mn-ea"/>
                <a:ea typeface="굴림" pitchFamily="50" charset="-127"/>
              </a:rPr>
              <a:t>회선비용</a:t>
            </a:r>
            <a:endParaRPr lang="ko-KR" altLang="en-US" sz="14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14375" y="357188"/>
            <a:ext cx="57531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ko-KR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</a:rPr>
              <a:t>3-1. </a:t>
            </a:r>
            <a:r>
              <a:rPr kumimoji="0" lang="ko-KR" altLang="en-US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</a:rPr>
              <a:t>온라인 </a:t>
            </a:r>
            <a:r>
              <a:rPr kumimoji="0" lang="ko-KR" altLang="en-US" sz="32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</a:rPr>
              <a:t>콘텐츠</a:t>
            </a:r>
            <a:r>
              <a:rPr kumimoji="0" lang="ko-KR" altLang="en-US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</a:rPr>
              <a:t> 유통</a:t>
            </a:r>
            <a:r>
              <a:rPr kumimoji="0" lang="en-US" altLang="ko-KR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</a:rPr>
              <a:t>(M</a:t>
            </a:r>
            <a:r>
              <a:rPr kumimoji="0" lang="ko-KR" altLang="en-US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</a:rPr>
              <a:t>사</a:t>
            </a:r>
            <a:r>
              <a:rPr kumimoji="0" lang="en-US" altLang="ko-KR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</a:rPr>
              <a:t>)</a:t>
            </a:r>
            <a:endParaRPr lang="ko-KR" altLang="en-US" sz="3200" dirty="0">
              <a:latin typeface="+mn-ea"/>
              <a:ea typeface="+mn-ea"/>
            </a:endParaRPr>
          </a:p>
        </p:txBody>
      </p:sp>
      <p:pic>
        <p:nvPicPr>
          <p:cNvPr id="36890" name="Picture 6" descr="D:\2008wizsolution\보도자료\logo\클루넷로고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0913" y="6343650"/>
            <a:ext cx="17875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4929222" cy="500065"/>
          </a:xfrm>
        </p:spPr>
        <p:txBody>
          <a:bodyPr/>
          <a:lstStyle/>
          <a:p>
            <a:pPr>
              <a:defRPr/>
            </a:pPr>
            <a:r>
              <a:rPr lang="en-US" altLang="ko-KR" sz="2400" dirty="0" smtClean="0"/>
              <a:t>CCN </a:t>
            </a:r>
            <a:r>
              <a:rPr lang="ko-KR" altLang="en-US" sz="2400" dirty="0" smtClean="0"/>
              <a:t>적용 전 </a:t>
            </a:r>
            <a:r>
              <a:rPr lang="en-US" altLang="ko-KR" sz="2400" dirty="0" smtClean="0"/>
              <a:t>M</a:t>
            </a:r>
            <a:r>
              <a:rPr lang="ko-KR" altLang="en-US" sz="2400" dirty="0" smtClean="0"/>
              <a:t>사의 </a:t>
            </a:r>
            <a:r>
              <a:rPr lang="ko-KR" altLang="en-US" sz="2400" dirty="0" err="1" smtClean="0"/>
              <a:t>트래픽</a:t>
            </a:r>
            <a:r>
              <a:rPr lang="ko-KR" altLang="en-US" sz="2400" dirty="0" smtClean="0"/>
              <a:t> 현황</a:t>
            </a:r>
            <a:endParaRPr lang="ko-KR" altLang="en-US" sz="2400" dirty="0"/>
          </a:p>
        </p:txBody>
      </p:sp>
      <p:pic>
        <p:nvPicPr>
          <p:cNvPr id="37891" name="Picture 5" descr="D:\2008wizsolution\보도자료\logo\화이트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142875"/>
            <a:ext cx="10715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928813"/>
            <a:ext cx="828675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29375" y="1500188"/>
            <a:ext cx="216693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b="1" dirty="0">
                <a:latin typeface="+mn-ea"/>
                <a:ea typeface="+mn-ea"/>
              </a:rPr>
              <a:t>2007.11.16~2007.11.22</a:t>
            </a:r>
            <a:endParaRPr lang="ko-KR" altLang="en-US" sz="1400" b="1" dirty="0">
              <a:latin typeface="+mn-ea"/>
              <a:ea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00063" y="357188"/>
            <a:ext cx="560228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ko-KR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</a:rPr>
              <a:t>3-1. </a:t>
            </a:r>
            <a:r>
              <a:rPr kumimoji="0" lang="ko-KR" altLang="en-US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</a:rPr>
              <a:t>온라인 </a:t>
            </a:r>
            <a:r>
              <a:rPr kumimoji="0" lang="ko-KR" altLang="en-US" sz="32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</a:rPr>
              <a:t>콘텐츠</a:t>
            </a:r>
            <a:r>
              <a:rPr kumimoji="0" lang="ko-KR" altLang="en-US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</a:rPr>
              <a:t> 유통 </a:t>
            </a:r>
            <a:r>
              <a:rPr kumimoji="0" lang="en-US" altLang="ko-KR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</a:rPr>
              <a:t>M</a:t>
            </a:r>
            <a:r>
              <a:rPr kumimoji="0" lang="ko-KR" altLang="en-US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</a:rPr>
              <a:t>사</a:t>
            </a:r>
            <a:endParaRPr lang="ko-KR" altLang="en-US" sz="3200" dirty="0">
              <a:latin typeface="+mn-ea"/>
              <a:ea typeface="+mn-ea"/>
            </a:endParaRPr>
          </a:p>
        </p:txBody>
      </p:sp>
      <p:pic>
        <p:nvPicPr>
          <p:cNvPr id="37895" name="Picture 6" descr="D:\2008wizsolution\보도자료\logo\클루넷로고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0913" y="6343650"/>
            <a:ext cx="17875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6143644"/>
            <a:ext cx="4786346" cy="50006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ko-KR" sz="1800" dirty="0" smtClean="0">
                <a:latin typeface="+mn-ea"/>
                <a:ea typeface="+mn-ea"/>
              </a:rPr>
              <a:t>M</a:t>
            </a:r>
            <a:r>
              <a:rPr lang="ko-KR" altLang="en-US" sz="1800" dirty="0" smtClean="0">
                <a:latin typeface="+mn-ea"/>
                <a:ea typeface="+mn-ea"/>
              </a:rPr>
              <a:t>사에 </a:t>
            </a:r>
            <a:r>
              <a:rPr lang="en-US" altLang="ko-KR" sz="1800" dirty="0" smtClean="0">
                <a:latin typeface="+mn-ea"/>
                <a:ea typeface="+mn-ea"/>
              </a:rPr>
              <a:t>CCN</a:t>
            </a:r>
            <a:r>
              <a:rPr lang="ko-KR" altLang="en-US" sz="1800" dirty="0" smtClean="0">
                <a:latin typeface="+mn-ea"/>
                <a:ea typeface="+mn-ea"/>
              </a:rPr>
              <a:t>을 적용한 개념적 구성도</a:t>
            </a:r>
            <a:endParaRPr lang="ko-KR" altLang="en-US" sz="1800" dirty="0">
              <a:latin typeface="+mn-ea"/>
              <a:ea typeface="+mn-ea"/>
            </a:endParaRPr>
          </a:p>
        </p:txBody>
      </p:sp>
      <p:pic>
        <p:nvPicPr>
          <p:cNvPr id="38916" name="Picture 5" descr="D:\2008wizsolution\보도자료\logo\화이트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142875"/>
            <a:ext cx="10715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500694" y="2571744"/>
            <a:ext cx="1020762" cy="1089025"/>
            <a:chOff x="432" y="1152"/>
            <a:chExt cx="918" cy="912"/>
          </a:xfrm>
        </p:grpSpPr>
        <p:sp>
          <p:nvSpPr>
            <p:cNvPr id="132" name="Oval 9"/>
            <p:cNvSpPr>
              <a:spLocks noChangeArrowheads="1"/>
            </p:cNvSpPr>
            <p:nvPr/>
          </p:nvSpPr>
          <p:spPr bwMode="auto">
            <a:xfrm>
              <a:off x="433" y="1152"/>
              <a:ext cx="911" cy="91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ko-KR" altLang="en-US">
                <a:solidFill>
                  <a:schemeClr val="accent1">
                    <a:lumMod val="40000"/>
                    <a:lumOff val="60000"/>
                  </a:schemeClr>
                </a:solidFill>
                <a:ea typeface="굴림" charset="-127"/>
              </a:endParaRPr>
            </a:p>
          </p:txBody>
        </p:sp>
        <p:pic>
          <p:nvPicPr>
            <p:cNvPr id="39017" name="Picture 10" descr="p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2" y="1296"/>
              <a:ext cx="144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18" name="Picture 11" descr="p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36" y="1296"/>
              <a:ext cx="144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19" name="Picture 12" descr="p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8" y="1296"/>
              <a:ext cx="144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20" name="Picture 13" descr="p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16" y="1183"/>
              <a:ext cx="144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21" name="Picture 14" descr="p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80" y="1296"/>
              <a:ext cx="144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22" name="Picture 15" descr="p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0" y="1183"/>
              <a:ext cx="144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23" name="Picture 16" descr="p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6" y="1189"/>
              <a:ext cx="144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24" name="Picture 17" descr="p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2" y="1302"/>
              <a:ext cx="144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25" name="Picture 18" descr="p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0" y="1417"/>
              <a:ext cx="144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26" name="Picture 19" descr="p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94" y="1417"/>
              <a:ext cx="144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27" name="Picture 20" descr="p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6" y="1417"/>
              <a:ext cx="144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28" name="Picture 21" descr="p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38" y="1417"/>
              <a:ext cx="144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29" name="Picture 22" descr="p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" y="1423"/>
              <a:ext cx="144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30" name="Picture 23" descr="p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2" y="1537"/>
              <a:ext cx="144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31" name="Picture 24" descr="p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8" y="1537"/>
              <a:ext cx="144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32" name="Picture 25" descr="p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8" y="1537"/>
              <a:ext cx="144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33" name="Picture 26" descr="p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0" y="1537"/>
              <a:ext cx="144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34" name="Picture 27" descr="p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2" y="1543"/>
              <a:ext cx="144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35" name="Picture 28" descr="p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4" y="1663"/>
              <a:ext cx="144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36" name="Picture 29" descr="p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8" y="1663"/>
              <a:ext cx="144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37" name="Picture 30" descr="p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0" y="1663"/>
              <a:ext cx="144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38" name="Picture 31" descr="p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02" y="1663"/>
              <a:ext cx="144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39" name="Picture 32" descr="p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4" y="1669"/>
              <a:ext cx="144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40" name="Picture 33" descr="p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10" y="1795"/>
              <a:ext cx="144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41" name="Picture 34" descr="p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54" y="1795"/>
              <a:ext cx="144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42" name="Picture 35" descr="p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6" y="1795"/>
              <a:ext cx="144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43" name="Picture 36" descr="p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98" y="1795"/>
              <a:ext cx="144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44" name="Picture 37" descr="p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0" y="1801"/>
              <a:ext cx="144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45" name="Picture 38" descr="p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2" y="1914"/>
              <a:ext cx="144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46" name="Picture 39" descr="p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6" y="1914"/>
              <a:ext cx="144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47" name="Picture 40" descr="p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8" y="1914"/>
              <a:ext cx="144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48" name="Picture 41" descr="p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70" y="1417"/>
              <a:ext cx="144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49" name="Picture 42" descr="p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58" y="1663"/>
              <a:ext cx="144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50" name="Picture 43" descr="p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86" y="1536"/>
              <a:ext cx="144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051" name="Picture 44" descr="p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06" y="1536"/>
              <a:ext cx="144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8929" name="Picture 69" descr="black server"/>
          <p:cNvPicPr>
            <a:picLocks noChangeAspect="1" noChangeArrowheads="1"/>
          </p:cNvPicPr>
          <p:nvPr/>
        </p:nvPicPr>
        <p:blipFill>
          <a:blip r:embed="rId5"/>
          <a:srcRect l="22223" t="20370" r="47050" b="7408"/>
          <a:stretch>
            <a:fillRect/>
          </a:stretch>
        </p:blipFill>
        <p:spPr bwMode="auto">
          <a:xfrm>
            <a:off x="6215074" y="4143380"/>
            <a:ext cx="666750" cy="10715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262" name="Text Box 45"/>
          <p:cNvSpPr txBox="1">
            <a:spLocks noChangeArrowheads="1"/>
          </p:cNvSpPr>
          <p:nvPr/>
        </p:nvSpPr>
        <p:spPr bwMode="auto">
          <a:xfrm>
            <a:off x="5500694" y="2214554"/>
            <a:ext cx="1000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dirty="0">
                <a:latin typeface="+mn-ea"/>
                <a:ea typeface="+mn-ea"/>
              </a:rPr>
              <a:t>M</a:t>
            </a:r>
            <a:r>
              <a:rPr lang="ko-KR" altLang="en-US" sz="1200" dirty="0">
                <a:latin typeface="+mn-ea"/>
                <a:ea typeface="+mn-ea"/>
              </a:rPr>
              <a:t>사의 유저</a:t>
            </a:r>
            <a:endParaRPr lang="ru-RU" altLang="ko-KR" sz="1200" dirty="0">
              <a:latin typeface="+mn-ea"/>
              <a:ea typeface="+mn-ea"/>
            </a:endParaRPr>
          </a:p>
        </p:txBody>
      </p:sp>
      <p:sp>
        <p:nvSpPr>
          <p:cNvPr id="264" name="Text Box 45"/>
          <p:cNvSpPr txBox="1">
            <a:spLocks noChangeArrowheads="1"/>
          </p:cNvSpPr>
          <p:nvPr/>
        </p:nvSpPr>
        <p:spPr bwMode="auto">
          <a:xfrm>
            <a:off x="6000760" y="5286388"/>
            <a:ext cx="1214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dirty="0" smtClean="0">
                <a:latin typeface="+mn-ea"/>
                <a:ea typeface="+mn-ea"/>
              </a:rPr>
              <a:t>M</a:t>
            </a:r>
            <a:r>
              <a:rPr lang="ko-KR" altLang="en-US" sz="1200" dirty="0" smtClean="0">
                <a:latin typeface="+mn-ea"/>
                <a:ea typeface="+mn-ea"/>
              </a:rPr>
              <a:t>사</a:t>
            </a:r>
            <a:endParaRPr lang="ru-RU" altLang="ko-KR" sz="1200" dirty="0">
              <a:latin typeface="+mn-ea"/>
              <a:ea typeface="+mn-ea"/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4929188" y="5715000"/>
            <a:ext cx="38100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dirty="0" err="1">
                <a:latin typeface="+mn-ea"/>
                <a:ea typeface="+mn-ea"/>
              </a:rPr>
              <a:t>콘텐츠를</a:t>
            </a:r>
            <a:r>
              <a:rPr lang="ko-KR" altLang="en-US" dirty="0">
                <a:latin typeface="+mn-ea"/>
                <a:ea typeface="+mn-ea"/>
              </a:rPr>
              <a:t> 받는 것은 중요하지 </a:t>
            </a:r>
            <a:endParaRPr lang="en-US" altLang="ko-KR" dirty="0">
              <a:latin typeface="+mn-ea"/>
              <a:ea typeface="+mn-ea"/>
            </a:endParaRPr>
          </a:p>
          <a:p>
            <a:pPr>
              <a:defRPr/>
            </a:pPr>
            <a:r>
              <a:rPr lang="ko-KR" altLang="en-US" dirty="0">
                <a:latin typeface="+mn-ea"/>
                <a:ea typeface="+mn-ea"/>
              </a:rPr>
              <a:t>어디에서 받는 것은 중요하지 않다</a:t>
            </a:r>
            <a:r>
              <a:rPr lang="en-US" altLang="ko-KR" dirty="0">
                <a:latin typeface="+mn-ea"/>
                <a:ea typeface="+mn-ea"/>
              </a:rPr>
              <a:t>!</a:t>
            </a:r>
            <a:endParaRPr lang="ko-KR" altLang="en-US" dirty="0">
              <a:latin typeface="+mn-ea"/>
              <a:ea typeface="+mn-ea"/>
            </a:endParaRPr>
          </a:p>
        </p:txBody>
      </p:sp>
      <p:pic>
        <p:nvPicPr>
          <p:cNvPr id="38938" name="Picture 69" descr="black server"/>
          <p:cNvPicPr>
            <a:picLocks noChangeAspect="1" noChangeArrowheads="1"/>
          </p:cNvPicPr>
          <p:nvPr/>
        </p:nvPicPr>
        <p:blipFill>
          <a:blip r:embed="rId5"/>
          <a:srcRect l="22223" t="20370" r="47050" b="7408"/>
          <a:stretch>
            <a:fillRect/>
          </a:stretch>
        </p:blipFill>
        <p:spPr bwMode="auto">
          <a:xfrm>
            <a:off x="7000896" y="4357694"/>
            <a:ext cx="349250" cy="5619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38939" name="Picture 69" descr="black server"/>
          <p:cNvPicPr>
            <a:picLocks noChangeAspect="1" noChangeArrowheads="1"/>
          </p:cNvPicPr>
          <p:nvPr/>
        </p:nvPicPr>
        <p:blipFill>
          <a:blip r:embed="rId5"/>
          <a:srcRect l="22223" t="20370" r="47050" b="7408"/>
          <a:stretch>
            <a:fillRect/>
          </a:stretch>
        </p:blipFill>
        <p:spPr bwMode="auto">
          <a:xfrm>
            <a:off x="7286646" y="4357694"/>
            <a:ext cx="349250" cy="5619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38940" name="Picture 69" descr="black server"/>
          <p:cNvPicPr>
            <a:picLocks noChangeAspect="1" noChangeArrowheads="1"/>
          </p:cNvPicPr>
          <p:nvPr/>
        </p:nvPicPr>
        <p:blipFill>
          <a:blip r:embed="rId5"/>
          <a:srcRect l="22223" t="20370" r="47050" b="7408"/>
          <a:stretch>
            <a:fillRect/>
          </a:stretch>
        </p:blipFill>
        <p:spPr bwMode="auto">
          <a:xfrm>
            <a:off x="7500958" y="4357694"/>
            <a:ext cx="349250" cy="5619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39" name="직사각형 138"/>
          <p:cNvSpPr/>
          <p:nvPr/>
        </p:nvSpPr>
        <p:spPr>
          <a:xfrm>
            <a:off x="428625" y="214313"/>
            <a:ext cx="56022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ko-KR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</a:rPr>
              <a:t>3-1. </a:t>
            </a:r>
            <a:r>
              <a:rPr kumimoji="0" lang="ko-KR" altLang="en-US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</a:rPr>
              <a:t>온라인 </a:t>
            </a:r>
            <a:r>
              <a:rPr kumimoji="0" lang="ko-KR" altLang="en-US" sz="32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</a:rPr>
              <a:t>콘텐츠</a:t>
            </a:r>
            <a:r>
              <a:rPr kumimoji="0" lang="ko-KR" altLang="en-US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</a:rPr>
              <a:t> 유통 </a:t>
            </a:r>
            <a:r>
              <a:rPr kumimoji="0" lang="en-US" altLang="ko-KR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</a:rPr>
              <a:t>M</a:t>
            </a:r>
            <a:r>
              <a:rPr kumimoji="0" lang="ko-KR" altLang="en-US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</a:rPr>
              <a:t>사</a:t>
            </a:r>
            <a:endParaRPr lang="ko-KR" altLang="en-US" sz="3200" dirty="0">
              <a:latin typeface="+mn-ea"/>
              <a:ea typeface="+mn-ea"/>
            </a:endParaRPr>
          </a:p>
        </p:txBody>
      </p:sp>
      <p:pic>
        <p:nvPicPr>
          <p:cNvPr id="38941" name="Picture 6" descr="D:\2008wizsolution\보도자료\logo\클루넷로고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0913" y="6343650"/>
            <a:ext cx="17875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" name="TextBox 139"/>
          <p:cNvSpPr txBox="1"/>
          <p:nvPr/>
        </p:nvSpPr>
        <p:spPr>
          <a:xfrm>
            <a:off x="6286512" y="135729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n-ea"/>
                <a:ea typeface="+mn-ea"/>
              </a:rPr>
              <a:t>Hot Files</a:t>
            </a:r>
          </a:p>
        </p:txBody>
      </p:sp>
      <p:pic>
        <p:nvPicPr>
          <p:cNvPr id="145" name="Picture 7" descr="C:\Documents and Settings\황승익\My Documents\2008 WIZ\NEOBIZBOX 받은 파일\클라우드시스템구성도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1357298"/>
            <a:ext cx="485775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" name="TextBox 145"/>
          <p:cNvSpPr txBox="1"/>
          <p:nvPr/>
        </p:nvSpPr>
        <p:spPr>
          <a:xfrm>
            <a:off x="571472" y="1000108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n-ea"/>
                <a:ea typeface="+mn-ea"/>
              </a:rPr>
              <a:t>- </a:t>
            </a:r>
            <a:r>
              <a:rPr lang="ko-KR" altLang="en-US" dirty="0" smtClean="0">
                <a:latin typeface="+mn-ea"/>
                <a:ea typeface="+mn-ea"/>
              </a:rPr>
              <a:t>흐름도   </a:t>
            </a:r>
            <a:endParaRPr lang="en-US" altLang="ko-KR" dirty="0" smtClean="0">
              <a:latin typeface="+mn-ea"/>
              <a:ea typeface="+mn-ea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2214546" y="3357562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err="1" smtClean="0">
                <a:solidFill>
                  <a:srgbClr val="FF0000"/>
                </a:solidFill>
                <a:latin typeface="+mn-ea"/>
                <a:ea typeface="+mn-ea"/>
              </a:rPr>
              <a:t>클라우드</a:t>
            </a:r>
            <a:r>
              <a:rPr lang="ko-KR" altLang="en-US" sz="1200" dirty="0" smtClean="0">
                <a:solidFill>
                  <a:srgbClr val="FF0000"/>
                </a:solidFill>
                <a:latin typeface="+mn-ea"/>
                <a:ea typeface="+mn-ea"/>
              </a:rPr>
              <a:t> 분산</a:t>
            </a:r>
            <a:endParaRPr lang="ko-KR" altLang="en-US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50" name="줄무늬가 있는 오른쪽 화살표 149"/>
          <p:cNvSpPr/>
          <p:nvPr/>
        </p:nvSpPr>
        <p:spPr>
          <a:xfrm rot="16200000">
            <a:off x="3071803" y="3357560"/>
            <a:ext cx="642937" cy="357188"/>
          </a:xfrm>
          <a:prstGeom prst="stripedRightArrow">
            <a:avLst>
              <a:gd name="adj1" fmla="val 55333"/>
              <a:gd name="adj2" fmla="val 50000"/>
            </a:avLst>
          </a:prstGeom>
          <a:solidFill>
            <a:schemeClr val="bg2"/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51" name="TextBox 150"/>
          <p:cNvSpPr txBox="1"/>
          <p:nvPr/>
        </p:nvSpPr>
        <p:spPr>
          <a:xfrm>
            <a:off x="1285852" y="1714488"/>
            <a:ext cx="164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FF0000"/>
                </a:solidFill>
                <a:latin typeface="+mn-ea"/>
                <a:ea typeface="+mn-ea"/>
              </a:rPr>
              <a:t> 분산 준비</a:t>
            </a:r>
            <a:endParaRPr lang="ko-KR" altLang="en-US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53" name="Oval 69"/>
          <p:cNvSpPr>
            <a:spLocks noChangeArrowheads="1"/>
          </p:cNvSpPr>
          <p:nvPr/>
        </p:nvSpPr>
        <p:spPr bwMode="auto">
          <a:xfrm>
            <a:off x="1142976" y="1714488"/>
            <a:ext cx="228600" cy="2286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200" dirty="0" smtClean="0"/>
              <a:t>2</a:t>
            </a:r>
            <a:endParaRPr lang="ru-RU" altLang="ko-KR" sz="1200" dirty="0"/>
          </a:p>
        </p:txBody>
      </p:sp>
      <p:sp>
        <p:nvSpPr>
          <p:cNvPr id="154" name="Oval 69"/>
          <p:cNvSpPr>
            <a:spLocks noChangeArrowheads="1"/>
          </p:cNvSpPr>
          <p:nvPr/>
        </p:nvSpPr>
        <p:spPr bwMode="auto">
          <a:xfrm>
            <a:off x="2000232" y="3357562"/>
            <a:ext cx="228600" cy="2286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200" dirty="0" smtClean="0"/>
              <a:t>3</a:t>
            </a:r>
            <a:endParaRPr lang="ru-RU" altLang="ko-KR" sz="1200" dirty="0"/>
          </a:p>
        </p:txBody>
      </p:sp>
      <p:sp>
        <p:nvSpPr>
          <p:cNvPr id="156" name="Oval 69"/>
          <p:cNvSpPr>
            <a:spLocks noChangeArrowheads="1"/>
          </p:cNvSpPr>
          <p:nvPr/>
        </p:nvSpPr>
        <p:spPr bwMode="auto">
          <a:xfrm>
            <a:off x="4429124" y="2500306"/>
            <a:ext cx="228600" cy="2286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200" dirty="0" smtClean="0"/>
              <a:t>4</a:t>
            </a:r>
            <a:endParaRPr lang="ru-RU" altLang="ko-KR" sz="1200" dirty="0"/>
          </a:p>
        </p:txBody>
      </p:sp>
      <p:sp>
        <p:nvSpPr>
          <p:cNvPr id="158" name="TextBox 157"/>
          <p:cNvSpPr txBox="1"/>
          <p:nvPr/>
        </p:nvSpPr>
        <p:spPr>
          <a:xfrm>
            <a:off x="4643438" y="2428868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FF0000"/>
                </a:solidFill>
                <a:latin typeface="+mn-ea"/>
                <a:ea typeface="+mn-ea"/>
              </a:rPr>
              <a:t>다운로드</a:t>
            </a:r>
            <a:endParaRPr lang="ko-KR" altLang="en-US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59" name="줄무늬가 있는 오른쪽 화살표 158"/>
          <p:cNvSpPr/>
          <p:nvPr/>
        </p:nvSpPr>
        <p:spPr>
          <a:xfrm rot="10800000">
            <a:off x="4714876" y="4357693"/>
            <a:ext cx="875734" cy="318855"/>
          </a:xfrm>
          <a:prstGeom prst="stripedRightArrow">
            <a:avLst>
              <a:gd name="adj1" fmla="val 55333"/>
              <a:gd name="adj2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60" name="TextBox 159"/>
          <p:cNvSpPr txBox="1"/>
          <p:nvPr/>
        </p:nvSpPr>
        <p:spPr>
          <a:xfrm>
            <a:off x="4500562" y="4857760"/>
            <a:ext cx="185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FF0000"/>
                </a:solidFill>
                <a:latin typeface="+mn-ea"/>
                <a:ea typeface="+mn-ea"/>
              </a:rPr>
              <a:t>인기파일 정보 </a:t>
            </a:r>
            <a:r>
              <a:rPr lang="en-US" altLang="ko-KR" sz="1200" dirty="0" smtClean="0">
                <a:solidFill>
                  <a:srgbClr val="FF0000"/>
                </a:solidFill>
                <a:latin typeface="+mn-ea"/>
                <a:ea typeface="+mn-ea"/>
              </a:rPr>
              <a:t>Detect</a:t>
            </a:r>
            <a:endParaRPr lang="ko-KR" altLang="en-US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61" name="Oval 69"/>
          <p:cNvSpPr>
            <a:spLocks noChangeArrowheads="1"/>
          </p:cNvSpPr>
          <p:nvPr/>
        </p:nvSpPr>
        <p:spPr bwMode="auto">
          <a:xfrm>
            <a:off x="4429124" y="4414846"/>
            <a:ext cx="228600" cy="2286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200" dirty="0" smtClean="0"/>
              <a:t>1</a:t>
            </a:r>
            <a:endParaRPr lang="ru-RU" altLang="ko-K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4929222" cy="35719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ko-KR" sz="1800" dirty="0" smtClean="0"/>
              <a:t>‘CCN’</a:t>
            </a:r>
            <a:r>
              <a:rPr lang="ko-KR" altLang="en-US" sz="1800" dirty="0" smtClean="0"/>
              <a:t>적용 후 </a:t>
            </a:r>
            <a:r>
              <a:rPr lang="en-US" altLang="ko-KR" sz="1800" dirty="0" smtClean="0"/>
              <a:t>M</a:t>
            </a:r>
            <a:r>
              <a:rPr lang="ko-KR" altLang="en-US" sz="1800" dirty="0" smtClean="0"/>
              <a:t>사의 </a:t>
            </a:r>
            <a:r>
              <a:rPr lang="ko-KR" altLang="en-US" sz="1800" dirty="0" err="1" smtClean="0"/>
              <a:t>트래픽</a:t>
            </a:r>
            <a:r>
              <a:rPr lang="ko-KR" altLang="en-US" sz="1800" dirty="0" smtClean="0"/>
              <a:t> 현황</a:t>
            </a:r>
            <a:endParaRPr lang="ko-KR" altLang="en-US" sz="1800" dirty="0"/>
          </a:p>
        </p:txBody>
      </p:sp>
      <p:pic>
        <p:nvPicPr>
          <p:cNvPr id="39939" name="Picture 5" descr="D:\2008wizsolution\보도자료\logo\화이트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142875"/>
            <a:ext cx="10715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1714500"/>
            <a:ext cx="7786687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00438" y="2928938"/>
            <a:ext cx="32385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(40~50%</a:t>
            </a:r>
            <a:r>
              <a:rPr lang="ko-KR" altLang="en-US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의 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Traffic</a:t>
            </a:r>
            <a:r>
              <a:rPr lang="ko-KR" altLang="en-US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이 낮아짐</a:t>
            </a:r>
            <a:r>
              <a:rPr lang="en-US" altLang="ko-KR" dirty="0">
                <a:latin typeface="+mn-ea"/>
                <a:ea typeface="+mn-ea"/>
              </a:rPr>
              <a:t>)</a:t>
            </a:r>
            <a:endParaRPr lang="ko-KR" altLang="en-US" dirty="0">
              <a:latin typeface="+mn-ea"/>
              <a:ea typeface="+mn-ea"/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 rot="5400000">
            <a:off x="821531" y="5179219"/>
            <a:ext cx="2143125" cy="71438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rot="16200000" flipH="1">
            <a:off x="6607969" y="4250532"/>
            <a:ext cx="2000250" cy="785812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4375" y="6215063"/>
            <a:ext cx="45021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dirty="0" err="1">
                <a:latin typeface="+mn-ea"/>
                <a:ea typeface="+mn-ea"/>
              </a:rPr>
              <a:t>클라우드</a:t>
            </a:r>
            <a:r>
              <a:rPr lang="ko-KR" altLang="en-US" dirty="0">
                <a:latin typeface="+mn-ea"/>
                <a:ea typeface="+mn-ea"/>
              </a:rPr>
              <a:t> 멤버</a:t>
            </a:r>
            <a:r>
              <a:rPr lang="en-US" altLang="ko-KR" dirty="0">
                <a:latin typeface="+mn-ea"/>
                <a:ea typeface="+mn-ea"/>
              </a:rPr>
              <a:t>(PC+ </a:t>
            </a:r>
            <a:r>
              <a:rPr lang="ko-KR" altLang="en-US" dirty="0">
                <a:latin typeface="+mn-ea"/>
                <a:ea typeface="+mn-ea"/>
              </a:rPr>
              <a:t>전용디바이스</a:t>
            </a:r>
            <a:r>
              <a:rPr lang="en-US" altLang="ko-KR" dirty="0">
                <a:latin typeface="+mn-ea"/>
                <a:ea typeface="+mn-ea"/>
              </a:rPr>
              <a:t>) Traffic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2313" y="5786438"/>
            <a:ext cx="18002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dirty="0">
                <a:latin typeface="+mn-ea"/>
                <a:ea typeface="+mn-ea"/>
              </a:rPr>
              <a:t>IDC </a:t>
            </a:r>
            <a:r>
              <a:rPr lang="ko-KR" altLang="en-US" dirty="0">
                <a:latin typeface="+mn-ea"/>
                <a:ea typeface="+mn-ea"/>
              </a:rPr>
              <a:t>서버 </a:t>
            </a:r>
            <a:r>
              <a:rPr lang="en-US" altLang="ko-KR" dirty="0">
                <a:latin typeface="+mn-ea"/>
                <a:ea typeface="+mn-ea"/>
              </a:rPr>
              <a:t>Traffic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28625" y="214313"/>
            <a:ext cx="56022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ko-KR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</a:rPr>
              <a:t>3-1. </a:t>
            </a:r>
            <a:r>
              <a:rPr kumimoji="0" lang="ko-KR" altLang="en-US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</a:rPr>
              <a:t>온라인 </a:t>
            </a:r>
            <a:r>
              <a:rPr kumimoji="0" lang="ko-KR" altLang="en-US" sz="32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</a:rPr>
              <a:t>콘텐츠</a:t>
            </a:r>
            <a:r>
              <a:rPr kumimoji="0" lang="ko-KR" altLang="en-US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</a:rPr>
              <a:t> 유통 </a:t>
            </a:r>
            <a:r>
              <a:rPr kumimoji="0" lang="en-US" altLang="ko-KR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</a:rPr>
              <a:t>M</a:t>
            </a:r>
            <a:r>
              <a:rPr kumimoji="0" lang="ko-KR" altLang="en-US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</a:rPr>
              <a:t>사</a:t>
            </a:r>
            <a:endParaRPr lang="ko-KR" altLang="en-US" sz="3200" dirty="0">
              <a:latin typeface="+mn-ea"/>
              <a:ea typeface="+mn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786438" y="1285875"/>
            <a:ext cx="24511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dirty="0">
                <a:latin typeface="+mn-ea"/>
                <a:ea typeface="굴림" pitchFamily="50" charset="-127"/>
              </a:rPr>
              <a:t>2008.9.26~2008.10.01</a:t>
            </a:r>
          </a:p>
        </p:txBody>
      </p:sp>
      <p:sp>
        <p:nvSpPr>
          <p:cNvPr id="22" name="오른쪽 중괄호 21"/>
          <p:cNvSpPr/>
          <p:nvPr/>
        </p:nvSpPr>
        <p:spPr>
          <a:xfrm>
            <a:off x="2643188" y="2000250"/>
            <a:ext cx="857250" cy="2071688"/>
          </a:xfrm>
          <a:prstGeom prst="rightBrace">
            <a:avLst>
              <a:gd name="adj1" fmla="val 8333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39949" name="Picture 6" descr="D:\2008wizsolution\보도자료\logo\클루넷로고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0913" y="6343650"/>
            <a:ext cx="17875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7" grpId="0"/>
      <p:bldP spid="16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5"/>
          <p:cNvSpPr txBox="1">
            <a:spLocks noChangeArrowheads="1"/>
          </p:cNvSpPr>
          <p:nvPr/>
        </p:nvSpPr>
        <p:spPr bwMode="auto">
          <a:xfrm>
            <a:off x="714348" y="1785926"/>
            <a:ext cx="6357938" cy="3539430"/>
          </a:xfrm>
          <a:prstGeom prst="rect">
            <a:avLst/>
          </a:prstGeom>
          <a:noFill/>
          <a:ln w="28575" algn="ctr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 eaLnBrk="0" hangingPunct="0">
              <a:buFont typeface="+mj-lt"/>
              <a:buAutoNum type="arabicPeriod"/>
              <a:defRPr/>
            </a:pPr>
            <a:r>
              <a:rPr kumimoji="0" lang="en-US" altLang="ko-KR" sz="2800" b="1" dirty="0">
                <a:latin typeface="+mn-ea"/>
                <a:ea typeface="+mn-ea"/>
              </a:rPr>
              <a:t>Cloud Computing</a:t>
            </a:r>
            <a:r>
              <a:rPr kumimoji="0" lang="ko-KR" altLang="en-US" sz="2800" b="1" dirty="0">
                <a:latin typeface="+mn-ea"/>
                <a:ea typeface="+mn-ea"/>
              </a:rPr>
              <a:t> 개념 및 특징</a:t>
            </a:r>
            <a:endParaRPr kumimoji="0" lang="en-US" altLang="ko-KR" sz="2800" b="1" dirty="0">
              <a:latin typeface="+mn-ea"/>
              <a:ea typeface="+mn-ea"/>
            </a:endParaRPr>
          </a:p>
          <a:p>
            <a:pPr marL="514350" indent="-514350" eaLnBrk="0" hangingPunct="0">
              <a:defRPr/>
            </a:pPr>
            <a:endParaRPr kumimoji="0" lang="en-US" altLang="ko-KR" sz="2800" b="1" dirty="0">
              <a:latin typeface="+mn-ea"/>
              <a:ea typeface="굴림" pitchFamily="50" charset="-127"/>
            </a:endParaRPr>
          </a:p>
          <a:p>
            <a:pPr marL="571500" indent="-571500" eaLnBrk="0" hangingPunct="0">
              <a:buFont typeface="+mj-lt"/>
              <a:buAutoNum type="arabicPeriod" startAt="2"/>
              <a:defRPr/>
            </a:pPr>
            <a:r>
              <a:rPr kumimoji="0" lang="en-US" altLang="ko-KR" sz="2800" b="1" dirty="0" smtClean="0">
                <a:latin typeface="+mn-ea"/>
                <a:ea typeface="+mn-ea"/>
              </a:rPr>
              <a:t>CCN(Cloud </a:t>
            </a:r>
            <a:r>
              <a:rPr kumimoji="0" lang="en-US" altLang="ko-KR" sz="2800" b="1" dirty="0">
                <a:latin typeface="+mn-ea"/>
                <a:ea typeface="+mn-ea"/>
              </a:rPr>
              <a:t>Computing Network)</a:t>
            </a:r>
          </a:p>
          <a:p>
            <a:pPr eaLnBrk="0" hangingPunct="0">
              <a:defRPr/>
            </a:pPr>
            <a:endParaRPr kumimoji="0" lang="en-US" altLang="ko-KR" sz="2800" dirty="0">
              <a:latin typeface="+mn-ea"/>
              <a:ea typeface="+mn-ea"/>
            </a:endParaRPr>
          </a:p>
          <a:p>
            <a:pPr marL="571500" indent="-571500" eaLnBrk="0" hangingPunct="0">
              <a:buFont typeface="+mj-lt"/>
              <a:buAutoNum type="arabicPeriod" startAt="3"/>
              <a:defRPr/>
            </a:pPr>
            <a:r>
              <a:rPr kumimoji="0" lang="ko-KR" altLang="en-US" sz="2800" b="1" dirty="0">
                <a:latin typeface="+mn-ea"/>
                <a:ea typeface="+mn-ea"/>
              </a:rPr>
              <a:t>적용 사례</a:t>
            </a:r>
            <a:endParaRPr kumimoji="0" lang="en-US" altLang="ko-KR" sz="2800" b="1" dirty="0">
              <a:latin typeface="+mn-ea"/>
              <a:ea typeface="+mn-ea"/>
            </a:endParaRPr>
          </a:p>
          <a:p>
            <a:pPr eaLnBrk="0" hangingPunct="0">
              <a:defRPr/>
            </a:pPr>
            <a:endParaRPr kumimoji="0" lang="en-US" altLang="ko-KR" sz="2800" dirty="0">
              <a:latin typeface="+mn-ea"/>
              <a:ea typeface="굴림" pitchFamily="50" charset="-127"/>
            </a:endParaRPr>
          </a:p>
          <a:p>
            <a:pPr marL="571500" indent="-571500" eaLnBrk="0" hangingPunct="0">
              <a:buFont typeface="+mj-lt"/>
              <a:buAutoNum type="arabicPeriod" startAt="4"/>
              <a:defRPr/>
            </a:pPr>
            <a:r>
              <a:rPr kumimoji="0" lang="en-US" altLang="ko-KR" sz="2800" b="1" dirty="0">
                <a:latin typeface="+mn-ea"/>
                <a:ea typeface="+mn-ea"/>
              </a:rPr>
              <a:t>CCN</a:t>
            </a:r>
            <a:r>
              <a:rPr kumimoji="0" lang="ko-KR" altLang="en-US" sz="2800" b="1" dirty="0">
                <a:latin typeface="+mn-ea"/>
                <a:ea typeface="+mn-ea"/>
              </a:rPr>
              <a:t>의 </a:t>
            </a:r>
            <a:r>
              <a:rPr kumimoji="0" lang="ko-KR" altLang="en-US" sz="2800" b="1" dirty="0" smtClean="0">
                <a:latin typeface="+mn-ea"/>
                <a:ea typeface="+mn-ea"/>
              </a:rPr>
              <a:t>활용</a:t>
            </a:r>
            <a:endParaRPr kumimoji="0" lang="en-US" altLang="ko-KR" sz="2800" b="1" dirty="0">
              <a:latin typeface="+mn-ea"/>
              <a:ea typeface="+mn-ea"/>
            </a:endParaRPr>
          </a:p>
          <a:p>
            <a:pPr eaLnBrk="0" hangingPunct="0">
              <a:defRPr/>
            </a:pPr>
            <a:endParaRPr kumimoji="0" lang="en-US" altLang="ko-KR" sz="2800" b="1" dirty="0">
              <a:latin typeface="+mn-ea"/>
              <a:ea typeface="굴림" pitchFamily="50" charset="-127"/>
            </a:endParaRPr>
          </a:p>
        </p:txBody>
      </p:sp>
      <p:pic>
        <p:nvPicPr>
          <p:cNvPr id="22531" name="Picture 5" descr="D:\2008wizsolution\보도자료\logo\화이트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142875"/>
            <a:ext cx="10715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D:\2008wizsolution\보도자료\logo\클루넷로고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0913" y="6343650"/>
            <a:ext cx="17875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85786" y="928670"/>
            <a:ext cx="1357322" cy="725511"/>
          </a:xfrm>
        </p:spPr>
        <p:txBody>
          <a:bodyPr/>
          <a:lstStyle/>
          <a:p>
            <a:pPr>
              <a:defRPr/>
            </a:pPr>
            <a:r>
              <a:rPr lang="ko-KR" altLang="en-US" sz="3200" dirty="0" smtClean="0">
                <a:solidFill>
                  <a:schemeClr val="tx1"/>
                </a:solidFill>
              </a:rPr>
              <a:t>목차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85852" y="571480"/>
            <a:ext cx="7072362" cy="7969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ko-KR" sz="3200" dirty="0" smtClean="0">
                <a:latin typeface="+mn-ea"/>
                <a:ea typeface="+mn-ea"/>
              </a:rPr>
              <a:t>3-1. CCN</a:t>
            </a:r>
            <a:r>
              <a:rPr lang="ko-KR" altLang="en-US" sz="3200" dirty="0" smtClean="0">
                <a:latin typeface="+mn-ea"/>
                <a:ea typeface="+mn-ea"/>
              </a:rPr>
              <a:t>을  </a:t>
            </a:r>
            <a:r>
              <a:rPr lang="en-US" altLang="ko-KR" sz="3200" dirty="0" smtClean="0">
                <a:latin typeface="+mn-ea"/>
                <a:ea typeface="+mn-ea"/>
              </a:rPr>
              <a:t>M</a:t>
            </a:r>
            <a:r>
              <a:rPr lang="ko-KR" altLang="en-US" sz="3200" dirty="0" smtClean="0">
                <a:latin typeface="+mn-ea"/>
                <a:ea typeface="+mn-ea"/>
              </a:rPr>
              <a:t>사</a:t>
            </a:r>
            <a:r>
              <a:rPr lang="en-US" altLang="ko-KR" sz="3200" dirty="0" smtClean="0">
                <a:latin typeface="+mn-ea"/>
                <a:ea typeface="+mn-ea"/>
              </a:rPr>
              <a:t> </a:t>
            </a:r>
            <a:r>
              <a:rPr lang="ko-KR" altLang="en-US" sz="3200" dirty="0" smtClean="0">
                <a:latin typeface="+mn-ea"/>
                <a:ea typeface="+mn-ea"/>
              </a:rPr>
              <a:t>적용 후 결과</a:t>
            </a:r>
            <a:endParaRPr lang="ko-KR" altLang="en-US" sz="3200" dirty="0">
              <a:latin typeface="+mn-ea"/>
              <a:ea typeface="+mn-ea"/>
            </a:endParaRPr>
          </a:p>
        </p:txBody>
      </p:sp>
      <p:pic>
        <p:nvPicPr>
          <p:cNvPr id="40963" name="Picture 5" descr="D:\2008wizsolution\보도자료\logo\화이트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142875"/>
            <a:ext cx="10715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다이어그램 7"/>
          <p:cNvGraphicFramePr/>
          <p:nvPr/>
        </p:nvGraphicFramePr>
        <p:xfrm>
          <a:off x="1357290" y="15716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65" name="Picture 6" descr="D:\2008wizsolution\보도자료\logo\클루넷로고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00913" y="6343650"/>
            <a:ext cx="17875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ECD667-52B7-4EEB-B9EA-11D19DBFB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DCECD667-52B7-4EEB-B9EA-11D19DBFB2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35E8223-09F4-4128-972B-458570CBD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D35E8223-09F4-4128-972B-458570CBDA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A700D4-ED46-4AC7-8345-D3FFFFC90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24A700D4-ED46-4AC7-8345-D3FFFFC904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EBC4D80-03C1-498C-A7FF-97860949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3EBC4D80-03C1-498C-A7FF-978609499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3741BFE-4B61-4EF0-B7B9-57263013A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C3741BFE-4B61-4EF0-B7B9-57263013A8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D:\2008wizsolution\보도자료\logo\화이트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142875"/>
            <a:ext cx="10715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7" descr="C:\Documents and Settings\황승익\My Documents\2008 WIZ\NEOBIZBOX 받은 파일\클라우드시스템구성도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1785938"/>
            <a:ext cx="4500562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88" y="2214563"/>
            <a:ext cx="31432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9"/>
          <p:cNvSpPr/>
          <p:nvPr/>
        </p:nvSpPr>
        <p:spPr>
          <a:xfrm>
            <a:off x="428625" y="5572125"/>
            <a:ext cx="8215313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ko-KR" altLang="en-US" b="1" dirty="0">
                <a:latin typeface="+mj-ea"/>
                <a:ea typeface="+mj-ea"/>
              </a:rPr>
              <a:t>최저속도 보장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모든 서버가 </a:t>
            </a:r>
            <a:r>
              <a:rPr lang="ko-KR" altLang="en-US" dirty="0" err="1">
                <a:latin typeface="+mj-ea"/>
                <a:ea typeface="+mj-ea"/>
              </a:rPr>
              <a:t>장애시</a:t>
            </a:r>
            <a:r>
              <a:rPr lang="ko-KR" altLang="en-US" dirty="0">
                <a:latin typeface="+mj-ea"/>
                <a:ea typeface="+mj-ea"/>
              </a:rPr>
              <a:t> </a:t>
            </a:r>
            <a:r>
              <a:rPr lang="ko-KR" altLang="en-US" dirty="0" err="1">
                <a:latin typeface="+mj-ea"/>
                <a:ea typeface="+mj-ea"/>
              </a:rPr>
              <a:t>클라우드</a:t>
            </a:r>
            <a:r>
              <a:rPr lang="ko-KR" altLang="en-US" dirty="0">
                <a:latin typeface="+mj-ea"/>
                <a:ea typeface="+mj-ea"/>
              </a:rPr>
              <a:t> 멤버를 통해 전송이 가능함</a:t>
            </a:r>
            <a:endParaRPr lang="en-US" altLang="ko-KR" dirty="0">
              <a:latin typeface="+mj-ea"/>
              <a:ea typeface="+mj-ea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ko-KR" dirty="0">
                <a:latin typeface="+mj-ea"/>
                <a:ea typeface="+mj-ea"/>
              </a:rPr>
              <a:t>IDC</a:t>
            </a:r>
            <a:r>
              <a:rPr lang="ko-KR" altLang="en-US" dirty="0">
                <a:latin typeface="+mj-ea"/>
                <a:ea typeface="+mj-ea"/>
              </a:rPr>
              <a:t>에 위치한 서버와 클라우드멤버를 </a:t>
            </a:r>
            <a:r>
              <a:rPr lang="ko-KR" altLang="en-US" b="1" dirty="0" err="1">
                <a:latin typeface="+mj-ea"/>
                <a:ea typeface="+mj-ea"/>
              </a:rPr>
              <a:t>하이브리드형</a:t>
            </a:r>
            <a:r>
              <a:rPr lang="ko-KR" altLang="en-US" dirty="0" err="1">
                <a:latin typeface="+mj-ea"/>
                <a:ea typeface="+mj-ea"/>
              </a:rPr>
              <a:t>으로</a:t>
            </a:r>
            <a:r>
              <a:rPr lang="ko-KR" altLang="en-US" dirty="0">
                <a:latin typeface="+mj-ea"/>
                <a:ea typeface="+mj-ea"/>
              </a:rPr>
              <a:t> 연동하여 </a:t>
            </a:r>
            <a:r>
              <a:rPr lang="en-US" altLang="ko-KR" b="1" dirty="0">
                <a:latin typeface="+mj-ea"/>
                <a:ea typeface="+mj-ea"/>
              </a:rPr>
              <a:t>2</a:t>
            </a:r>
            <a:r>
              <a:rPr lang="ko-KR" altLang="en-US" b="1" dirty="0">
                <a:latin typeface="+mj-ea"/>
                <a:ea typeface="+mj-ea"/>
              </a:rPr>
              <a:t>중구조로 </a:t>
            </a:r>
            <a:r>
              <a:rPr lang="ko-KR" altLang="en-US" dirty="0">
                <a:latin typeface="+mj-ea"/>
                <a:ea typeface="+mj-ea"/>
              </a:rPr>
              <a:t>전송됨</a:t>
            </a:r>
          </a:p>
        </p:txBody>
      </p:sp>
      <p:pic>
        <p:nvPicPr>
          <p:cNvPr id="41990" name="Picture 6" descr="D:\2008wizsolution\보도자료\logo\클루넷로고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0913" y="6343650"/>
            <a:ext cx="17875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effectLst/>
                <a:latin typeface="맑은 고딕"/>
                <a:ea typeface="맑은 고딕"/>
                <a:cs typeface="+mn-cs"/>
              </a:rPr>
              <a:t>3-2. </a:t>
            </a:r>
            <a:r>
              <a:rPr lang="ko-KR" sz="3200" dirty="0" err="1" smtClean="0">
                <a:effectLst/>
                <a:latin typeface="맑은 고딕"/>
                <a:ea typeface="맑은 고딕"/>
                <a:cs typeface="+mn-cs"/>
              </a:rPr>
              <a:t>게임사</a:t>
            </a:r>
            <a:r>
              <a:rPr lang="ko-KR" sz="3200" dirty="0" smtClean="0">
                <a:effectLst/>
                <a:latin typeface="맑은 고딕"/>
                <a:ea typeface="맑은 고딕"/>
                <a:cs typeface="+mn-cs"/>
              </a:rPr>
              <a:t> 다운로드 서비스</a:t>
            </a:r>
            <a:endParaRPr lang="ko-KR" altLang="en-US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1000108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ko-KR" altLang="en-US" dirty="0" smtClean="0">
                <a:latin typeface="+mn-ea"/>
                <a:ea typeface="+mn-ea"/>
              </a:rPr>
              <a:t>알파</a:t>
            </a:r>
            <a:r>
              <a:rPr lang="en-US" altLang="ko-KR" dirty="0" smtClean="0">
                <a:latin typeface="+mn-ea"/>
                <a:ea typeface="+mn-ea"/>
              </a:rPr>
              <a:t>, </a:t>
            </a:r>
            <a:r>
              <a:rPr lang="ko-KR" altLang="en-US" dirty="0" smtClean="0">
                <a:latin typeface="+mn-ea"/>
                <a:ea typeface="+mn-ea"/>
              </a:rPr>
              <a:t>베타  수 많은 테스트 기간 필요 </a:t>
            </a:r>
            <a:r>
              <a:rPr lang="en-US" altLang="ko-KR" dirty="0" smtClean="0">
                <a:latin typeface="+mn-ea"/>
                <a:ea typeface="+mn-ea"/>
              </a:rPr>
              <a:t>( </a:t>
            </a:r>
            <a:r>
              <a:rPr lang="ko-KR" altLang="en-US" dirty="0" smtClean="0">
                <a:latin typeface="+mn-ea"/>
                <a:ea typeface="+mn-ea"/>
              </a:rPr>
              <a:t>대량의</a:t>
            </a:r>
            <a:r>
              <a:rPr lang="en-US" altLang="ko-KR" dirty="0" smtClean="0">
                <a:latin typeface="+mn-ea"/>
                <a:ea typeface="+mn-ea"/>
              </a:rPr>
              <a:t> </a:t>
            </a:r>
            <a:r>
              <a:rPr lang="ko-KR" altLang="en-US" dirty="0" smtClean="0">
                <a:latin typeface="+mn-ea"/>
                <a:ea typeface="+mn-ea"/>
              </a:rPr>
              <a:t>사용자</a:t>
            </a:r>
            <a:r>
              <a:rPr lang="en-US" altLang="ko-KR" dirty="0" smtClean="0">
                <a:latin typeface="+mn-ea"/>
                <a:ea typeface="+mn-ea"/>
              </a:rPr>
              <a:t>)</a:t>
            </a:r>
          </a:p>
          <a:p>
            <a:pPr>
              <a:buFontTx/>
              <a:buChar char="-"/>
            </a:pPr>
            <a:r>
              <a:rPr lang="en-US" altLang="ko-KR" dirty="0" smtClean="0">
                <a:latin typeface="+mn-ea"/>
                <a:ea typeface="+mn-ea"/>
              </a:rPr>
              <a:t> Patch System</a:t>
            </a:r>
          </a:p>
          <a:p>
            <a:r>
              <a:rPr lang="ko-KR" altLang="en-US" dirty="0" smtClean="0">
                <a:latin typeface="+mn-ea"/>
                <a:ea typeface="+mn-ea"/>
              </a:rPr>
              <a:t>  </a:t>
            </a:r>
            <a:endParaRPr lang="en-US" altLang="ko-KR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D:\2008wizsolution\보도자료\logo\화이트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142875"/>
            <a:ext cx="10715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7" descr="C:\Documents and Settings\황승익\My Documents\2008 WIZ\NEOBIZBOX 받은 파일\클라우드시스템구성도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357298"/>
            <a:ext cx="485775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D:\2008wizsolution\보도자료\logo\클루넷로고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0913" y="6343650"/>
            <a:ext cx="17875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effectLst/>
                <a:latin typeface="맑은 고딕"/>
                <a:ea typeface="맑은 고딕"/>
                <a:cs typeface="+mn-cs"/>
              </a:rPr>
              <a:t>3-2. </a:t>
            </a:r>
            <a:r>
              <a:rPr lang="ko-KR" sz="3200" dirty="0" err="1" smtClean="0">
                <a:effectLst/>
                <a:latin typeface="맑은 고딕"/>
                <a:ea typeface="맑은 고딕"/>
                <a:cs typeface="+mn-cs"/>
              </a:rPr>
              <a:t>게임사</a:t>
            </a:r>
            <a:r>
              <a:rPr lang="ko-KR" sz="3200" dirty="0" smtClean="0">
                <a:effectLst/>
                <a:latin typeface="맑은 고딕"/>
                <a:ea typeface="맑은 고딕"/>
                <a:cs typeface="+mn-cs"/>
              </a:rPr>
              <a:t> 다운로드 서비스</a:t>
            </a:r>
            <a:endParaRPr lang="ko-KR" altLang="en-US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1000108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n-ea"/>
                <a:ea typeface="+mn-ea"/>
              </a:rPr>
              <a:t>- </a:t>
            </a:r>
            <a:r>
              <a:rPr lang="ko-KR" altLang="en-US" dirty="0" smtClean="0">
                <a:latin typeface="+mn-ea"/>
                <a:ea typeface="+mn-ea"/>
              </a:rPr>
              <a:t>흐름도   </a:t>
            </a:r>
            <a:endParaRPr lang="en-US" altLang="ko-KR" dirty="0" smtClean="0">
              <a:latin typeface="+mn-ea"/>
              <a:ea typeface="+mn-ea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4071942"/>
            <a:ext cx="2714644" cy="2197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줄무늬가 있는 오른쪽 화살표 16"/>
          <p:cNvSpPr/>
          <p:nvPr/>
        </p:nvSpPr>
        <p:spPr>
          <a:xfrm rot="12099656">
            <a:off x="4310785" y="4918593"/>
            <a:ext cx="1172106" cy="357188"/>
          </a:xfrm>
          <a:prstGeom prst="stripedRightArrow">
            <a:avLst>
              <a:gd name="adj1" fmla="val 55333"/>
              <a:gd name="adj2" fmla="val 50000"/>
            </a:avLst>
          </a:prstGeom>
          <a:solidFill>
            <a:schemeClr val="bg2"/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214546" y="3357562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err="1" smtClean="0">
                <a:solidFill>
                  <a:srgbClr val="FF0000"/>
                </a:solidFill>
                <a:latin typeface="+mn-ea"/>
                <a:ea typeface="+mn-ea"/>
              </a:rPr>
              <a:t>클라우드</a:t>
            </a:r>
            <a:r>
              <a:rPr lang="ko-KR" altLang="en-US" sz="1200" dirty="0" smtClean="0">
                <a:solidFill>
                  <a:srgbClr val="FF0000"/>
                </a:solidFill>
                <a:latin typeface="+mn-ea"/>
                <a:ea typeface="+mn-ea"/>
              </a:rPr>
              <a:t> 분산</a:t>
            </a:r>
            <a:endParaRPr lang="ko-KR" altLang="en-US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0" name="줄무늬가 있는 오른쪽 화살표 19"/>
          <p:cNvSpPr/>
          <p:nvPr/>
        </p:nvSpPr>
        <p:spPr>
          <a:xfrm rot="16200000">
            <a:off x="3071803" y="3357560"/>
            <a:ext cx="642937" cy="357188"/>
          </a:xfrm>
          <a:prstGeom prst="stripedRightArrow">
            <a:avLst>
              <a:gd name="adj1" fmla="val 55333"/>
              <a:gd name="adj2" fmla="val 50000"/>
            </a:avLst>
          </a:prstGeom>
          <a:solidFill>
            <a:schemeClr val="bg2"/>
          </a:solidFill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714612" y="5000636"/>
            <a:ext cx="164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rgbClr val="FF0000"/>
                </a:solidFill>
                <a:latin typeface="+mn-ea"/>
                <a:ea typeface="+mn-ea"/>
              </a:rPr>
              <a:t>IDC </a:t>
            </a:r>
            <a:r>
              <a:rPr lang="ko-KR" altLang="en-US" sz="1200" dirty="0" smtClean="0">
                <a:solidFill>
                  <a:srgbClr val="FF0000"/>
                </a:solidFill>
                <a:latin typeface="+mn-ea"/>
                <a:ea typeface="+mn-ea"/>
              </a:rPr>
              <a:t>서버 자동분산</a:t>
            </a:r>
            <a:endParaRPr lang="ko-KR" altLang="en-US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2" name="Oval 69"/>
          <p:cNvSpPr>
            <a:spLocks noChangeArrowheads="1"/>
          </p:cNvSpPr>
          <p:nvPr/>
        </p:nvSpPr>
        <p:spPr bwMode="auto">
          <a:xfrm>
            <a:off x="4214810" y="4500570"/>
            <a:ext cx="228600" cy="2286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200" dirty="0"/>
              <a:t>1</a:t>
            </a:r>
            <a:endParaRPr lang="ru-RU" altLang="ko-KR" sz="1200" dirty="0"/>
          </a:p>
        </p:txBody>
      </p:sp>
      <p:sp>
        <p:nvSpPr>
          <p:cNvPr id="23" name="Oval 69"/>
          <p:cNvSpPr>
            <a:spLocks noChangeArrowheads="1"/>
          </p:cNvSpPr>
          <p:nvPr/>
        </p:nvSpPr>
        <p:spPr bwMode="auto">
          <a:xfrm>
            <a:off x="2500298" y="5072074"/>
            <a:ext cx="228600" cy="2286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200" dirty="0" smtClean="0"/>
              <a:t>2</a:t>
            </a:r>
            <a:endParaRPr lang="ru-RU" altLang="ko-KR" sz="1200" dirty="0"/>
          </a:p>
        </p:txBody>
      </p:sp>
      <p:sp>
        <p:nvSpPr>
          <p:cNvPr id="24" name="Oval 69"/>
          <p:cNvSpPr>
            <a:spLocks noChangeArrowheads="1"/>
          </p:cNvSpPr>
          <p:nvPr/>
        </p:nvSpPr>
        <p:spPr bwMode="auto">
          <a:xfrm>
            <a:off x="2000232" y="3357562"/>
            <a:ext cx="228600" cy="2286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200" dirty="0" smtClean="0"/>
              <a:t>3</a:t>
            </a:r>
            <a:endParaRPr lang="ru-RU" altLang="ko-KR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4500562" y="4500570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FF0000"/>
                </a:solidFill>
                <a:latin typeface="+mn-ea"/>
                <a:ea typeface="+mn-ea"/>
              </a:rPr>
              <a:t>파일 업로드</a:t>
            </a:r>
            <a:endParaRPr lang="ko-KR" altLang="en-US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6" name="Oval 69"/>
          <p:cNvSpPr>
            <a:spLocks noChangeArrowheads="1"/>
          </p:cNvSpPr>
          <p:nvPr/>
        </p:nvSpPr>
        <p:spPr bwMode="auto">
          <a:xfrm>
            <a:off x="4429124" y="2500306"/>
            <a:ext cx="228600" cy="2286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200" dirty="0" smtClean="0"/>
              <a:t>4</a:t>
            </a:r>
            <a:endParaRPr lang="ru-RU" altLang="ko-KR" sz="1200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1500174"/>
            <a:ext cx="2786082" cy="175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4643438" y="2428868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FF0000"/>
                </a:solidFill>
                <a:latin typeface="+mn-ea"/>
                <a:ea typeface="+mn-ea"/>
              </a:rPr>
              <a:t>다운로드</a:t>
            </a:r>
            <a:endParaRPr lang="ko-KR" altLang="en-US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D:\2008wizsolution\보도자료\logo\화이트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142875"/>
            <a:ext cx="10715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428625" y="214313"/>
            <a:ext cx="56165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ko-KR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</a:rPr>
              <a:t>3-2. </a:t>
            </a:r>
            <a:r>
              <a:rPr kumimoji="0" lang="ko-KR" altLang="en-US" sz="32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</a:rPr>
              <a:t>게임사</a:t>
            </a:r>
            <a:r>
              <a:rPr kumimoji="0" lang="ko-KR" altLang="en-US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</a:rPr>
              <a:t> 다운로드 서비스</a:t>
            </a:r>
            <a:endParaRPr lang="ko-KR" altLang="en-US" sz="3200" dirty="0">
              <a:latin typeface="+mn-ea"/>
              <a:ea typeface="+mn-ea"/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1693863"/>
            <a:ext cx="378618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>
          <a:xfrm>
            <a:off x="4643438" y="4357688"/>
            <a:ext cx="39814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b="1" dirty="0">
                <a:latin typeface="+mn-ea"/>
                <a:ea typeface="+mn-ea"/>
              </a:rPr>
              <a:t> </a:t>
            </a:r>
            <a:r>
              <a:rPr lang="ko-KR" altLang="en-US" b="1" dirty="0" err="1">
                <a:latin typeface="+mn-ea"/>
                <a:ea typeface="+mn-ea"/>
              </a:rPr>
              <a:t>프리첼</a:t>
            </a:r>
            <a:r>
              <a:rPr lang="ko-KR" altLang="en-US" b="1" dirty="0">
                <a:latin typeface="+mn-ea"/>
                <a:ea typeface="+mn-ea"/>
              </a:rPr>
              <a:t> </a:t>
            </a:r>
            <a:r>
              <a:rPr lang="en-US" altLang="ko-KR" b="1" dirty="0">
                <a:latin typeface="+mn-ea"/>
                <a:ea typeface="+mn-ea"/>
              </a:rPr>
              <a:t>: http://2war.freechal.com/</a:t>
            </a:r>
            <a:endParaRPr lang="ko-KR" altLang="en-US" b="1" dirty="0">
              <a:latin typeface="+mn-ea"/>
              <a:ea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00063" y="4337050"/>
            <a:ext cx="383063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dirty="0">
                <a:latin typeface="+mn-ea"/>
                <a:ea typeface="+mn-ea"/>
              </a:rPr>
              <a:t> </a:t>
            </a:r>
            <a:r>
              <a:rPr lang="ko-KR" altLang="en-US" b="1" dirty="0" err="1">
                <a:latin typeface="+mn-ea"/>
                <a:ea typeface="+mn-ea"/>
              </a:rPr>
              <a:t>프리스타일</a:t>
            </a:r>
            <a:r>
              <a:rPr lang="ko-KR" altLang="en-US" b="1" dirty="0">
                <a:latin typeface="+mn-ea"/>
                <a:ea typeface="+mn-ea"/>
              </a:rPr>
              <a:t> </a:t>
            </a:r>
            <a:r>
              <a:rPr lang="en-US" altLang="ko-KR" b="1" dirty="0">
                <a:latin typeface="+mn-ea"/>
                <a:ea typeface="+mn-ea"/>
              </a:rPr>
              <a:t>: </a:t>
            </a:r>
            <a:r>
              <a:rPr lang="en-US" b="1" dirty="0">
                <a:latin typeface="굴림" pitchFamily="50" charset="-127"/>
                <a:ea typeface="굴림" pitchFamily="50" charset="-127"/>
              </a:rPr>
              <a:t>http://fs.joycity.com</a:t>
            </a:r>
            <a:endParaRPr lang="ko-KR" altLang="en-US" b="1" dirty="0">
              <a:latin typeface="+mn-ea"/>
              <a:ea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28625" y="5000625"/>
            <a:ext cx="77866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2000" dirty="0">
                <a:latin typeface="+mn-ea"/>
                <a:ea typeface="+mn-ea"/>
              </a:rPr>
              <a:t> </a:t>
            </a:r>
            <a:r>
              <a:rPr lang="en-US" altLang="ko-KR" sz="2000" dirty="0">
                <a:latin typeface="+mn-ea"/>
                <a:ea typeface="+mn-ea"/>
              </a:rPr>
              <a:t>- </a:t>
            </a:r>
            <a:r>
              <a:rPr lang="ko-KR" altLang="en-US" sz="2000" dirty="0">
                <a:latin typeface="+mn-ea"/>
                <a:ea typeface="+mn-ea"/>
              </a:rPr>
              <a:t>기타 </a:t>
            </a:r>
            <a:r>
              <a:rPr lang="en-US" altLang="ko-KR" sz="2000" dirty="0">
                <a:latin typeface="+mn-ea"/>
                <a:ea typeface="+mn-ea"/>
              </a:rPr>
              <a:t>20</a:t>
            </a:r>
            <a:r>
              <a:rPr lang="ko-KR" altLang="en-US" sz="2000" dirty="0" err="1">
                <a:latin typeface="+mn-ea"/>
                <a:ea typeface="+mn-ea"/>
              </a:rPr>
              <a:t>여개의</a:t>
            </a:r>
            <a:r>
              <a:rPr lang="ko-KR" altLang="en-US" sz="2000" dirty="0">
                <a:latin typeface="+mn-ea"/>
                <a:ea typeface="+mn-ea"/>
              </a:rPr>
              <a:t> </a:t>
            </a:r>
            <a:r>
              <a:rPr lang="ko-KR" altLang="en-US" sz="2000" dirty="0" err="1">
                <a:latin typeface="+mn-ea"/>
                <a:ea typeface="+mn-ea"/>
              </a:rPr>
              <a:t>게임사에서</a:t>
            </a:r>
            <a:r>
              <a:rPr lang="ko-KR" altLang="en-US" sz="2000" dirty="0">
                <a:latin typeface="+mn-ea"/>
                <a:ea typeface="+mn-ea"/>
              </a:rPr>
              <a:t> </a:t>
            </a:r>
            <a:r>
              <a:rPr lang="en-US" altLang="ko-KR" sz="2000" dirty="0">
                <a:latin typeface="+mn-ea"/>
                <a:ea typeface="+mn-ea"/>
              </a:rPr>
              <a:t>CCN </a:t>
            </a:r>
            <a:r>
              <a:rPr lang="ko-KR" altLang="en-US" sz="2000" dirty="0">
                <a:latin typeface="+mn-ea"/>
                <a:ea typeface="+mn-ea"/>
              </a:rPr>
              <a:t>서비스 이용</a:t>
            </a:r>
            <a:r>
              <a:rPr lang="en-US" altLang="ko-KR" sz="2000" dirty="0">
                <a:latin typeface="+mn-ea"/>
                <a:ea typeface="+mn-ea"/>
              </a:rPr>
              <a:t>.</a:t>
            </a:r>
          </a:p>
          <a:p>
            <a:pPr>
              <a:defRPr/>
            </a:pPr>
            <a:r>
              <a:rPr lang="en-US" altLang="ko-KR" sz="2000" dirty="0">
                <a:latin typeface="+mn-ea"/>
                <a:ea typeface="+mn-ea"/>
              </a:rPr>
              <a:t> - 30</a:t>
            </a:r>
            <a:r>
              <a:rPr lang="ko-KR" altLang="en-US" sz="2000" dirty="0" err="1">
                <a:latin typeface="+mn-ea"/>
                <a:ea typeface="+mn-ea"/>
              </a:rPr>
              <a:t>여개의</a:t>
            </a:r>
            <a:r>
              <a:rPr lang="ko-KR" altLang="en-US" sz="2000" dirty="0">
                <a:latin typeface="+mn-ea"/>
                <a:ea typeface="+mn-ea"/>
              </a:rPr>
              <a:t> </a:t>
            </a:r>
            <a:r>
              <a:rPr lang="ko-KR" altLang="en-US" sz="2000" dirty="0" err="1">
                <a:latin typeface="+mn-ea"/>
                <a:ea typeface="+mn-ea"/>
              </a:rPr>
              <a:t>게임사</a:t>
            </a:r>
            <a:r>
              <a:rPr lang="ko-KR" altLang="en-US" sz="2000" dirty="0">
                <a:latin typeface="+mn-ea"/>
                <a:ea typeface="+mn-ea"/>
              </a:rPr>
              <a:t> 및 </a:t>
            </a:r>
            <a:r>
              <a:rPr lang="ko-KR" altLang="en-US" sz="2000" dirty="0" err="1">
                <a:latin typeface="+mn-ea"/>
                <a:ea typeface="+mn-ea"/>
              </a:rPr>
              <a:t>퍼블리셔</a:t>
            </a:r>
            <a:r>
              <a:rPr lang="ko-KR" altLang="en-US" sz="2000" dirty="0">
                <a:latin typeface="+mn-ea"/>
                <a:ea typeface="+mn-ea"/>
              </a:rPr>
              <a:t> 업체들과 협의 중</a:t>
            </a:r>
            <a:r>
              <a:rPr lang="en-US" altLang="ko-KR" sz="2000" dirty="0">
                <a:latin typeface="+mn-ea"/>
                <a:ea typeface="+mn-ea"/>
              </a:rPr>
              <a:t>…</a:t>
            </a:r>
            <a:endParaRPr lang="ko-KR" altLang="en-US" sz="2000" dirty="0">
              <a:latin typeface="+mn-ea"/>
              <a:ea typeface="+mn-ea"/>
            </a:endParaRPr>
          </a:p>
        </p:txBody>
      </p:sp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5929354" cy="500065"/>
          </a:xfrm>
        </p:spPr>
        <p:txBody>
          <a:bodyPr/>
          <a:lstStyle/>
          <a:p>
            <a:pPr>
              <a:defRPr/>
            </a:pPr>
            <a:r>
              <a:rPr lang="en-US" altLang="ko-KR" sz="2400" dirty="0" smtClean="0">
                <a:effectLst/>
              </a:rPr>
              <a:t>CCN</a:t>
            </a:r>
            <a:r>
              <a:rPr lang="ko-KR" altLang="en-US" sz="2400" dirty="0" smtClean="0">
                <a:effectLst/>
              </a:rPr>
              <a:t>을 활용한 게임 개발사 및 퍼블리셔 </a:t>
            </a:r>
            <a:endParaRPr lang="ko-KR" altLang="en-US" sz="2400" dirty="0">
              <a:effectLst/>
            </a:endParaRPr>
          </a:p>
        </p:txBody>
      </p:sp>
      <p:pic>
        <p:nvPicPr>
          <p:cNvPr id="43017" name="Picture 6" descr="D:\2008wizsolution\보도자료\logo\클루넷로고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0913" y="6343650"/>
            <a:ext cx="17875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6"/>
          <p:cNvGrpSpPr>
            <a:grpSpLocks/>
          </p:cNvGrpSpPr>
          <p:nvPr/>
        </p:nvGrpSpPr>
        <p:grpSpPr bwMode="auto">
          <a:xfrm>
            <a:off x="4643438" y="1785938"/>
            <a:ext cx="3500437" cy="2428875"/>
            <a:chOff x="4429124" y="4214818"/>
            <a:chExt cx="2880000" cy="1980000"/>
          </a:xfrm>
        </p:grpSpPr>
        <p:pic>
          <p:nvPicPr>
            <p:cNvPr id="43019" name="Picture 48"/>
            <p:cNvPicPr preferRelativeResize="0"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29124" y="4214818"/>
              <a:ext cx="2880000" cy="198000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43020" name="그림 8" descr="logo_01.gi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63617" y="4224054"/>
              <a:ext cx="720000" cy="29559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D:\2008wizsolution\보도자료\logo\화이트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142875"/>
            <a:ext cx="10715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428625" y="214313"/>
            <a:ext cx="56165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ko-KR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</a:rPr>
              <a:t>3-2. </a:t>
            </a:r>
            <a:r>
              <a:rPr kumimoji="0" lang="ko-KR" altLang="en-US" sz="32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</a:rPr>
              <a:t>게임사</a:t>
            </a:r>
            <a:r>
              <a:rPr kumimoji="0" lang="ko-KR" altLang="en-US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</a:rPr>
              <a:t> 다운로드 서비스</a:t>
            </a:r>
            <a:endParaRPr lang="ko-KR" altLang="en-US" sz="3200" dirty="0">
              <a:latin typeface="+mn-ea"/>
              <a:ea typeface="+mn-ea"/>
            </a:endParaRPr>
          </a:p>
        </p:txBody>
      </p:sp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5929354" cy="500065"/>
          </a:xfrm>
        </p:spPr>
        <p:txBody>
          <a:bodyPr/>
          <a:lstStyle/>
          <a:p>
            <a:pPr>
              <a:defRPr/>
            </a:pPr>
            <a:r>
              <a:rPr lang="en-US" altLang="ko-KR" sz="2400" dirty="0" smtClean="0">
                <a:effectLst/>
              </a:rPr>
              <a:t>CCN</a:t>
            </a:r>
            <a:r>
              <a:rPr lang="ko-KR" altLang="en-US" sz="2400" dirty="0" smtClean="0">
                <a:effectLst/>
              </a:rPr>
              <a:t>을  게임사에 적용 한 후 </a:t>
            </a:r>
            <a:endParaRPr lang="ko-KR" altLang="en-US" sz="2400" dirty="0">
              <a:effectLst/>
            </a:endParaRPr>
          </a:p>
        </p:txBody>
      </p:sp>
      <p:graphicFrame>
        <p:nvGraphicFramePr>
          <p:cNvPr id="10" name="차트 9"/>
          <p:cNvGraphicFramePr>
            <a:graphicFrameLocks/>
          </p:cNvGraphicFramePr>
          <p:nvPr/>
        </p:nvGraphicFramePr>
        <p:xfrm>
          <a:off x="142844" y="2214554"/>
          <a:ext cx="4214841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차트 15"/>
          <p:cNvGraphicFramePr>
            <a:graphicFrameLocks/>
          </p:cNvGraphicFramePr>
          <p:nvPr/>
        </p:nvGraphicFramePr>
        <p:xfrm>
          <a:off x="4357686" y="1714488"/>
          <a:ext cx="4643470" cy="3424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00063" y="1428750"/>
            <a:ext cx="77152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4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모 </a:t>
            </a:r>
            <a:r>
              <a:rPr lang="ko-KR" altLang="en-US" sz="1400" b="1" dirty="0" err="1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게임사</a:t>
            </a:r>
            <a:r>
              <a:rPr lang="ko-KR" altLang="en-US" sz="14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  </a:t>
            </a:r>
            <a:r>
              <a:rPr lang="en-US" altLang="ko-KR" sz="14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2008</a:t>
            </a:r>
            <a:r>
              <a:rPr lang="ko-KR" altLang="en-US" sz="14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년 </a:t>
            </a:r>
            <a:r>
              <a:rPr lang="en-US" altLang="ko-KR" sz="14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4</a:t>
            </a:r>
            <a:r>
              <a:rPr lang="ko-KR" altLang="en-US" sz="14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월 </a:t>
            </a:r>
            <a:r>
              <a:rPr lang="en-US" altLang="ko-KR" sz="14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28</a:t>
            </a:r>
            <a:r>
              <a:rPr lang="ko-KR" altLang="en-US" sz="14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일 부터 </a:t>
            </a:r>
            <a:r>
              <a:rPr lang="en-US" altLang="ko-KR" sz="14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5</a:t>
            </a:r>
            <a:r>
              <a:rPr lang="ko-KR" altLang="en-US" sz="14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월 </a:t>
            </a:r>
            <a:r>
              <a:rPr lang="en-US" altLang="ko-KR" sz="14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9</a:t>
            </a:r>
            <a:r>
              <a:rPr lang="ko-KR" altLang="en-US" sz="14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일 까지  </a:t>
            </a:r>
            <a:r>
              <a:rPr lang="en-US" altLang="ko-KR" sz="14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7</a:t>
            </a:r>
            <a:r>
              <a:rPr lang="ko-KR" altLang="en-US" sz="14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일간 </a:t>
            </a:r>
            <a:r>
              <a:rPr lang="en-US" altLang="ko-KR" sz="14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3000 </a:t>
            </a:r>
            <a:r>
              <a:rPr lang="ko-KR" altLang="en-US" sz="14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여명 측정 한 값</a:t>
            </a:r>
            <a:endParaRPr lang="en-US" altLang="ko-KR" sz="1400" b="1" dirty="0">
              <a:solidFill>
                <a:schemeClr val="tx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00188" y="5286375"/>
            <a:ext cx="15160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 b="1" dirty="0" err="1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전송량</a:t>
            </a:r>
            <a:r>
              <a:rPr lang="ko-KR" altLang="en-US" sz="14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 기준</a:t>
            </a:r>
            <a:r>
              <a:rPr lang="en-US" altLang="ko-KR" sz="14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(GB)</a:t>
            </a:r>
            <a:endParaRPr lang="ko-KR" altLang="en-US" sz="1400" b="1" dirty="0">
              <a:solidFill>
                <a:schemeClr val="tx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5000" y="5357813"/>
            <a:ext cx="210343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각 유저의 평균속도</a:t>
            </a:r>
            <a:r>
              <a:rPr lang="en-US" altLang="ko-KR" sz="14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(KB)</a:t>
            </a:r>
            <a:endParaRPr lang="ko-KR" altLang="en-US" sz="1400" b="1" dirty="0">
              <a:solidFill>
                <a:schemeClr val="tx1">
                  <a:lumMod val="50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44042" name="Picture 6" descr="D:\2008wizsolution\보도자료\logo\클루넷로고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0913" y="6343650"/>
            <a:ext cx="17875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D:\2008wizsolution\보도자료\logo\화이트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142875"/>
            <a:ext cx="10715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428625" y="214313"/>
            <a:ext cx="54737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ko-KR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</a:rPr>
              <a:t>3-2. </a:t>
            </a:r>
            <a:r>
              <a:rPr kumimoji="0" lang="ko-KR" altLang="en-US" sz="32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</a:rPr>
              <a:t>게임사</a:t>
            </a:r>
            <a:r>
              <a:rPr kumimoji="0" lang="ko-KR" altLang="en-US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</a:rPr>
              <a:t> 다운로드 서비스</a:t>
            </a:r>
            <a:endParaRPr lang="ko-KR" altLang="en-US" sz="3200" dirty="0">
              <a:latin typeface="+mn-ea"/>
              <a:ea typeface="+mn-ea"/>
            </a:endParaRPr>
          </a:p>
        </p:txBody>
      </p:sp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714348" y="1477951"/>
            <a:ext cx="5929354" cy="500065"/>
          </a:xfrm>
        </p:spPr>
        <p:txBody>
          <a:bodyPr/>
          <a:lstStyle/>
          <a:p>
            <a:pPr>
              <a:defRPr/>
            </a:pPr>
            <a:r>
              <a:rPr lang="en-US" altLang="ko-KR" sz="2400" dirty="0" smtClean="0">
                <a:effectLst/>
              </a:rPr>
              <a:t>CCN</a:t>
            </a:r>
            <a:r>
              <a:rPr lang="ko-KR" altLang="en-US" sz="2400" dirty="0" smtClean="0">
                <a:effectLst/>
              </a:rPr>
              <a:t>을  게임사에 적용 한 후  </a:t>
            </a:r>
            <a:r>
              <a:rPr lang="ko-KR" altLang="en-US" sz="2400" dirty="0" err="1" smtClean="0">
                <a:effectLst/>
              </a:rPr>
              <a:t>트래픽</a:t>
            </a:r>
            <a:r>
              <a:rPr lang="ko-KR" altLang="en-US" sz="2400" dirty="0" smtClean="0">
                <a:effectLst/>
              </a:rPr>
              <a:t> 추이 </a:t>
            </a:r>
            <a:endParaRPr lang="ko-KR" altLang="en-US" sz="2400" dirty="0"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5813" y="5192713"/>
            <a:ext cx="64293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4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(</a:t>
            </a:r>
            <a:r>
              <a:rPr lang="ko-KR" altLang="en-US" sz="14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모 게임을  </a:t>
            </a:r>
            <a:r>
              <a:rPr lang="en-US" altLang="ko-KR" sz="14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2008</a:t>
            </a:r>
            <a:r>
              <a:rPr lang="ko-KR" altLang="en-US" sz="14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년 </a:t>
            </a:r>
            <a:r>
              <a:rPr lang="en-US" altLang="ko-KR" sz="14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4</a:t>
            </a:r>
            <a:r>
              <a:rPr lang="ko-KR" altLang="en-US" sz="14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월 </a:t>
            </a:r>
            <a:r>
              <a:rPr lang="en-US" altLang="ko-KR" sz="14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28</a:t>
            </a:r>
            <a:r>
              <a:rPr lang="ko-KR" altLang="en-US" sz="14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일 부터 </a:t>
            </a:r>
            <a:r>
              <a:rPr lang="en-US" altLang="ko-KR" sz="14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5</a:t>
            </a:r>
            <a:r>
              <a:rPr lang="ko-KR" altLang="en-US" sz="14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월 </a:t>
            </a:r>
            <a:r>
              <a:rPr lang="en-US" altLang="ko-KR" sz="14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9</a:t>
            </a:r>
            <a:r>
              <a:rPr lang="ko-KR" altLang="en-US" sz="14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일 까지  </a:t>
            </a:r>
            <a:r>
              <a:rPr lang="en-US" altLang="ko-KR" sz="14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7</a:t>
            </a:r>
            <a:r>
              <a:rPr lang="ko-KR" altLang="en-US" sz="14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일간 </a:t>
            </a:r>
            <a:r>
              <a:rPr lang="en-US" altLang="ko-KR" sz="14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3000</a:t>
            </a:r>
            <a:r>
              <a:rPr lang="ko-KR" altLang="en-US" sz="14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여명 측정 한 값</a:t>
            </a:r>
            <a:r>
              <a:rPr lang="en-US" altLang="ko-KR" sz="1400" b="1" dirty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rPr>
              <a:t>)</a:t>
            </a: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785813" y="2049463"/>
          <a:ext cx="6499315" cy="310360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867838"/>
                <a:gridCol w="2077494"/>
                <a:gridCol w="2553983"/>
              </a:tblGrid>
              <a:tr h="35600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/>
                        <a:t>　</a:t>
                      </a:r>
                      <a:endParaRPr lang="ko-KR" altLang="en-US" sz="1800" b="0" i="0" u="none" strike="noStrike" dirty="0">
                        <a:latin typeface="돋움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 err="1"/>
                        <a:t>서버트래픽</a:t>
                      </a:r>
                      <a:endParaRPr lang="ko-KR" altLang="en-US" sz="1800" b="0" i="0" u="none" strike="noStrike" dirty="0">
                        <a:latin typeface="돋움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 dirty="0" err="1" smtClean="0">
                          <a:latin typeface="돋움"/>
                        </a:rPr>
                        <a:t>클라우드</a:t>
                      </a:r>
                      <a:r>
                        <a:rPr lang="ko-KR" altLang="en-US" sz="1800" b="0" i="0" u="none" strike="noStrike" dirty="0" smtClean="0">
                          <a:latin typeface="돋움"/>
                        </a:rPr>
                        <a:t> </a:t>
                      </a:r>
                      <a:r>
                        <a:rPr lang="ko-KR" altLang="en-US" sz="1800" b="0" i="0" u="none" strike="noStrike" dirty="0" err="1" smtClean="0">
                          <a:latin typeface="돋움"/>
                        </a:rPr>
                        <a:t>트래픽</a:t>
                      </a:r>
                      <a:endParaRPr lang="ko-KR" altLang="en-US" sz="1800" b="0" i="0" u="none" strike="noStrike" dirty="0">
                        <a:latin typeface="돋움"/>
                      </a:endParaRPr>
                    </a:p>
                  </a:txBody>
                  <a:tcPr marL="0" marR="0" marT="0" marB="0" anchor="ctr"/>
                </a:tc>
              </a:tr>
              <a:tr h="3925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/>
                        <a:t>4</a:t>
                      </a:r>
                      <a:r>
                        <a:rPr lang="ko-KR" altLang="en-US" sz="1800" u="none" strike="noStrike"/>
                        <a:t>월 </a:t>
                      </a:r>
                      <a:r>
                        <a:rPr lang="en-US" altLang="ko-KR" sz="1800" u="none" strike="noStrike"/>
                        <a:t>28</a:t>
                      </a:r>
                      <a:r>
                        <a:rPr lang="ko-KR" altLang="en-US" sz="1800" u="none" strike="noStrike"/>
                        <a:t>일</a:t>
                      </a:r>
                      <a:endParaRPr lang="ko-KR" altLang="en-US" sz="1800" b="0" i="0" u="none" strike="noStrike">
                        <a:latin typeface="돋움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 smtClean="0"/>
                        <a:t>2.61%</a:t>
                      </a:r>
                      <a:endParaRPr lang="en-US" altLang="ko-KR" sz="1800" b="0" i="0" u="none" strike="noStrike" dirty="0">
                        <a:latin typeface="돋움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 smtClean="0"/>
                        <a:t>97.39%</a:t>
                      </a:r>
                      <a:endParaRPr lang="en-US" altLang="ko-KR" sz="1800" b="0" i="0" u="none" strike="noStrike" dirty="0">
                        <a:latin typeface="돋움"/>
                      </a:endParaRPr>
                    </a:p>
                  </a:txBody>
                  <a:tcPr marL="0" marR="0" marT="0" marB="0" anchor="ctr"/>
                </a:tc>
              </a:tr>
              <a:tr h="3925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/>
                        <a:t>4</a:t>
                      </a:r>
                      <a:r>
                        <a:rPr lang="ko-KR" altLang="en-US" sz="1800" u="none" strike="noStrike" dirty="0"/>
                        <a:t>월 </a:t>
                      </a:r>
                      <a:r>
                        <a:rPr lang="en-US" altLang="ko-KR" sz="1800" u="none" strike="noStrike" dirty="0"/>
                        <a:t>29</a:t>
                      </a:r>
                      <a:r>
                        <a:rPr lang="ko-KR" altLang="en-US" sz="1800" u="none" strike="noStrike" dirty="0"/>
                        <a:t>일</a:t>
                      </a:r>
                      <a:endParaRPr lang="ko-KR" altLang="en-US" sz="1800" b="0" i="0" u="none" strike="noStrike" dirty="0">
                        <a:latin typeface="돋움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 smtClean="0"/>
                        <a:t>3.16%</a:t>
                      </a:r>
                      <a:endParaRPr lang="en-US" altLang="ko-KR" sz="1800" b="0" i="0" u="none" strike="noStrike" dirty="0">
                        <a:latin typeface="돋움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 smtClean="0"/>
                        <a:t>96.84%</a:t>
                      </a:r>
                      <a:endParaRPr lang="en-US" altLang="ko-KR" sz="1800" b="0" i="0" u="none" strike="noStrike" dirty="0">
                        <a:latin typeface="돋움"/>
                      </a:endParaRPr>
                    </a:p>
                  </a:txBody>
                  <a:tcPr marL="0" marR="0" marT="0" marB="0" anchor="ctr"/>
                </a:tc>
              </a:tr>
              <a:tr h="3925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/>
                        <a:t>5</a:t>
                      </a:r>
                      <a:r>
                        <a:rPr lang="ko-KR" altLang="en-US" sz="1800" u="none" strike="noStrike"/>
                        <a:t>월 </a:t>
                      </a:r>
                      <a:r>
                        <a:rPr lang="en-US" altLang="ko-KR" sz="1800" u="none" strike="noStrike"/>
                        <a:t>6</a:t>
                      </a:r>
                      <a:r>
                        <a:rPr lang="ko-KR" altLang="en-US" sz="1800" u="none" strike="noStrike"/>
                        <a:t>일</a:t>
                      </a:r>
                      <a:endParaRPr lang="ko-KR" altLang="en-US" sz="1800" b="0" i="0" u="none" strike="noStrike">
                        <a:latin typeface="돋움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 smtClean="0"/>
                        <a:t>2.69%</a:t>
                      </a:r>
                      <a:endParaRPr lang="en-US" altLang="ko-KR" sz="1800" b="0" i="0" u="none" strike="noStrike" dirty="0">
                        <a:latin typeface="돋움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 smtClean="0"/>
                        <a:t>97.31%</a:t>
                      </a:r>
                      <a:endParaRPr lang="en-US" altLang="ko-KR" sz="1800" b="0" i="0" u="none" strike="noStrike" dirty="0">
                        <a:latin typeface="돋움"/>
                      </a:endParaRPr>
                    </a:p>
                  </a:txBody>
                  <a:tcPr marL="0" marR="0" marT="0" marB="0" anchor="ctr"/>
                </a:tc>
              </a:tr>
              <a:tr h="3925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/>
                        <a:t>5</a:t>
                      </a:r>
                      <a:r>
                        <a:rPr lang="ko-KR" altLang="en-US" sz="1800" u="none" strike="noStrike"/>
                        <a:t>월 </a:t>
                      </a:r>
                      <a:r>
                        <a:rPr lang="en-US" altLang="ko-KR" sz="1800" u="none" strike="noStrike"/>
                        <a:t>7</a:t>
                      </a:r>
                      <a:r>
                        <a:rPr lang="ko-KR" altLang="en-US" sz="1800" u="none" strike="noStrike"/>
                        <a:t>일</a:t>
                      </a:r>
                      <a:endParaRPr lang="ko-KR" altLang="en-US" sz="1800" b="0" i="0" u="none" strike="noStrike">
                        <a:latin typeface="돋움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 smtClean="0"/>
                        <a:t>8.1%</a:t>
                      </a:r>
                      <a:endParaRPr lang="en-US" altLang="ko-KR" sz="1800" b="0" i="0" u="none" strike="noStrike" dirty="0">
                        <a:latin typeface="돋움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 smtClean="0"/>
                        <a:t>91.9%</a:t>
                      </a:r>
                      <a:endParaRPr lang="en-US" altLang="ko-KR" sz="1800" b="0" i="0" u="none" strike="noStrike" dirty="0">
                        <a:latin typeface="돋움"/>
                      </a:endParaRPr>
                    </a:p>
                  </a:txBody>
                  <a:tcPr marL="0" marR="0" marT="0" marB="0" anchor="ctr"/>
                </a:tc>
              </a:tr>
              <a:tr h="3925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/>
                        <a:t>5</a:t>
                      </a:r>
                      <a:r>
                        <a:rPr lang="ko-KR" altLang="en-US" sz="1800" u="none" strike="noStrike"/>
                        <a:t>월 </a:t>
                      </a:r>
                      <a:r>
                        <a:rPr lang="en-US" altLang="ko-KR" sz="1800" u="none" strike="noStrike"/>
                        <a:t>8</a:t>
                      </a:r>
                      <a:r>
                        <a:rPr lang="ko-KR" altLang="en-US" sz="1800" u="none" strike="noStrike"/>
                        <a:t>일</a:t>
                      </a:r>
                      <a:endParaRPr lang="ko-KR" altLang="en-US" sz="1800" b="0" i="0" u="none" strike="noStrike">
                        <a:latin typeface="돋움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 smtClean="0"/>
                        <a:t>5.02%</a:t>
                      </a:r>
                      <a:endParaRPr lang="en-US" altLang="ko-KR" sz="1800" b="0" i="0" u="none" strike="noStrike" dirty="0">
                        <a:latin typeface="돋움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 smtClean="0"/>
                        <a:t>94.98%</a:t>
                      </a:r>
                      <a:endParaRPr lang="en-US" altLang="ko-KR" sz="1800" b="0" i="0" u="none" strike="noStrike" dirty="0">
                        <a:latin typeface="돋움"/>
                      </a:endParaRPr>
                    </a:p>
                  </a:txBody>
                  <a:tcPr marL="0" marR="0" marT="0" marB="0" anchor="ctr"/>
                </a:tc>
              </a:tr>
              <a:tr h="3925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/>
                        <a:t>5</a:t>
                      </a:r>
                      <a:r>
                        <a:rPr lang="ko-KR" altLang="en-US" sz="1800" u="none" strike="noStrike"/>
                        <a:t>월 </a:t>
                      </a:r>
                      <a:r>
                        <a:rPr lang="en-US" altLang="ko-KR" sz="1800" u="none" strike="noStrike"/>
                        <a:t>9</a:t>
                      </a:r>
                      <a:r>
                        <a:rPr lang="ko-KR" altLang="en-US" sz="1800" u="none" strike="noStrike"/>
                        <a:t>일</a:t>
                      </a:r>
                      <a:endParaRPr lang="ko-KR" altLang="en-US" sz="1800" b="0" i="0" u="none" strike="noStrike">
                        <a:latin typeface="돋움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 smtClean="0"/>
                        <a:t>2.03%</a:t>
                      </a:r>
                      <a:endParaRPr lang="en-US" altLang="ko-KR" sz="1800" b="0" i="0" u="none" strike="noStrike" dirty="0">
                        <a:latin typeface="돋움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 smtClean="0"/>
                        <a:t>97.97%</a:t>
                      </a:r>
                      <a:endParaRPr lang="en-US" altLang="ko-KR" sz="1800" b="0" i="0" u="none" strike="noStrike" dirty="0">
                        <a:latin typeface="돋움"/>
                      </a:endParaRPr>
                    </a:p>
                  </a:txBody>
                  <a:tcPr marL="0" marR="0" marT="0" marB="0" anchor="ctr"/>
                </a:tc>
              </a:tr>
              <a:tr h="39251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/>
                        <a:t>평균</a:t>
                      </a:r>
                      <a:endParaRPr lang="ko-KR" altLang="en-US" sz="1800" b="0" i="0" u="none" strike="noStrike">
                        <a:latin typeface="돋움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 smtClean="0">
                          <a:solidFill>
                            <a:srgbClr val="FF0000"/>
                          </a:solidFill>
                        </a:rPr>
                        <a:t>3.935%</a:t>
                      </a:r>
                      <a:endParaRPr lang="en-US" altLang="ko-KR" sz="1800" b="1" i="0" u="none" strike="noStrike" dirty="0">
                        <a:solidFill>
                          <a:srgbClr val="FF0000"/>
                        </a:solidFill>
                        <a:latin typeface="돋움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 smtClean="0">
                          <a:solidFill>
                            <a:srgbClr val="FF0000"/>
                          </a:solidFill>
                        </a:rPr>
                        <a:t>96.065%</a:t>
                      </a:r>
                      <a:endParaRPr lang="en-US" altLang="ko-KR" sz="1800" b="1" i="0" u="none" strike="noStrike" dirty="0">
                        <a:solidFill>
                          <a:srgbClr val="FF0000"/>
                        </a:solidFill>
                        <a:latin typeface="돋움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45100" name="Picture 6" descr="D:\2008wizsolution\보도자료\logo\클루넷로고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0913" y="6343650"/>
            <a:ext cx="17875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D:\2008wizsolution\보도자료\logo\화이트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142875"/>
            <a:ext cx="10715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428625" y="214313"/>
            <a:ext cx="50292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ko-KR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</a:rPr>
              <a:t>3-3. S</a:t>
            </a:r>
            <a:r>
              <a:rPr kumimoji="0" lang="ko-KR" altLang="en-US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</a:rPr>
              <a:t>방송국 올림픽 중계</a:t>
            </a:r>
            <a:endParaRPr lang="ko-KR" altLang="en-US" sz="3200" dirty="0">
              <a:latin typeface="+mn-ea"/>
              <a:ea typeface="+mn-ea"/>
            </a:endParaRPr>
          </a:p>
        </p:txBody>
      </p:sp>
      <p:graphicFrame>
        <p:nvGraphicFramePr>
          <p:cNvPr id="10" name="차트 9"/>
          <p:cNvGraphicFramePr>
            <a:graphicFrameLocks/>
          </p:cNvGraphicFramePr>
          <p:nvPr/>
        </p:nvGraphicFramePr>
        <p:xfrm>
          <a:off x="428596" y="1285860"/>
          <a:ext cx="7643866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차트 10"/>
          <p:cNvGraphicFramePr>
            <a:graphicFrameLocks/>
          </p:cNvGraphicFramePr>
          <p:nvPr/>
        </p:nvGraphicFramePr>
        <p:xfrm>
          <a:off x="714348" y="3857628"/>
          <a:ext cx="7358114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4929222" cy="35719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ko-KR" sz="1800" dirty="0" smtClean="0"/>
              <a:t> </a:t>
            </a:r>
            <a:r>
              <a:rPr lang="ko-KR" altLang="en-US" sz="1800" dirty="0" err="1" smtClean="0"/>
              <a:t>접속수</a:t>
            </a:r>
            <a:r>
              <a:rPr lang="ko-KR" altLang="en-US" sz="1800" dirty="0" smtClean="0"/>
              <a:t> 및 </a:t>
            </a:r>
            <a:r>
              <a:rPr lang="ko-KR" altLang="en-US" sz="1800" dirty="0" err="1" smtClean="0"/>
              <a:t>트래픽</a:t>
            </a:r>
            <a:endParaRPr lang="ko-KR" altLang="en-US" sz="1800" dirty="0"/>
          </a:p>
        </p:txBody>
      </p:sp>
      <p:pic>
        <p:nvPicPr>
          <p:cNvPr id="46087" name="Picture 6" descr="D:\2008wizsolution\보도자료\logo\클루넷로고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0913" y="6343650"/>
            <a:ext cx="17875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6" descr="C:\Documents and Settings\Administrator\My Documents\My Pictures\2008-08-0800000006_d8bf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609" y="1438262"/>
            <a:ext cx="2285985" cy="177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9" name="Picture 7" descr="C:\Documents and Settings\Administrator\My Documents\My Pictures\download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43738" y="3571875"/>
            <a:ext cx="19050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2428875" y="857250"/>
            <a:ext cx="6215063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ko-KR" sz="1600" dirty="0">
                <a:solidFill>
                  <a:prstClr val="black"/>
                </a:solidFill>
                <a:latin typeface="+mn-ea"/>
                <a:ea typeface="+mn-ea"/>
              </a:rPr>
              <a:t>http://olympic.sbs.co.kr</a:t>
            </a:r>
            <a:r>
              <a:rPr kumimoji="0" lang="ko-KR" altLang="en-US" sz="1600" dirty="0">
                <a:solidFill>
                  <a:prstClr val="black"/>
                </a:solidFill>
                <a:latin typeface="+mn-ea"/>
                <a:ea typeface="+mn-ea"/>
              </a:rPr>
              <a:t>     </a:t>
            </a:r>
            <a:r>
              <a:rPr kumimoji="0" lang="en-US" altLang="ko-KR" sz="1600" dirty="0">
                <a:solidFill>
                  <a:prstClr val="black"/>
                </a:solidFill>
                <a:latin typeface="+mn-ea"/>
                <a:ea typeface="+mn-ea"/>
              </a:rPr>
              <a:t>2008.8.7 ~ 2008.8.24</a:t>
            </a:r>
            <a:endParaRPr lang="ko-KR" altLang="en-US" sz="16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직사각형 112"/>
          <p:cNvSpPr/>
          <p:nvPr/>
        </p:nvSpPr>
        <p:spPr>
          <a:xfrm>
            <a:off x="500034" y="2428868"/>
            <a:ext cx="8215370" cy="20717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6082" name="Picture 5" descr="D:\2008wizsolution\보도자료\logo\화이트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142875"/>
            <a:ext cx="10715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428625" y="214313"/>
            <a:ext cx="50292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ko-KR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</a:rPr>
              <a:t>3-3. S</a:t>
            </a:r>
            <a:r>
              <a:rPr kumimoji="0" lang="ko-KR" altLang="en-US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</a:rPr>
              <a:t>방송국 올림픽 중계</a:t>
            </a:r>
            <a:endParaRPr lang="ko-KR" altLang="en-US" sz="3200" dirty="0">
              <a:latin typeface="+mn-ea"/>
              <a:ea typeface="+mn-ea"/>
            </a:endParaRPr>
          </a:p>
        </p:txBody>
      </p:sp>
      <p:pic>
        <p:nvPicPr>
          <p:cNvPr id="46087" name="Picture 6" descr="D:\2008wizsolution\보도자료\logo\클루넷로고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0913" y="6343650"/>
            <a:ext cx="17875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그룹 34"/>
          <p:cNvGrpSpPr/>
          <p:nvPr/>
        </p:nvGrpSpPr>
        <p:grpSpPr>
          <a:xfrm>
            <a:off x="785786" y="2571744"/>
            <a:ext cx="1428759" cy="1214445"/>
            <a:chOff x="428596" y="1714488"/>
            <a:chExt cx="2844133" cy="2853825"/>
          </a:xfrm>
        </p:grpSpPr>
        <p:pic>
          <p:nvPicPr>
            <p:cNvPr id="15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71604" y="1714488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85852" y="2714620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71670" y="2643182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8596" y="4214818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57290" y="4214818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71670" y="4214818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57488" y="4143380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" name="직선 연결선 21"/>
            <p:cNvCxnSpPr>
              <a:stCxn id="15" idx="2"/>
              <a:endCxn id="17" idx="0"/>
            </p:cNvCxnSpPr>
            <p:nvPr/>
          </p:nvCxnSpPr>
          <p:spPr>
            <a:xfrm rot="16200000" flipH="1">
              <a:off x="1741659" y="2105549"/>
              <a:ext cx="575199" cy="500066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>
              <a:stCxn id="17" idx="2"/>
              <a:endCxn id="20" idx="0"/>
            </p:cNvCxnSpPr>
            <p:nvPr/>
          </p:nvCxnSpPr>
          <p:spPr>
            <a:xfrm rot="5400000">
              <a:off x="1670221" y="3605747"/>
              <a:ext cx="1218141" cy="1588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>
              <a:stCxn id="17" idx="2"/>
              <a:endCxn id="21" idx="0"/>
            </p:cNvCxnSpPr>
            <p:nvPr/>
          </p:nvCxnSpPr>
          <p:spPr>
            <a:xfrm rot="16200000" flipH="1">
              <a:off x="2098849" y="3177119"/>
              <a:ext cx="1146703" cy="785818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>
              <a:stCxn id="16" idx="2"/>
              <a:endCxn id="18" idx="0"/>
            </p:cNvCxnSpPr>
            <p:nvPr/>
          </p:nvCxnSpPr>
          <p:spPr>
            <a:xfrm rot="5400000">
              <a:off x="491494" y="3212838"/>
              <a:ext cx="1146703" cy="857256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>
              <a:stCxn id="16" idx="2"/>
              <a:endCxn id="19" idx="0"/>
            </p:cNvCxnSpPr>
            <p:nvPr/>
          </p:nvCxnSpPr>
          <p:spPr>
            <a:xfrm rot="16200000" flipH="1">
              <a:off x="955841" y="3605747"/>
              <a:ext cx="1146703" cy="71438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>
              <a:stCxn id="15" idx="2"/>
              <a:endCxn id="16" idx="0"/>
            </p:cNvCxnSpPr>
            <p:nvPr/>
          </p:nvCxnSpPr>
          <p:spPr>
            <a:xfrm rot="5400000">
              <a:off x="1313031" y="2248425"/>
              <a:ext cx="646637" cy="285752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>
              <a:endCxn id="17" idx="1"/>
            </p:cNvCxnSpPr>
            <p:nvPr/>
          </p:nvCxnSpPr>
          <p:spPr>
            <a:xfrm rot="5400000" flipH="1" flipV="1">
              <a:off x="838441" y="2838713"/>
              <a:ext cx="1252012" cy="1214446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>
              <a:stCxn id="19" idx="0"/>
              <a:endCxn id="15" idx="2"/>
            </p:cNvCxnSpPr>
            <p:nvPr/>
          </p:nvCxnSpPr>
          <p:spPr>
            <a:xfrm rot="5400000" flipH="1" flipV="1">
              <a:off x="598651" y="3034244"/>
              <a:ext cx="2146835" cy="21431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>
              <a:stCxn id="20" idx="0"/>
              <a:endCxn id="15" idx="2"/>
            </p:cNvCxnSpPr>
            <p:nvPr/>
          </p:nvCxnSpPr>
          <p:spPr>
            <a:xfrm rot="16200000" flipV="1">
              <a:off x="955841" y="2891368"/>
              <a:ext cx="2146835" cy="500066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>
              <a:stCxn id="21" idx="0"/>
              <a:endCxn id="16" idx="3"/>
            </p:cNvCxnSpPr>
            <p:nvPr/>
          </p:nvCxnSpPr>
          <p:spPr>
            <a:xfrm rot="16200000" flipV="1">
              <a:off x="1757095" y="2835366"/>
              <a:ext cx="1252012" cy="1364016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>
              <a:stCxn id="20" idx="0"/>
              <a:endCxn id="16" idx="2"/>
            </p:cNvCxnSpPr>
            <p:nvPr/>
          </p:nvCxnSpPr>
          <p:spPr>
            <a:xfrm rot="16200000" flipV="1">
              <a:off x="1313031" y="3248558"/>
              <a:ext cx="1146703" cy="78581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>
              <a:stCxn id="19" idx="0"/>
              <a:endCxn id="17" idx="2"/>
            </p:cNvCxnSpPr>
            <p:nvPr/>
          </p:nvCxnSpPr>
          <p:spPr>
            <a:xfrm rot="5400000" flipH="1" flipV="1">
              <a:off x="1313031" y="3248558"/>
              <a:ext cx="1218141" cy="71438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34" name="Picture 69" descr="black server"/>
          <p:cNvPicPr>
            <a:picLocks noChangeAspect="1" noChangeArrowheads="1"/>
          </p:cNvPicPr>
          <p:nvPr/>
        </p:nvPicPr>
        <p:blipFill>
          <a:blip r:embed="rId6"/>
          <a:srcRect l="22223" t="20370" r="47050" b="7408"/>
          <a:stretch>
            <a:fillRect/>
          </a:stretch>
        </p:blipFill>
        <p:spPr bwMode="auto">
          <a:xfrm>
            <a:off x="3286116" y="1071546"/>
            <a:ext cx="500066" cy="80367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grpSp>
        <p:nvGrpSpPr>
          <p:cNvPr id="36" name="그룹 35"/>
          <p:cNvGrpSpPr/>
          <p:nvPr/>
        </p:nvGrpSpPr>
        <p:grpSpPr>
          <a:xfrm>
            <a:off x="2571736" y="2571744"/>
            <a:ext cx="1428759" cy="1214445"/>
            <a:chOff x="428596" y="1714488"/>
            <a:chExt cx="2844133" cy="2853825"/>
          </a:xfrm>
        </p:grpSpPr>
        <p:pic>
          <p:nvPicPr>
            <p:cNvPr id="37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71604" y="1714488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85852" y="2714620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71670" y="2643182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8596" y="4214818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57290" y="4214818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71670" y="4214818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57488" y="4143380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4" name="직선 연결선 43"/>
            <p:cNvCxnSpPr>
              <a:stCxn id="37" idx="2"/>
              <a:endCxn id="39" idx="0"/>
            </p:cNvCxnSpPr>
            <p:nvPr/>
          </p:nvCxnSpPr>
          <p:spPr>
            <a:xfrm rot="16200000" flipH="1">
              <a:off x="1741659" y="2105549"/>
              <a:ext cx="575199" cy="500066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>
              <a:stCxn id="39" idx="2"/>
              <a:endCxn id="42" idx="0"/>
            </p:cNvCxnSpPr>
            <p:nvPr/>
          </p:nvCxnSpPr>
          <p:spPr>
            <a:xfrm rot="5400000">
              <a:off x="1670221" y="3605747"/>
              <a:ext cx="1218141" cy="1588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6" name="직선 연결선 45"/>
            <p:cNvCxnSpPr>
              <a:stCxn id="39" idx="2"/>
              <a:endCxn id="43" idx="0"/>
            </p:cNvCxnSpPr>
            <p:nvPr/>
          </p:nvCxnSpPr>
          <p:spPr>
            <a:xfrm rot="16200000" flipH="1">
              <a:off x="2098849" y="3177119"/>
              <a:ext cx="1146703" cy="785818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>
              <a:stCxn id="38" idx="2"/>
              <a:endCxn id="40" idx="0"/>
            </p:cNvCxnSpPr>
            <p:nvPr/>
          </p:nvCxnSpPr>
          <p:spPr>
            <a:xfrm rot="5400000">
              <a:off x="491494" y="3212838"/>
              <a:ext cx="1146703" cy="857256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>
              <a:stCxn id="38" idx="2"/>
              <a:endCxn id="41" idx="0"/>
            </p:cNvCxnSpPr>
            <p:nvPr/>
          </p:nvCxnSpPr>
          <p:spPr>
            <a:xfrm rot="16200000" flipH="1">
              <a:off x="955841" y="3605747"/>
              <a:ext cx="1146703" cy="71438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9" name="직선 연결선 48"/>
            <p:cNvCxnSpPr>
              <a:stCxn id="37" idx="2"/>
              <a:endCxn id="38" idx="0"/>
            </p:cNvCxnSpPr>
            <p:nvPr/>
          </p:nvCxnSpPr>
          <p:spPr>
            <a:xfrm rot="5400000">
              <a:off x="1313031" y="2248425"/>
              <a:ext cx="646637" cy="285752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>
              <a:endCxn id="39" idx="1"/>
            </p:cNvCxnSpPr>
            <p:nvPr/>
          </p:nvCxnSpPr>
          <p:spPr>
            <a:xfrm rot="5400000" flipH="1" flipV="1">
              <a:off x="838441" y="2838713"/>
              <a:ext cx="1252012" cy="1214446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1" name="직선 연결선 50"/>
            <p:cNvCxnSpPr>
              <a:stCxn id="41" idx="0"/>
              <a:endCxn id="37" idx="2"/>
            </p:cNvCxnSpPr>
            <p:nvPr/>
          </p:nvCxnSpPr>
          <p:spPr>
            <a:xfrm rot="5400000" flipH="1" flipV="1">
              <a:off x="598651" y="3034244"/>
              <a:ext cx="2146835" cy="21431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>
              <a:stCxn id="42" idx="0"/>
              <a:endCxn id="37" idx="2"/>
            </p:cNvCxnSpPr>
            <p:nvPr/>
          </p:nvCxnSpPr>
          <p:spPr>
            <a:xfrm rot="16200000" flipV="1">
              <a:off x="955841" y="2891368"/>
              <a:ext cx="2146835" cy="500066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>
              <a:stCxn id="43" idx="0"/>
              <a:endCxn id="38" idx="3"/>
            </p:cNvCxnSpPr>
            <p:nvPr/>
          </p:nvCxnSpPr>
          <p:spPr>
            <a:xfrm rot="16200000" flipV="1">
              <a:off x="1757095" y="2835366"/>
              <a:ext cx="1252012" cy="1364016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4" name="직선 연결선 53"/>
            <p:cNvCxnSpPr>
              <a:stCxn id="42" idx="0"/>
              <a:endCxn id="38" idx="2"/>
            </p:cNvCxnSpPr>
            <p:nvPr/>
          </p:nvCxnSpPr>
          <p:spPr>
            <a:xfrm rot="16200000" flipV="1">
              <a:off x="1313031" y="3248558"/>
              <a:ext cx="1146703" cy="78581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>
              <a:stCxn id="41" idx="0"/>
              <a:endCxn id="39" idx="2"/>
            </p:cNvCxnSpPr>
            <p:nvPr/>
          </p:nvCxnSpPr>
          <p:spPr>
            <a:xfrm rot="5400000" flipH="1" flipV="1">
              <a:off x="1313031" y="3248558"/>
              <a:ext cx="1218141" cy="71438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6" name="그룹 55"/>
          <p:cNvGrpSpPr/>
          <p:nvPr/>
        </p:nvGrpSpPr>
        <p:grpSpPr>
          <a:xfrm>
            <a:off x="5214942" y="2500306"/>
            <a:ext cx="1428759" cy="1214445"/>
            <a:chOff x="428596" y="1714488"/>
            <a:chExt cx="2844133" cy="2853825"/>
          </a:xfrm>
        </p:grpSpPr>
        <p:pic>
          <p:nvPicPr>
            <p:cNvPr id="57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71604" y="1714488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85852" y="2714620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71670" y="2643182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8596" y="4214818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57290" y="4214818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71670" y="4214818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57488" y="4143380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4" name="직선 연결선 63"/>
            <p:cNvCxnSpPr>
              <a:stCxn id="57" idx="2"/>
              <a:endCxn id="59" idx="0"/>
            </p:cNvCxnSpPr>
            <p:nvPr/>
          </p:nvCxnSpPr>
          <p:spPr>
            <a:xfrm rot="16200000" flipH="1">
              <a:off x="1741659" y="2105549"/>
              <a:ext cx="575199" cy="500066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5" name="직선 연결선 64"/>
            <p:cNvCxnSpPr>
              <a:stCxn id="59" idx="2"/>
              <a:endCxn id="62" idx="0"/>
            </p:cNvCxnSpPr>
            <p:nvPr/>
          </p:nvCxnSpPr>
          <p:spPr>
            <a:xfrm rot="5400000">
              <a:off x="1670221" y="3605747"/>
              <a:ext cx="1218141" cy="1588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6" name="직선 연결선 65"/>
            <p:cNvCxnSpPr>
              <a:stCxn id="59" idx="2"/>
              <a:endCxn id="63" idx="0"/>
            </p:cNvCxnSpPr>
            <p:nvPr/>
          </p:nvCxnSpPr>
          <p:spPr>
            <a:xfrm rot="16200000" flipH="1">
              <a:off x="2098849" y="3177119"/>
              <a:ext cx="1146703" cy="785818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7" name="직선 연결선 66"/>
            <p:cNvCxnSpPr>
              <a:stCxn id="58" idx="2"/>
              <a:endCxn id="60" idx="0"/>
            </p:cNvCxnSpPr>
            <p:nvPr/>
          </p:nvCxnSpPr>
          <p:spPr>
            <a:xfrm rot="5400000">
              <a:off x="491494" y="3212838"/>
              <a:ext cx="1146703" cy="857256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8" name="직선 연결선 67"/>
            <p:cNvCxnSpPr>
              <a:stCxn id="58" idx="2"/>
              <a:endCxn id="61" idx="0"/>
            </p:cNvCxnSpPr>
            <p:nvPr/>
          </p:nvCxnSpPr>
          <p:spPr>
            <a:xfrm rot="16200000" flipH="1">
              <a:off x="955841" y="3605747"/>
              <a:ext cx="1146703" cy="71438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>
              <a:stCxn id="57" idx="2"/>
              <a:endCxn id="58" idx="0"/>
            </p:cNvCxnSpPr>
            <p:nvPr/>
          </p:nvCxnSpPr>
          <p:spPr>
            <a:xfrm rot="5400000">
              <a:off x="1313031" y="2248425"/>
              <a:ext cx="646637" cy="285752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0" name="직선 연결선 69"/>
            <p:cNvCxnSpPr>
              <a:endCxn id="59" idx="1"/>
            </p:cNvCxnSpPr>
            <p:nvPr/>
          </p:nvCxnSpPr>
          <p:spPr>
            <a:xfrm rot="5400000" flipH="1" flipV="1">
              <a:off x="838441" y="2838713"/>
              <a:ext cx="1252012" cy="1214446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1" name="직선 연결선 70"/>
            <p:cNvCxnSpPr>
              <a:stCxn id="61" idx="0"/>
              <a:endCxn id="57" idx="2"/>
            </p:cNvCxnSpPr>
            <p:nvPr/>
          </p:nvCxnSpPr>
          <p:spPr>
            <a:xfrm rot="5400000" flipH="1" flipV="1">
              <a:off x="598651" y="3034244"/>
              <a:ext cx="2146835" cy="21431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2" name="직선 연결선 71"/>
            <p:cNvCxnSpPr>
              <a:stCxn id="62" idx="0"/>
              <a:endCxn id="57" idx="2"/>
            </p:cNvCxnSpPr>
            <p:nvPr/>
          </p:nvCxnSpPr>
          <p:spPr>
            <a:xfrm rot="16200000" flipV="1">
              <a:off x="955841" y="2891368"/>
              <a:ext cx="2146835" cy="500066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>
              <a:stCxn id="63" idx="0"/>
              <a:endCxn id="58" idx="3"/>
            </p:cNvCxnSpPr>
            <p:nvPr/>
          </p:nvCxnSpPr>
          <p:spPr>
            <a:xfrm rot="16200000" flipV="1">
              <a:off x="1757095" y="2835366"/>
              <a:ext cx="1252012" cy="1364016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>
              <a:stCxn id="62" idx="0"/>
              <a:endCxn id="58" idx="2"/>
            </p:cNvCxnSpPr>
            <p:nvPr/>
          </p:nvCxnSpPr>
          <p:spPr>
            <a:xfrm rot="16200000" flipV="1">
              <a:off x="1313031" y="3248558"/>
              <a:ext cx="1146703" cy="78581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>
              <a:stCxn id="61" idx="0"/>
              <a:endCxn id="59" idx="2"/>
            </p:cNvCxnSpPr>
            <p:nvPr/>
          </p:nvCxnSpPr>
          <p:spPr>
            <a:xfrm rot="5400000" flipH="1" flipV="1">
              <a:off x="1313031" y="3248558"/>
              <a:ext cx="1218141" cy="71438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4357686" y="30003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…</a:t>
            </a:r>
            <a:endParaRPr lang="ko-KR" altLang="en-US" sz="2400" dirty="0"/>
          </a:p>
        </p:txBody>
      </p:sp>
      <p:grpSp>
        <p:nvGrpSpPr>
          <p:cNvPr id="77" name="그룹 76"/>
          <p:cNvGrpSpPr/>
          <p:nvPr/>
        </p:nvGrpSpPr>
        <p:grpSpPr>
          <a:xfrm>
            <a:off x="7072330" y="2500306"/>
            <a:ext cx="1428759" cy="1214445"/>
            <a:chOff x="428596" y="1714488"/>
            <a:chExt cx="2844133" cy="2853825"/>
          </a:xfrm>
        </p:grpSpPr>
        <p:pic>
          <p:nvPicPr>
            <p:cNvPr id="78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71604" y="1714488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85852" y="2714620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71670" y="2643182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8596" y="4214818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57290" y="4214818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71670" y="4214818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57488" y="4143380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5" name="직선 연결선 84"/>
            <p:cNvCxnSpPr>
              <a:stCxn id="78" idx="2"/>
              <a:endCxn id="80" idx="0"/>
            </p:cNvCxnSpPr>
            <p:nvPr/>
          </p:nvCxnSpPr>
          <p:spPr>
            <a:xfrm rot="16200000" flipH="1">
              <a:off x="1741659" y="2105549"/>
              <a:ext cx="575199" cy="500066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>
              <a:stCxn id="80" idx="2"/>
              <a:endCxn id="83" idx="0"/>
            </p:cNvCxnSpPr>
            <p:nvPr/>
          </p:nvCxnSpPr>
          <p:spPr>
            <a:xfrm rot="5400000">
              <a:off x="1670221" y="3605747"/>
              <a:ext cx="1218141" cy="1588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7" name="직선 연결선 86"/>
            <p:cNvCxnSpPr>
              <a:stCxn id="80" idx="2"/>
              <a:endCxn id="84" idx="0"/>
            </p:cNvCxnSpPr>
            <p:nvPr/>
          </p:nvCxnSpPr>
          <p:spPr>
            <a:xfrm rot="16200000" flipH="1">
              <a:off x="2098849" y="3177119"/>
              <a:ext cx="1146703" cy="785818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8" name="직선 연결선 87"/>
            <p:cNvCxnSpPr>
              <a:stCxn id="79" idx="2"/>
              <a:endCxn id="81" idx="0"/>
            </p:cNvCxnSpPr>
            <p:nvPr/>
          </p:nvCxnSpPr>
          <p:spPr>
            <a:xfrm rot="5400000">
              <a:off x="491494" y="3212838"/>
              <a:ext cx="1146703" cy="857256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9" name="직선 연결선 88"/>
            <p:cNvCxnSpPr>
              <a:stCxn id="79" idx="2"/>
              <a:endCxn id="82" idx="0"/>
            </p:cNvCxnSpPr>
            <p:nvPr/>
          </p:nvCxnSpPr>
          <p:spPr>
            <a:xfrm rot="16200000" flipH="1">
              <a:off x="955841" y="3605747"/>
              <a:ext cx="1146703" cy="71438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0" name="직선 연결선 89"/>
            <p:cNvCxnSpPr>
              <a:stCxn id="78" idx="2"/>
              <a:endCxn id="79" idx="0"/>
            </p:cNvCxnSpPr>
            <p:nvPr/>
          </p:nvCxnSpPr>
          <p:spPr>
            <a:xfrm rot="5400000">
              <a:off x="1313031" y="2248425"/>
              <a:ext cx="646637" cy="285752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1" name="직선 연결선 90"/>
            <p:cNvCxnSpPr>
              <a:endCxn id="80" idx="1"/>
            </p:cNvCxnSpPr>
            <p:nvPr/>
          </p:nvCxnSpPr>
          <p:spPr>
            <a:xfrm rot="5400000" flipH="1" flipV="1">
              <a:off x="838441" y="2838713"/>
              <a:ext cx="1252012" cy="1214446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2" name="직선 연결선 91"/>
            <p:cNvCxnSpPr>
              <a:stCxn id="82" idx="0"/>
              <a:endCxn id="78" idx="2"/>
            </p:cNvCxnSpPr>
            <p:nvPr/>
          </p:nvCxnSpPr>
          <p:spPr>
            <a:xfrm rot="5400000" flipH="1" flipV="1">
              <a:off x="598651" y="3034244"/>
              <a:ext cx="2146835" cy="21431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3" name="직선 연결선 92"/>
            <p:cNvCxnSpPr>
              <a:stCxn id="83" idx="0"/>
              <a:endCxn id="78" idx="2"/>
            </p:cNvCxnSpPr>
            <p:nvPr/>
          </p:nvCxnSpPr>
          <p:spPr>
            <a:xfrm rot="16200000" flipV="1">
              <a:off x="955841" y="2891368"/>
              <a:ext cx="2146835" cy="500066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4" name="직선 연결선 93"/>
            <p:cNvCxnSpPr>
              <a:stCxn id="84" idx="0"/>
              <a:endCxn id="79" idx="3"/>
            </p:cNvCxnSpPr>
            <p:nvPr/>
          </p:nvCxnSpPr>
          <p:spPr>
            <a:xfrm rot="16200000" flipV="1">
              <a:off x="1757095" y="2835366"/>
              <a:ext cx="1252012" cy="1364016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5" name="직선 연결선 94"/>
            <p:cNvCxnSpPr>
              <a:stCxn id="83" idx="0"/>
              <a:endCxn id="79" idx="2"/>
            </p:cNvCxnSpPr>
            <p:nvPr/>
          </p:nvCxnSpPr>
          <p:spPr>
            <a:xfrm rot="16200000" flipV="1">
              <a:off x="1313031" y="3248558"/>
              <a:ext cx="1146703" cy="78581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6" name="직선 연결선 95"/>
            <p:cNvCxnSpPr>
              <a:stCxn id="82" idx="0"/>
              <a:endCxn id="80" idx="2"/>
            </p:cNvCxnSpPr>
            <p:nvPr/>
          </p:nvCxnSpPr>
          <p:spPr>
            <a:xfrm rot="5400000" flipH="1" flipV="1">
              <a:off x="1313031" y="3248558"/>
              <a:ext cx="1218141" cy="71438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7" name="왼쪽 화살표 96"/>
          <p:cNvSpPr/>
          <p:nvPr/>
        </p:nvSpPr>
        <p:spPr>
          <a:xfrm rot="20055040">
            <a:off x="1590516" y="2071674"/>
            <a:ext cx="1676691" cy="141415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TextBox 98"/>
          <p:cNvSpPr txBox="1"/>
          <p:nvPr/>
        </p:nvSpPr>
        <p:spPr>
          <a:xfrm>
            <a:off x="2071670" y="1285860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+mj-ea"/>
                <a:ea typeface="+mj-ea"/>
              </a:rPr>
              <a:t>Media Server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00" name="왼쪽 화살표 99"/>
          <p:cNvSpPr/>
          <p:nvPr/>
        </p:nvSpPr>
        <p:spPr>
          <a:xfrm rot="17141131">
            <a:off x="3080623" y="2123374"/>
            <a:ext cx="653302" cy="134606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왼쪽 화살표 100"/>
          <p:cNvSpPr/>
          <p:nvPr/>
        </p:nvSpPr>
        <p:spPr>
          <a:xfrm rot="11846575">
            <a:off x="3912118" y="2124803"/>
            <a:ext cx="1809625" cy="164578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" name="Picture 98" descr="p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5286388"/>
            <a:ext cx="437096" cy="40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69" descr="black server"/>
          <p:cNvPicPr>
            <a:picLocks noChangeAspect="1" noChangeArrowheads="1"/>
          </p:cNvPicPr>
          <p:nvPr/>
        </p:nvPicPr>
        <p:blipFill>
          <a:blip r:embed="rId6"/>
          <a:srcRect l="22223" t="20370" r="47050" b="7408"/>
          <a:stretch>
            <a:fillRect/>
          </a:stretch>
        </p:blipFill>
        <p:spPr bwMode="auto">
          <a:xfrm>
            <a:off x="4286248" y="1053686"/>
            <a:ext cx="500066" cy="80367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05" name="TextBox 104"/>
          <p:cNvSpPr txBox="1"/>
          <p:nvPr/>
        </p:nvSpPr>
        <p:spPr>
          <a:xfrm>
            <a:off x="4929190" y="1500174"/>
            <a:ext cx="150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+mj-ea"/>
                <a:ea typeface="+mj-ea"/>
              </a:rPr>
              <a:t>Encoding Server</a:t>
            </a:r>
            <a:endParaRPr lang="ko-KR" altLang="en-US" sz="1200" dirty="0">
              <a:latin typeface="+mj-ea"/>
              <a:ea typeface="+mj-ea"/>
            </a:endParaRPr>
          </a:p>
        </p:txBody>
      </p:sp>
      <p:pic>
        <p:nvPicPr>
          <p:cNvPr id="106" name="Picture 2" descr="http://tbn0.google.com/images?q=tbn:r6VS7VyT359_RM:http://afftp1.pdbox.co.kr:8084/afbroad_manual/2007/10/08/1191821455/middle_%25C4%25AB%25B8%25DE%25B6%25F31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42" y="1071546"/>
            <a:ext cx="500066" cy="405012"/>
          </a:xfrm>
          <a:prstGeom prst="rect">
            <a:avLst/>
          </a:prstGeom>
          <a:noFill/>
        </p:spPr>
      </p:pic>
      <p:cxnSp>
        <p:nvCxnSpPr>
          <p:cNvPr id="108" name="직선 화살표 연결선 107"/>
          <p:cNvCxnSpPr>
            <a:stCxn id="106" idx="1"/>
            <a:endCxn id="104" idx="3"/>
          </p:cNvCxnSpPr>
          <p:nvPr/>
        </p:nvCxnSpPr>
        <p:spPr>
          <a:xfrm rot="10800000" flipV="1">
            <a:off x="4786314" y="1274051"/>
            <a:ext cx="428628" cy="1814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화살표 연결선 108"/>
          <p:cNvCxnSpPr>
            <a:stCxn id="104" idx="1"/>
            <a:endCxn id="34" idx="3"/>
          </p:cNvCxnSpPr>
          <p:nvPr/>
        </p:nvCxnSpPr>
        <p:spPr>
          <a:xfrm rot="10800000" flipV="1">
            <a:off x="3786182" y="1455525"/>
            <a:ext cx="500066" cy="17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3000364" y="4071942"/>
            <a:ext cx="3593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j-ea"/>
                <a:ea typeface="+mj-ea"/>
              </a:rPr>
              <a:t>Cloud Member Overlay Network</a:t>
            </a:r>
            <a:endParaRPr lang="ko-KR" altLang="en-US" dirty="0">
              <a:latin typeface="+mj-ea"/>
              <a:ea typeface="+mj-ea"/>
            </a:endParaRPr>
          </a:p>
        </p:txBody>
      </p:sp>
      <p:cxnSp>
        <p:nvCxnSpPr>
          <p:cNvPr id="114" name="직선 화살표 연결선 113"/>
          <p:cNvCxnSpPr>
            <a:endCxn id="103" idx="0"/>
          </p:cNvCxnSpPr>
          <p:nvPr/>
        </p:nvCxnSpPr>
        <p:spPr>
          <a:xfrm rot="16200000" flipH="1">
            <a:off x="680746" y="4462734"/>
            <a:ext cx="1500198" cy="147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직선 화살표 연결선 119"/>
          <p:cNvCxnSpPr>
            <a:stCxn id="21" idx="2"/>
            <a:endCxn id="103" idx="0"/>
          </p:cNvCxnSpPr>
          <p:nvPr/>
        </p:nvCxnSpPr>
        <p:spPr>
          <a:xfrm rot="5400000">
            <a:off x="1042024" y="4218165"/>
            <a:ext cx="1530599" cy="605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1714480" y="5357826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시청자</a:t>
            </a:r>
            <a:endParaRPr lang="ko-KR" altLang="en-US" sz="1200" dirty="0">
              <a:latin typeface="+mj-ea"/>
              <a:ea typeface="+mj-ea"/>
            </a:endParaRPr>
          </a:p>
        </p:txBody>
      </p:sp>
      <p:pic>
        <p:nvPicPr>
          <p:cNvPr id="129" name="Picture 69" descr="black server"/>
          <p:cNvPicPr>
            <a:picLocks noChangeAspect="1" noChangeArrowheads="1"/>
          </p:cNvPicPr>
          <p:nvPr/>
        </p:nvPicPr>
        <p:blipFill>
          <a:blip r:embed="rId6"/>
          <a:srcRect l="22223" t="20370" r="47050" b="7408"/>
          <a:stretch>
            <a:fillRect/>
          </a:stretch>
        </p:blipFill>
        <p:spPr bwMode="auto">
          <a:xfrm>
            <a:off x="7358082" y="1214422"/>
            <a:ext cx="500066" cy="80367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30" name="TextBox 129"/>
          <p:cNvSpPr txBox="1"/>
          <p:nvPr/>
        </p:nvSpPr>
        <p:spPr>
          <a:xfrm>
            <a:off x="6715140" y="928670"/>
            <a:ext cx="185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+mj-ea"/>
                <a:ea typeface="+mj-ea"/>
              </a:rPr>
              <a:t>Topology Server</a:t>
            </a:r>
            <a:endParaRPr lang="ko-KR" altLang="en-US" sz="1200" dirty="0">
              <a:latin typeface="+mj-ea"/>
              <a:ea typeface="+mj-ea"/>
            </a:endParaRPr>
          </a:p>
        </p:txBody>
      </p:sp>
      <p:cxnSp>
        <p:nvCxnSpPr>
          <p:cNvPr id="132" name="직선 화살표 연결선 131"/>
          <p:cNvCxnSpPr>
            <a:stCxn id="129" idx="2"/>
          </p:cNvCxnSpPr>
          <p:nvPr/>
        </p:nvCxnSpPr>
        <p:spPr>
          <a:xfrm rot="16200000" flipH="1">
            <a:off x="7456309" y="2169905"/>
            <a:ext cx="410768" cy="107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타원 110"/>
          <p:cNvSpPr/>
          <p:nvPr/>
        </p:nvSpPr>
        <p:spPr>
          <a:xfrm>
            <a:off x="1500166" y="3571876"/>
            <a:ext cx="2143140" cy="14287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6082" name="Picture 5" descr="D:\2008wizsolution\보도자료\logo\화이트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142875"/>
            <a:ext cx="10715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428625" y="214313"/>
            <a:ext cx="60466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ko-KR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</a:rPr>
              <a:t>3-3. </a:t>
            </a:r>
            <a:r>
              <a:rPr kumimoji="0" lang="en-US" altLang="ko-KR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</a:rPr>
              <a:t>CCN </a:t>
            </a:r>
            <a:r>
              <a:rPr kumimoji="0" lang="ko-KR" altLang="en-US" sz="32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</a:rPr>
              <a:t>스트리밍</a:t>
            </a:r>
            <a:r>
              <a:rPr kumimoji="0" lang="ko-KR" altLang="en-US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</a:rPr>
              <a:t> 서비스 개발</a:t>
            </a:r>
            <a:endParaRPr lang="ko-KR" altLang="en-US" sz="3200" dirty="0">
              <a:latin typeface="+mn-ea"/>
              <a:ea typeface="+mn-ea"/>
            </a:endParaRPr>
          </a:p>
        </p:txBody>
      </p:sp>
      <p:pic>
        <p:nvPicPr>
          <p:cNvPr id="46087" name="Picture 6" descr="D:\2008wizsolution\보도자료\logo\클루넷로고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0913" y="6343650"/>
            <a:ext cx="17875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642910" y="1142984"/>
            <a:ext cx="7358114" cy="15001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</a:rPr>
              <a:t>1. </a:t>
            </a:r>
            <a:r>
              <a:rPr lang="ko-KR" altLang="en-US" sz="2400" dirty="0" smtClean="0">
                <a:effectLst/>
              </a:rPr>
              <a:t>현재는 베타 서비스 수준</a:t>
            </a:r>
            <a:r>
              <a:rPr lang="en-US" altLang="ko-KR" sz="2400" dirty="0" smtClean="0">
                <a:effectLst/>
              </a:rPr>
              <a:t/>
            </a:r>
            <a:br>
              <a:rPr lang="en-US" altLang="ko-KR" sz="2400" dirty="0" smtClean="0">
                <a:effectLst/>
              </a:rPr>
            </a:br>
            <a:r>
              <a:rPr lang="en-US" altLang="ko-KR" sz="2400" dirty="0" smtClean="0">
                <a:effectLst/>
              </a:rPr>
              <a:t>2. 2009</a:t>
            </a:r>
            <a:r>
              <a:rPr lang="ko-KR" altLang="en-US" sz="2400" dirty="0" smtClean="0">
                <a:effectLst/>
              </a:rPr>
              <a:t>년 상반기안에 상용화 수준을 목표로 개발 중 </a:t>
            </a:r>
            <a:r>
              <a:rPr lang="en-US" altLang="ko-KR" sz="2400" dirty="0" smtClean="0">
                <a:effectLst/>
              </a:rPr>
              <a:t/>
            </a:r>
            <a:br>
              <a:rPr lang="en-US" altLang="ko-KR" sz="2400" dirty="0" smtClean="0">
                <a:effectLst/>
              </a:rPr>
            </a:br>
            <a:endParaRPr lang="ko-KR" altLang="en-US" sz="2400" dirty="0">
              <a:effectLst/>
            </a:endParaRPr>
          </a:p>
        </p:txBody>
      </p:sp>
      <p:grpSp>
        <p:nvGrpSpPr>
          <p:cNvPr id="16" name="그룹 15"/>
          <p:cNvGrpSpPr/>
          <p:nvPr/>
        </p:nvGrpSpPr>
        <p:grpSpPr>
          <a:xfrm rot="7208953">
            <a:off x="752733" y="2778521"/>
            <a:ext cx="1428759" cy="1214445"/>
            <a:chOff x="428596" y="1714488"/>
            <a:chExt cx="2844133" cy="2853825"/>
          </a:xfrm>
        </p:grpSpPr>
        <p:pic>
          <p:nvPicPr>
            <p:cNvPr id="17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71604" y="1714488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85852" y="2714620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71670" y="2643182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8596" y="4214818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57290" y="4214818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71670" y="4214818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57488" y="4143380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4" name="직선 연결선 23"/>
            <p:cNvCxnSpPr>
              <a:stCxn id="17" idx="2"/>
              <a:endCxn id="19" idx="0"/>
            </p:cNvCxnSpPr>
            <p:nvPr/>
          </p:nvCxnSpPr>
          <p:spPr>
            <a:xfrm rot="16200000" flipH="1">
              <a:off x="1741659" y="2105549"/>
              <a:ext cx="575199" cy="500066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>
              <a:stCxn id="19" idx="2"/>
              <a:endCxn id="22" idx="0"/>
            </p:cNvCxnSpPr>
            <p:nvPr/>
          </p:nvCxnSpPr>
          <p:spPr>
            <a:xfrm rot="5400000">
              <a:off x="1670221" y="3605747"/>
              <a:ext cx="1218141" cy="1588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>
              <a:stCxn id="19" idx="2"/>
              <a:endCxn id="23" idx="0"/>
            </p:cNvCxnSpPr>
            <p:nvPr/>
          </p:nvCxnSpPr>
          <p:spPr>
            <a:xfrm rot="16200000" flipH="1">
              <a:off x="2098849" y="3177119"/>
              <a:ext cx="1146703" cy="785818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>
              <a:stCxn id="18" idx="2"/>
              <a:endCxn id="20" idx="0"/>
            </p:cNvCxnSpPr>
            <p:nvPr/>
          </p:nvCxnSpPr>
          <p:spPr>
            <a:xfrm rot="5400000">
              <a:off x="491494" y="3212838"/>
              <a:ext cx="1146703" cy="857256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>
              <a:stCxn id="18" idx="2"/>
              <a:endCxn id="21" idx="0"/>
            </p:cNvCxnSpPr>
            <p:nvPr/>
          </p:nvCxnSpPr>
          <p:spPr>
            <a:xfrm rot="16200000" flipH="1">
              <a:off x="955841" y="3605747"/>
              <a:ext cx="1146703" cy="71438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>
              <a:stCxn id="17" idx="2"/>
              <a:endCxn id="18" idx="0"/>
            </p:cNvCxnSpPr>
            <p:nvPr/>
          </p:nvCxnSpPr>
          <p:spPr>
            <a:xfrm rot="5400000">
              <a:off x="1313031" y="2248425"/>
              <a:ext cx="646637" cy="285752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>
              <a:endCxn id="19" idx="1"/>
            </p:cNvCxnSpPr>
            <p:nvPr/>
          </p:nvCxnSpPr>
          <p:spPr>
            <a:xfrm rot="5400000" flipH="1" flipV="1">
              <a:off x="838441" y="2838713"/>
              <a:ext cx="1252012" cy="1214446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>
              <a:stCxn id="21" idx="0"/>
              <a:endCxn id="17" idx="2"/>
            </p:cNvCxnSpPr>
            <p:nvPr/>
          </p:nvCxnSpPr>
          <p:spPr>
            <a:xfrm rot="5400000" flipH="1" flipV="1">
              <a:off x="598651" y="3034244"/>
              <a:ext cx="2146835" cy="21431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>
              <a:stCxn id="22" idx="0"/>
              <a:endCxn id="17" idx="2"/>
            </p:cNvCxnSpPr>
            <p:nvPr/>
          </p:nvCxnSpPr>
          <p:spPr>
            <a:xfrm rot="16200000" flipV="1">
              <a:off x="955841" y="2891368"/>
              <a:ext cx="2146835" cy="500066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>
              <a:stCxn id="23" idx="0"/>
              <a:endCxn id="18" idx="3"/>
            </p:cNvCxnSpPr>
            <p:nvPr/>
          </p:nvCxnSpPr>
          <p:spPr>
            <a:xfrm rot="16200000" flipV="1">
              <a:off x="1757095" y="2835366"/>
              <a:ext cx="1252012" cy="1364016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>
              <a:stCxn id="22" idx="0"/>
              <a:endCxn id="18" idx="2"/>
            </p:cNvCxnSpPr>
            <p:nvPr/>
          </p:nvCxnSpPr>
          <p:spPr>
            <a:xfrm rot="16200000" flipV="1">
              <a:off x="1313031" y="3248558"/>
              <a:ext cx="1146703" cy="78581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>
              <a:stCxn id="21" idx="0"/>
              <a:endCxn id="19" idx="2"/>
            </p:cNvCxnSpPr>
            <p:nvPr/>
          </p:nvCxnSpPr>
          <p:spPr>
            <a:xfrm rot="5400000" flipH="1" flipV="1">
              <a:off x="1313031" y="3248558"/>
              <a:ext cx="1218141" cy="71438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6" name="그룹 35"/>
          <p:cNvGrpSpPr/>
          <p:nvPr/>
        </p:nvGrpSpPr>
        <p:grpSpPr>
          <a:xfrm rot="14962201">
            <a:off x="3034529" y="2847034"/>
            <a:ext cx="1428759" cy="1214445"/>
            <a:chOff x="428596" y="1714488"/>
            <a:chExt cx="2844133" cy="2853825"/>
          </a:xfrm>
        </p:grpSpPr>
        <p:pic>
          <p:nvPicPr>
            <p:cNvPr id="37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71604" y="1714488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85852" y="2714620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71670" y="2643182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8596" y="4214818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57290" y="4214818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71670" y="4214818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57488" y="4143380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4" name="직선 연결선 43"/>
            <p:cNvCxnSpPr>
              <a:stCxn id="37" idx="2"/>
              <a:endCxn id="39" idx="0"/>
            </p:cNvCxnSpPr>
            <p:nvPr/>
          </p:nvCxnSpPr>
          <p:spPr>
            <a:xfrm rot="16200000" flipH="1">
              <a:off x="1741659" y="2105549"/>
              <a:ext cx="575199" cy="500066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>
              <a:stCxn id="39" idx="2"/>
              <a:endCxn id="42" idx="0"/>
            </p:cNvCxnSpPr>
            <p:nvPr/>
          </p:nvCxnSpPr>
          <p:spPr>
            <a:xfrm rot="5400000">
              <a:off x="1670221" y="3605747"/>
              <a:ext cx="1218141" cy="1588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6" name="직선 연결선 45"/>
            <p:cNvCxnSpPr>
              <a:stCxn id="39" idx="2"/>
              <a:endCxn id="43" idx="0"/>
            </p:cNvCxnSpPr>
            <p:nvPr/>
          </p:nvCxnSpPr>
          <p:spPr>
            <a:xfrm rot="16200000" flipH="1">
              <a:off x="2098849" y="3177119"/>
              <a:ext cx="1146703" cy="785818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>
              <a:stCxn id="38" idx="2"/>
              <a:endCxn id="40" idx="0"/>
            </p:cNvCxnSpPr>
            <p:nvPr/>
          </p:nvCxnSpPr>
          <p:spPr>
            <a:xfrm rot="5400000">
              <a:off x="491494" y="3212838"/>
              <a:ext cx="1146703" cy="857256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>
              <a:stCxn id="38" idx="2"/>
              <a:endCxn id="41" idx="0"/>
            </p:cNvCxnSpPr>
            <p:nvPr/>
          </p:nvCxnSpPr>
          <p:spPr>
            <a:xfrm rot="16200000" flipH="1">
              <a:off x="955841" y="3605747"/>
              <a:ext cx="1146703" cy="71438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9" name="직선 연결선 48"/>
            <p:cNvCxnSpPr>
              <a:stCxn id="37" idx="2"/>
              <a:endCxn id="38" idx="0"/>
            </p:cNvCxnSpPr>
            <p:nvPr/>
          </p:nvCxnSpPr>
          <p:spPr>
            <a:xfrm rot="5400000">
              <a:off x="1313031" y="2248425"/>
              <a:ext cx="646637" cy="285752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>
              <a:endCxn id="39" idx="1"/>
            </p:cNvCxnSpPr>
            <p:nvPr/>
          </p:nvCxnSpPr>
          <p:spPr>
            <a:xfrm rot="5400000" flipH="1" flipV="1">
              <a:off x="838441" y="2838713"/>
              <a:ext cx="1252012" cy="1214446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1" name="직선 연결선 50"/>
            <p:cNvCxnSpPr>
              <a:stCxn id="41" idx="0"/>
              <a:endCxn id="37" idx="2"/>
            </p:cNvCxnSpPr>
            <p:nvPr/>
          </p:nvCxnSpPr>
          <p:spPr>
            <a:xfrm rot="5400000" flipH="1" flipV="1">
              <a:off x="598651" y="3034244"/>
              <a:ext cx="2146835" cy="21431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>
              <a:stCxn id="42" idx="0"/>
              <a:endCxn id="37" idx="2"/>
            </p:cNvCxnSpPr>
            <p:nvPr/>
          </p:nvCxnSpPr>
          <p:spPr>
            <a:xfrm rot="16200000" flipV="1">
              <a:off x="955841" y="2891368"/>
              <a:ext cx="2146835" cy="500066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>
              <a:stCxn id="43" idx="0"/>
              <a:endCxn id="38" idx="3"/>
            </p:cNvCxnSpPr>
            <p:nvPr/>
          </p:nvCxnSpPr>
          <p:spPr>
            <a:xfrm rot="16200000" flipV="1">
              <a:off x="1757095" y="2835366"/>
              <a:ext cx="1252012" cy="1364016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4" name="직선 연결선 53"/>
            <p:cNvCxnSpPr>
              <a:stCxn id="42" idx="0"/>
              <a:endCxn id="38" idx="2"/>
            </p:cNvCxnSpPr>
            <p:nvPr/>
          </p:nvCxnSpPr>
          <p:spPr>
            <a:xfrm rot="16200000" flipV="1">
              <a:off x="1313031" y="3248558"/>
              <a:ext cx="1146703" cy="78581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>
              <a:stCxn id="41" idx="0"/>
              <a:endCxn id="39" idx="2"/>
            </p:cNvCxnSpPr>
            <p:nvPr/>
          </p:nvCxnSpPr>
          <p:spPr>
            <a:xfrm rot="5400000" flipH="1" flipV="1">
              <a:off x="1313031" y="3248558"/>
              <a:ext cx="1218141" cy="71438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6" name="그룹 55"/>
          <p:cNvGrpSpPr/>
          <p:nvPr/>
        </p:nvGrpSpPr>
        <p:grpSpPr>
          <a:xfrm rot="2516984">
            <a:off x="812013" y="4690720"/>
            <a:ext cx="1428759" cy="1214445"/>
            <a:chOff x="428596" y="1714488"/>
            <a:chExt cx="2844133" cy="2853825"/>
          </a:xfrm>
        </p:grpSpPr>
        <p:pic>
          <p:nvPicPr>
            <p:cNvPr id="57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71604" y="1714488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85852" y="2714620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71670" y="2643182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8596" y="4214818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57290" y="4214818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71670" y="4214818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57488" y="4143380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4" name="직선 연결선 63"/>
            <p:cNvCxnSpPr>
              <a:stCxn id="57" idx="2"/>
              <a:endCxn id="59" idx="0"/>
            </p:cNvCxnSpPr>
            <p:nvPr/>
          </p:nvCxnSpPr>
          <p:spPr>
            <a:xfrm rot="16200000" flipH="1">
              <a:off x="1741659" y="2105549"/>
              <a:ext cx="575199" cy="500066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5" name="직선 연결선 64"/>
            <p:cNvCxnSpPr>
              <a:stCxn id="59" idx="2"/>
              <a:endCxn id="62" idx="0"/>
            </p:cNvCxnSpPr>
            <p:nvPr/>
          </p:nvCxnSpPr>
          <p:spPr>
            <a:xfrm rot="5400000">
              <a:off x="1670221" y="3605747"/>
              <a:ext cx="1218141" cy="1588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6" name="직선 연결선 65"/>
            <p:cNvCxnSpPr>
              <a:stCxn id="59" idx="2"/>
              <a:endCxn id="63" idx="0"/>
            </p:cNvCxnSpPr>
            <p:nvPr/>
          </p:nvCxnSpPr>
          <p:spPr>
            <a:xfrm rot="16200000" flipH="1">
              <a:off x="2098849" y="3177119"/>
              <a:ext cx="1146703" cy="785818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7" name="직선 연결선 66"/>
            <p:cNvCxnSpPr>
              <a:stCxn id="58" idx="2"/>
              <a:endCxn id="60" idx="0"/>
            </p:cNvCxnSpPr>
            <p:nvPr/>
          </p:nvCxnSpPr>
          <p:spPr>
            <a:xfrm rot="5400000">
              <a:off x="491494" y="3212838"/>
              <a:ext cx="1146703" cy="857256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8" name="직선 연결선 67"/>
            <p:cNvCxnSpPr>
              <a:stCxn id="58" idx="2"/>
              <a:endCxn id="61" idx="0"/>
            </p:cNvCxnSpPr>
            <p:nvPr/>
          </p:nvCxnSpPr>
          <p:spPr>
            <a:xfrm rot="16200000" flipH="1">
              <a:off x="955841" y="3605747"/>
              <a:ext cx="1146703" cy="71438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>
              <a:stCxn id="57" idx="2"/>
              <a:endCxn id="58" idx="0"/>
            </p:cNvCxnSpPr>
            <p:nvPr/>
          </p:nvCxnSpPr>
          <p:spPr>
            <a:xfrm rot="5400000">
              <a:off x="1313031" y="2248425"/>
              <a:ext cx="646637" cy="285752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0" name="직선 연결선 69"/>
            <p:cNvCxnSpPr>
              <a:endCxn id="59" idx="1"/>
            </p:cNvCxnSpPr>
            <p:nvPr/>
          </p:nvCxnSpPr>
          <p:spPr>
            <a:xfrm rot="5400000" flipH="1" flipV="1">
              <a:off x="838441" y="2838713"/>
              <a:ext cx="1252012" cy="1214446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1" name="직선 연결선 70"/>
            <p:cNvCxnSpPr>
              <a:stCxn id="61" idx="0"/>
              <a:endCxn id="57" idx="2"/>
            </p:cNvCxnSpPr>
            <p:nvPr/>
          </p:nvCxnSpPr>
          <p:spPr>
            <a:xfrm rot="5400000" flipH="1" flipV="1">
              <a:off x="598651" y="3034244"/>
              <a:ext cx="2146835" cy="21431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2" name="직선 연결선 71"/>
            <p:cNvCxnSpPr>
              <a:stCxn id="62" idx="0"/>
              <a:endCxn id="57" idx="2"/>
            </p:cNvCxnSpPr>
            <p:nvPr/>
          </p:nvCxnSpPr>
          <p:spPr>
            <a:xfrm rot="16200000" flipV="1">
              <a:off x="955841" y="2891368"/>
              <a:ext cx="2146835" cy="500066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>
              <a:stCxn id="63" idx="0"/>
              <a:endCxn id="58" idx="3"/>
            </p:cNvCxnSpPr>
            <p:nvPr/>
          </p:nvCxnSpPr>
          <p:spPr>
            <a:xfrm rot="16200000" flipV="1">
              <a:off x="1757095" y="2835366"/>
              <a:ext cx="1252012" cy="1364016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>
              <a:stCxn id="62" idx="0"/>
              <a:endCxn id="58" idx="2"/>
            </p:cNvCxnSpPr>
            <p:nvPr/>
          </p:nvCxnSpPr>
          <p:spPr>
            <a:xfrm rot="16200000" flipV="1">
              <a:off x="1313031" y="3248558"/>
              <a:ext cx="1146703" cy="78581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>
              <a:stCxn id="61" idx="0"/>
              <a:endCxn id="59" idx="2"/>
            </p:cNvCxnSpPr>
            <p:nvPr/>
          </p:nvCxnSpPr>
          <p:spPr>
            <a:xfrm rot="5400000" flipH="1" flipV="1">
              <a:off x="1313031" y="3248558"/>
              <a:ext cx="1218141" cy="71438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5500694" y="385762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…</a:t>
            </a:r>
            <a:endParaRPr lang="ko-KR" altLang="en-US" sz="2400" dirty="0"/>
          </a:p>
        </p:txBody>
      </p:sp>
      <p:grpSp>
        <p:nvGrpSpPr>
          <p:cNvPr id="77" name="그룹 76"/>
          <p:cNvGrpSpPr/>
          <p:nvPr/>
        </p:nvGrpSpPr>
        <p:grpSpPr>
          <a:xfrm rot="18455490">
            <a:off x="3098029" y="4543805"/>
            <a:ext cx="1428759" cy="1214445"/>
            <a:chOff x="428596" y="1714488"/>
            <a:chExt cx="2844133" cy="2853825"/>
          </a:xfrm>
        </p:grpSpPr>
        <p:pic>
          <p:nvPicPr>
            <p:cNvPr id="78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71604" y="1714488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85852" y="2714620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71670" y="2643182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8596" y="4214818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57290" y="4214818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71670" y="4214818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98" descr="p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57488" y="4143380"/>
              <a:ext cx="415241" cy="35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5" name="직선 연결선 84"/>
            <p:cNvCxnSpPr>
              <a:stCxn id="78" idx="2"/>
              <a:endCxn id="80" idx="0"/>
            </p:cNvCxnSpPr>
            <p:nvPr/>
          </p:nvCxnSpPr>
          <p:spPr>
            <a:xfrm rot="16200000" flipH="1">
              <a:off x="1741659" y="2105549"/>
              <a:ext cx="575199" cy="500066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>
              <a:stCxn id="80" idx="2"/>
              <a:endCxn id="83" idx="0"/>
            </p:cNvCxnSpPr>
            <p:nvPr/>
          </p:nvCxnSpPr>
          <p:spPr>
            <a:xfrm rot="5400000">
              <a:off x="1670221" y="3605747"/>
              <a:ext cx="1218141" cy="1588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7" name="직선 연결선 86"/>
            <p:cNvCxnSpPr>
              <a:stCxn id="80" idx="2"/>
              <a:endCxn id="84" idx="0"/>
            </p:cNvCxnSpPr>
            <p:nvPr/>
          </p:nvCxnSpPr>
          <p:spPr>
            <a:xfrm rot="16200000" flipH="1">
              <a:off x="2098849" y="3177119"/>
              <a:ext cx="1146703" cy="785818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8" name="직선 연결선 87"/>
            <p:cNvCxnSpPr>
              <a:stCxn id="79" idx="2"/>
              <a:endCxn id="81" idx="0"/>
            </p:cNvCxnSpPr>
            <p:nvPr/>
          </p:nvCxnSpPr>
          <p:spPr>
            <a:xfrm rot="5400000">
              <a:off x="491494" y="3212838"/>
              <a:ext cx="1146703" cy="857256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9" name="직선 연결선 88"/>
            <p:cNvCxnSpPr>
              <a:stCxn id="79" idx="2"/>
              <a:endCxn id="82" idx="0"/>
            </p:cNvCxnSpPr>
            <p:nvPr/>
          </p:nvCxnSpPr>
          <p:spPr>
            <a:xfrm rot="16200000" flipH="1">
              <a:off x="955841" y="3605747"/>
              <a:ext cx="1146703" cy="71438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0" name="직선 연결선 89"/>
            <p:cNvCxnSpPr>
              <a:stCxn id="78" idx="2"/>
              <a:endCxn id="79" idx="0"/>
            </p:cNvCxnSpPr>
            <p:nvPr/>
          </p:nvCxnSpPr>
          <p:spPr>
            <a:xfrm rot="5400000">
              <a:off x="1313031" y="2248425"/>
              <a:ext cx="646637" cy="285752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1" name="직선 연결선 90"/>
            <p:cNvCxnSpPr>
              <a:endCxn id="80" idx="1"/>
            </p:cNvCxnSpPr>
            <p:nvPr/>
          </p:nvCxnSpPr>
          <p:spPr>
            <a:xfrm rot="5400000" flipH="1" flipV="1">
              <a:off x="838441" y="2838713"/>
              <a:ext cx="1252012" cy="1214446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2" name="직선 연결선 91"/>
            <p:cNvCxnSpPr>
              <a:stCxn id="82" idx="0"/>
              <a:endCxn id="78" idx="2"/>
            </p:cNvCxnSpPr>
            <p:nvPr/>
          </p:nvCxnSpPr>
          <p:spPr>
            <a:xfrm rot="5400000" flipH="1" flipV="1">
              <a:off x="598651" y="3034244"/>
              <a:ext cx="2146835" cy="21431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3" name="직선 연결선 92"/>
            <p:cNvCxnSpPr>
              <a:stCxn id="83" idx="0"/>
              <a:endCxn id="78" idx="2"/>
            </p:cNvCxnSpPr>
            <p:nvPr/>
          </p:nvCxnSpPr>
          <p:spPr>
            <a:xfrm rot="16200000" flipV="1">
              <a:off x="955841" y="2891368"/>
              <a:ext cx="2146835" cy="500066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4" name="직선 연결선 93"/>
            <p:cNvCxnSpPr>
              <a:stCxn id="84" idx="0"/>
              <a:endCxn id="79" idx="3"/>
            </p:cNvCxnSpPr>
            <p:nvPr/>
          </p:nvCxnSpPr>
          <p:spPr>
            <a:xfrm rot="16200000" flipV="1">
              <a:off x="1757095" y="2835366"/>
              <a:ext cx="1252012" cy="1364016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5" name="직선 연결선 94"/>
            <p:cNvCxnSpPr>
              <a:stCxn id="83" idx="0"/>
              <a:endCxn id="79" idx="2"/>
            </p:cNvCxnSpPr>
            <p:nvPr/>
          </p:nvCxnSpPr>
          <p:spPr>
            <a:xfrm rot="16200000" flipV="1">
              <a:off x="1313031" y="3248558"/>
              <a:ext cx="1146703" cy="78581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6" name="직선 연결선 95"/>
            <p:cNvCxnSpPr>
              <a:stCxn id="82" idx="0"/>
              <a:endCxn id="80" idx="2"/>
            </p:cNvCxnSpPr>
            <p:nvPr/>
          </p:nvCxnSpPr>
          <p:spPr>
            <a:xfrm rot="5400000" flipH="1" flipV="1">
              <a:off x="1313031" y="3248558"/>
              <a:ext cx="1218141" cy="71438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97" name="Picture 69" descr="black server"/>
          <p:cNvPicPr>
            <a:picLocks noChangeAspect="1" noChangeArrowheads="1"/>
          </p:cNvPicPr>
          <p:nvPr/>
        </p:nvPicPr>
        <p:blipFill>
          <a:blip r:embed="rId6" cstate="print"/>
          <a:srcRect l="22223" t="20370" r="47050" b="7408"/>
          <a:stretch>
            <a:fillRect/>
          </a:stretch>
        </p:blipFill>
        <p:spPr bwMode="auto">
          <a:xfrm>
            <a:off x="2357422" y="4071942"/>
            <a:ext cx="285752" cy="45924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cxnSp>
        <p:nvCxnSpPr>
          <p:cNvPr id="99" name="직선 화살표 연결선 98"/>
          <p:cNvCxnSpPr>
            <a:stCxn id="97" idx="0"/>
            <a:endCxn id="17" idx="0"/>
          </p:cNvCxnSpPr>
          <p:nvPr/>
        </p:nvCxnSpPr>
        <p:spPr>
          <a:xfrm rot="16200000" flipV="1">
            <a:off x="2049132" y="3620775"/>
            <a:ext cx="412251" cy="4900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화살표 연결선 99"/>
          <p:cNvCxnSpPr>
            <a:stCxn id="97" idx="1"/>
            <a:endCxn id="57" idx="0"/>
          </p:cNvCxnSpPr>
          <p:nvPr/>
        </p:nvCxnSpPr>
        <p:spPr>
          <a:xfrm rot="10800000" flipV="1">
            <a:off x="1905618" y="4301564"/>
            <a:ext cx="451804" cy="520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화살표 연결선 102"/>
          <p:cNvCxnSpPr>
            <a:stCxn id="97" idx="3"/>
            <a:endCxn id="78" idx="0"/>
          </p:cNvCxnSpPr>
          <p:nvPr/>
        </p:nvCxnSpPr>
        <p:spPr>
          <a:xfrm>
            <a:off x="2643174" y="4301565"/>
            <a:ext cx="666191" cy="5074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직선 화살표 연결선 106"/>
          <p:cNvCxnSpPr>
            <a:stCxn id="97" idx="0"/>
            <a:endCxn id="37" idx="1"/>
          </p:cNvCxnSpPr>
          <p:nvPr/>
        </p:nvCxnSpPr>
        <p:spPr>
          <a:xfrm rot="5400000" flipH="1" flipV="1">
            <a:off x="2750830" y="3522364"/>
            <a:ext cx="299046" cy="800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Picture 98" descr="p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2571744"/>
            <a:ext cx="437096" cy="40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98" descr="p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000372"/>
            <a:ext cx="437096" cy="40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98" descr="p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572008"/>
            <a:ext cx="437096" cy="40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98" descr="p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5143512"/>
            <a:ext cx="437096" cy="40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7" name="직선 연결선 116"/>
          <p:cNvCxnSpPr>
            <a:stCxn id="42" idx="2"/>
            <a:endCxn id="112" idx="1"/>
          </p:cNvCxnSpPr>
          <p:nvPr/>
        </p:nvCxnSpPr>
        <p:spPr>
          <a:xfrm flipV="1">
            <a:off x="4241329" y="2774793"/>
            <a:ext cx="1259365" cy="264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>
            <a:stCxn id="42" idx="2"/>
            <a:endCxn id="113" idx="1"/>
          </p:cNvCxnSpPr>
          <p:nvPr/>
        </p:nvCxnSpPr>
        <p:spPr>
          <a:xfrm>
            <a:off x="4241329" y="3038798"/>
            <a:ext cx="1259365" cy="164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5500694" y="5723769"/>
            <a:ext cx="64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시청자</a:t>
            </a:r>
            <a:endParaRPr lang="ko-KR" altLang="en-US" sz="1200" dirty="0">
              <a:latin typeface="+mj-ea"/>
              <a:ea typeface="+mj-ea"/>
            </a:endParaRPr>
          </a:p>
        </p:txBody>
      </p:sp>
      <p:cxnSp>
        <p:nvCxnSpPr>
          <p:cNvPr id="122" name="직선 연결선 121"/>
          <p:cNvCxnSpPr>
            <a:endCxn id="114" idx="1"/>
          </p:cNvCxnSpPr>
          <p:nvPr/>
        </p:nvCxnSpPr>
        <p:spPr>
          <a:xfrm flipV="1">
            <a:off x="3929058" y="4775057"/>
            <a:ext cx="1643074" cy="82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/>
          <p:cNvCxnSpPr>
            <a:endCxn id="115" idx="1"/>
          </p:cNvCxnSpPr>
          <p:nvPr/>
        </p:nvCxnSpPr>
        <p:spPr>
          <a:xfrm flipV="1">
            <a:off x="4357686" y="5346561"/>
            <a:ext cx="1214446" cy="22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 descr="D:\2008wizsolution\보도자료\logo\화이트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142875"/>
            <a:ext cx="10715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6" descr="D:\2008wizsolution\보도자료\logo\클루넷로고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0913" y="6343650"/>
            <a:ext cx="17875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6"/>
          <p:cNvSpPr>
            <a:spLocks noGrp="1"/>
          </p:cNvSpPr>
          <p:nvPr>
            <p:ph type="title" idx="4294967295"/>
          </p:nvPr>
        </p:nvSpPr>
        <p:spPr>
          <a:xfrm>
            <a:off x="2714612" y="2786058"/>
            <a:ext cx="3228972" cy="511173"/>
          </a:xfrm>
        </p:spPr>
        <p:txBody>
          <a:bodyPr/>
          <a:lstStyle/>
          <a:p>
            <a:pPr algn="l">
              <a:defRPr/>
            </a:pPr>
            <a:r>
              <a:rPr lang="en-US" sz="1200" dirty="0" smtClean="0">
                <a:solidFill>
                  <a:schemeClr val="bg1"/>
                </a:solidFill>
                <a:effectLst/>
                <a:latin typeface="맑은 고딕"/>
                <a:ea typeface="맑은 고딕"/>
                <a:cs typeface="+mn-cs"/>
              </a:rPr>
              <a:t>4. CCN</a:t>
            </a:r>
            <a:r>
              <a:rPr lang="ko-KR" sz="1200" dirty="0" smtClean="0">
                <a:solidFill>
                  <a:schemeClr val="bg1"/>
                </a:solidFill>
                <a:effectLst/>
                <a:latin typeface="맑은 고딕"/>
                <a:cs typeface="+mn-cs"/>
              </a:rPr>
              <a:t>의 미래</a:t>
            </a:r>
            <a:endParaRPr lang="ko-KR" altLang="en-US" sz="1200" dirty="0">
              <a:effectLst/>
            </a:endParaRPr>
          </a:p>
        </p:txBody>
      </p:sp>
      <p:sp>
        <p:nvSpPr>
          <p:cNvPr id="6" name="제목 23"/>
          <p:cNvSpPr txBox="1">
            <a:spLocks/>
          </p:cNvSpPr>
          <p:nvPr/>
        </p:nvSpPr>
        <p:spPr>
          <a:xfrm>
            <a:off x="857250" y="2786063"/>
            <a:ext cx="7143750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14350" indent="-514350" algn="ctr" eaLnBrk="0" hangingPunct="0">
              <a:defRPr/>
            </a:pPr>
            <a:r>
              <a:rPr kumimoji="0" lang="en-US" altLang="ko-KR" sz="32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</a:rPr>
              <a:t>4. CCN</a:t>
            </a:r>
            <a:r>
              <a:rPr kumimoji="0" lang="ko-KR" altLang="en-US" sz="32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</a:rPr>
              <a:t>의 </a:t>
            </a:r>
            <a:r>
              <a:rPr kumimoji="0" lang="ko-KR" altLang="en-US" sz="3200" b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</a:rPr>
              <a:t>활용 범위</a:t>
            </a:r>
            <a:r>
              <a:rPr kumimoji="0" lang="en-US" altLang="ko-KR" sz="3200" b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</a:rPr>
              <a:t> </a:t>
            </a:r>
            <a:endParaRPr kumimoji="0" lang="en-US" altLang="ko-KR" sz="3200" b="1" dirty="0"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n-ea"/>
            </a:endParaRPr>
          </a:p>
          <a:p>
            <a:pPr marL="514350" indent="-514350" algn="ctr" eaLnBrk="0" hangingPunct="0">
              <a:defRPr/>
            </a:pPr>
            <a:r>
              <a:rPr kumimoji="0" lang="en-US" altLang="ko-KR" sz="32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cs typeface="+mj-cs"/>
              </a:rPr>
              <a:t>   </a:t>
            </a:r>
            <a:endParaRPr kumimoji="0" lang="ko-KR" altLang="en-US" sz="3200" b="1" dirty="0"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n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D:\2008wizsolution\보도자료\logo\화이트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142875"/>
            <a:ext cx="10715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 descr="D:\2008wizsolution\보도자료\logo\클루넷로고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0913" y="6343650"/>
            <a:ext cx="17875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제목 5"/>
          <p:cNvSpPr>
            <a:spLocks noGrp="1"/>
          </p:cNvSpPr>
          <p:nvPr>
            <p:ph type="title" idx="4294967295"/>
          </p:nvPr>
        </p:nvSpPr>
        <p:spPr>
          <a:xfrm>
            <a:off x="1428728" y="2786058"/>
            <a:ext cx="6300774" cy="29685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맑은 고딕"/>
                <a:ea typeface="맑은 고딕"/>
                <a:cs typeface="+mn-cs"/>
              </a:rPr>
              <a:t>Cloud Computing</a:t>
            </a:r>
            <a:r>
              <a:rPr lang="ko-KR" sz="3200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맑은 고딕"/>
                <a:cs typeface="+mn-cs"/>
              </a:rPr>
              <a:t>의 개념 및 특징</a:t>
            </a:r>
            <a:endParaRPr lang="ko-KR" altLang="en-US" dirty="0"/>
          </a:p>
        </p:txBody>
      </p:sp>
      <p:sp>
        <p:nvSpPr>
          <p:cNvPr id="5" name="제목 23"/>
          <p:cNvSpPr txBox="1">
            <a:spLocks/>
          </p:cNvSpPr>
          <p:nvPr/>
        </p:nvSpPr>
        <p:spPr>
          <a:xfrm>
            <a:off x="785813" y="2571750"/>
            <a:ext cx="75723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71500" indent="-571500" eaLnBrk="0" hangingPunct="0">
              <a:buFont typeface="+mj-lt"/>
              <a:buAutoNum type="arabicPeriod"/>
              <a:defRPr/>
            </a:pPr>
            <a:r>
              <a:rPr kumimoji="0" lang="en-US" altLang="ko-KR" sz="32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cs typeface="+mj-cs"/>
              </a:rPr>
              <a:t>Cloud Computing</a:t>
            </a:r>
            <a:r>
              <a:rPr kumimoji="0" lang="ko-KR" altLang="en-US" sz="32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cs typeface="+mj-cs"/>
              </a:rPr>
              <a:t> 개념 및 특징</a:t>
            </a:r>
            <a:endParaRPr kumimoji="0" lang="en-US" altLang="ko-KR" sz="3200" b="1" dirty="0"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n-ea"/>
              <a:cs typeface="+mj-cs"/>
            </a:endParaRPr>
          </a:p>
          <a:p>
            <a:pPr marL="514350" indent="-514350" eaLnBrk="0" hangingPunct="0">
              <a:defRPr/>
            </a:pPr>
            <a:r>
              <a:rPr kumimoji="0" lang="en-US" altLang="ko-KR" sz="32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cs typeface="+mj-cs"/>
              </a:rPr>
              <a:t>   </a:t>
            </a:r>
            <a:endParaRPr kumimoji="0" lang="ko-KR" altLang="en-US" sz="3200" b="1" dirty="0"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n-ea"/>
              <a:cs typeface="+mj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28662" y="3571876"/>
            <a:ext cx="64294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0" hangingPunct="0">
              <a:defRPr/>
            </a:pPr>
            <a:r>
              <a:rPr kumimoji="0" lang="en-US" altLang="ko-KR" sz="2400" b="1" dirty="0" smtClean="0">
                <a:latin typeface="+mj-ea"/>
                <a:ea typeface="+mj-ea"/>
              </a:rPr>
              <a:t>1-1 </a:t>
            </a:r>
            <a:r>
              <a:rPr kumimoji="0" lang="ko-KR" altLang="en-US" sz="2400" b="1" dirty="0" err="1" smtClean="0">
                <a:latin typeface="+mj-ea"/>
                <a:ea typeface="+mj-ea"/>
              </a:rPr>
              <a:t>클라우드</a:t>
            </a:r>
            <a:r>
              <a:rPr kumimoji="0" lang="ko-KR" altLang="en-US" sz="2400" b="1" dirty="0" smtClean="0">
                <a:latin typeface="+mj-ea"/>
                <a:ea typeface="+mj-ea"/>
              </a:rPr>
              <a:t> 컴퓨팅 최초 제안</a:t>
            </a:r>
            <a:endParaRPr kumimoji="0" lang="en-US" altLang="ko-KR" sz="2400" b="1" dirty="0" smtClean="0">
              <a:latin typeface="+mj-ea"/>
              <a:ea typeface="+mj-ea"/>
            </a:endParaRPr>
          </a:p>
          <a:p>
            <a:pPr marL="514350" indent="-514350" eaLnBrk="0" hangingPunct="0">
              <a:defRPr/>
            </a:pPr>
            <a:r>
              <a:rPr kumimoji="0" lang="en-US" altLang="ko-KR" sz="2400" b="1" dirty="0" smtClean="0">
                <a:latin typeface="+mj-ea"/>
                <a:ea typeface="+mj-ea"/>
              </a:rPr>
              <a:t>   1-2 </a:t>
            </a:r>
            <a:r>
              <a:rPr kumimoji="0" lang="ko-KR" altLang="en-US" sz="2400" b="1" dirty="0" err="1" smtClean="0">
                <a:latin typeface="+mj-ea"/>
                <a:ea typeface="+mj-ea"/>
              </a:rPr>
              <a:t>클라우드</a:t>
            </a:r>
            <a:r>
              <a:rPr kumimoji="0" lang="ko-KR" altLang="en-US" sz="2400" b="1" dirty="0" smtClean="0">
                <a:latin typeface="+mj-ea"/>
                <a:ea typeface="+mj-ea"/>
              </a:rPr>
              <a:t> 컴퓨팅 이란</a:t>
            </a:r>
            <a:r>
              <a:rPr kumimoji="0" lang="en-US" altLang="ko-KR" sz="2400" b="1" dirty="0" smtClean="0">
                <a:latin typeface="+mj-ea"/>
                <a:ea typeface="+mj-ea"/>
              </a:rPr>
              <a:t>?</a:t>
            </a:r>
          </a:p>
          <a:p>
            <a:pPr marL="514350" indent="-514350" eaLnBrk="0" hangingPunct="0">
              <a:defRPr/>
            </a:pPr>
            <a:r>
              <a:rPr kumimoji="0" lang="en-US" altLang="ko-KR" sz="2400" b="1" dirty="0" smtClean="0">
                <a:latin typeface="+mj-ea"/>
                <a:ea typeface="+mj-ea"/>
              </a:rPr>
              <a:t>   1-3 </a:t>
            </a:r>
            <a:r>
              <a:rPr kumimoji="0" lang="ko-KR" altLang="en-US" sz="2400" b="1" dirty="0" err="1" smtClean="0">
                <a:latin typeface="+mj-ea"/>
                <a:ea typeface="+mj-ea"/>
              </a:rPr>
              <a:t>클라우드</a:t>
            </a:r>
            <a:r>
              <a:rPr kumimoji="0" lang="ko-KR" altLang="en-US" sz="2400" b="1" dirty="0" smtClean="0">
                <a:latin typeface="+mj-ea"/>
                <a:ea typeface="+mj-ea"/>
              </a:rPr>
              <a:t> 컴퓨팅 핵심 가상화</a:t>
            </a:r>
            <a:r>
              <a:rPr kumimoji="0" lang="en-US" altLang="ko-KR" sz="2400" b="1" dirty="0" smtClean="0">
                <a:latin typeface="+mj-ea"/>
                <a:ea typeface="+mj-ea"/>
              </a:rPr>
              <a:t> </a:t>
            </a:r>
          </a:p>
          <a:p>
            <a:pPr marL="514350" indent="-514350" eaLnBrk="0" hangingPunct="0">
              <a:defRPr/>
            </a:pPr>
            <a:r>
              <a:rPr kumimoji="0" lang="en-US" altLang="ko-KR" sz="2400" b="1" dirty="0" smtClean="0">
                <a:latin typeface="+mj-ea"/>
                <a:ea typeface="+mj-ea"/>
              </a:rPr>
              <a:t>   1-4 </a:t>
            </a:r>
            <a:r>
              <a:rPr kumimoji="0" lang="ko-KR" altLang="en-US" sz="2400" b="1" dirty="0" err="1" smtClean="0">
                <a:latin typeface="+mj-ea"/>
                <a:ea typeface="+mj-ea"/>
              </a:rPr>
              <a:t>클라우드</a:t>
            </a:r>
            <a:r>
              <a:rPr kumimoji="0" lang="ko-KR" altLang="en-US" sz="2400" b="1" dirty="0" smtClean="0">
                <a:latin typeface="+mj-ea"/>
                <a:ea typeface="+mj-ea"/>
              </a:rPr>
              <a:t> 컴퓨팅 </a:t>
            </a:r>
            <a:r>
              <a:rPr kumimoji="0" lang="ko-KR" altLang="en-US" sz="2400" b="1" dirty="0" err="1" smtClean="0">
                <a:latin typeface="+mj-ea"/>
                <a:ea typeface="+mj-ea"/>
              </a:rPr>
              <a:t>핫</a:t>
            </a:r>
            <a:r>
              <a:rPr kumimoji="0" lang="ko-KR" altLang="en-US" sz="2400" b="1" dirty="0" smtClean="0">
                <a:latin typeface="+mj-ea"/>
                <a:ea typeface="+mj-ea"/>
              </a:rPr>
              <a:t> 이슈</a:t>
            </a:r>
            <a:endParaRPr kumimoji="0" lang="en-US" altLang="ko-KR" sz="2400" b="1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6800872" cy="868363"/>
          </a:xfrm>
        </p:spPr>
        <p:txBody>
          <a:bodyPr/>
          <a:lstStyle/>
          <a:p>
            <a:pPr>
              <a:defRPr/>
            </a:pPr>
            <a:r>
              <a:rPr lang="en-US" altLang="ko-KR" sz="3200" dirty="0" smtClean="0">
                <a:latin typeface="+mn-ea"/>
                <a:ea typeface="+mn-ea"/>
              </a:rPr>
              <a:t>4-1. </a:t>
            </a:r>
            <a:r>
              <a:rPr lang="ko-KR" altLang="en-US" sz="3200" dirty="0" smtClean="0">
                <a:latin typeface="+mn-ea"/>
                <a:ea typeface="+mn-ea"/>
              </a:rPr>
              <a:t>네트워크 효율성을 </a:t>
            </a:r>
            <a:r>
              <a:rPr lang="ko-KR" altLang="en-US" sz="3200" dirty="0" err="1" smtClean="0">
                <a:latin typeface="+mn-ea"/>
                <a:ea typeface="+mn-ea"/>
              </a:rPr>
              <a:t>높혀라</a:t>
            </a:r>
            <a:r>
              <a:rPr lang="en-US" altLang="ko-KR" sz="3200" dirty="0" smtClean="0">
                <a:latin typeface="+mn-ea"/>
                <a:ea typeface="+mn-ea"/>
              </a:rPr>
              <a:t>!</a:t>
            </a:r>
            <a:endParaRPr lang="ko-KR" altLang="en-US" sz="3200" dirty="0">
              <a:latin typeface="+mn-ea"/>
              <a:ea typeface="+mn-ea"/>
            </a:endParaRPr>
          </a:p>
        </p:txBody>
      </p:sp>
      <p:sp>
        <p:nvSpPr>
          <p:cNvPr id="4" name="직사각형 3"/>
          <p:cNvSpPr>
            <a:spLocks noChangeArrowheads="1"/>
          </p:cNvSpPr>
          <p:nvPr/>
        </p:nvSpPr>
        <p:spPr bwMode="auto">
          <a:xfrm>
            <a:off x="428625" y="1428750"/>
            <a:ext cx="828675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CCN </a:t>
            </a:r>
            <a:r>
              <a:rPr lang="ko-KR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응용분야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ko-KR" altLang="en-US" sz="2000" dirty="0">
                <a:latin typeface="+mn-ea"/>
                <a:ea typeface="+mn-ea"/>
              </a:rPr>
              <a:t>고속 네트워크를 통한 대용량의 </a:t>
            </a:r>
            <a:r>
              <a:rPr lang="ko-KR" altLang="en-US" sz="2000" dirty="0" err="1">
                <a:latin typeface="+mn-ea"/>
                <a:ea typeface="+mn-ea"/>
              </a:rPr>
              <a:t>콘텐츠</a:t>
            </a:r>
            <a:r>
              <a:rPr lang="ko-KR" altLang="en-US" sz="2000" dirty="0">
                <a:latin typeface="+mn-ea"/>
                <a:ea typeface="+mn-ea"/>
              </a:rPr>
              <a:t> 전송 </a:t>
            </a:r>
            <a:r>
              <a:rPr lang="en-US" altLang="ko-KR" sz="2000" dirty="0">
                <a:latin typeface="+mn-ea"/>
                <a:ea typeface="+mn-ea"/>
              </a:rPr>
              <a:t>(</a:t>
            </a:r>
            <a:r>
              <a:rPr lang="ko-KR" altLang="en-US" sz="2000" dirty="0">
                <a:latin typeface="+mn-ea"/>
                <a:ea typeface="+mn-ea"/>
              </a:rPr>
              <a:t>뉴미디어</a:t>
            </a:r>
            <a:r>
              <a:rPr lang="en-US" altLang="ko-KR" sz="2000" dirty="0">
                <a:latin typeface="+mn-ea"/>
                <a:ea typeface="+mn-ea"/>
              </a:rPr>
              <a:t>, IPTV </a:t>
            </a:r>
            <a:r>
              <a:rPr lang="ko-KR" altLang="en-US" sz="2000" dirty="0">
                <a:latin typeface="+mn-ea"/>
                <a:ea typeface="+mn-ea"/>
              </a:rPr>
              <a:t>등</a:t>
            </a:r>
            <a:r>
              <a:rPr lang="en-US" altLang="ko-KR" sz="2000" dirty="0">
                <a:latin typeface="+mn-ea"/>
                <a:ea typeface="+mn-ea"/>
              </a:rPr>
              <a:t>)</a:t>
            </a:r>
          </a:p>
          <a:p>
            <a:pPr marL="228600" indent="-228600">
              <a:buFontTx/>
              <a:buAutoNum type="arabicPeriod"/>
              <a:defRPr/>
            </a:pPr>
            <a:r>
              <a:rPr lang="ko-KR" altLang="en-US" sz="2000" dirty="0">
                <a:latin typeface="+mn-ea"/>
                <a:ea typeface="+mn-ea"/>
              </a:rPr>
              <a:t>고품질 </a:t>
            </a:r>
            <a:r>
              <a:rPr lang="en-US" altLang="ko-KR" sz="2000" dirty="0">
                <a:latin typeface="+mn-ea"/>
                <a:ea typeface="+mn-ea"/>
              </a:rPr>
              <a:t>HD</a:t>
            </a:r>
            <a:r>
              <a:rPr lang="ko-KR" altLang="en-US" sz="2000" dirty="0">
                <a:latin typeface="+mn-ea"/>
                <a:ea typeface="+mn-ea"/>
              </a:rPr>
              <a:t>급 인터넷방송 및 생중계 지원</a:t>
            </a:r>
            <a:r>
              <a:rPr lang="en-US" altLang="ko-KR" sz="2000" dirty="0">
                <a:latin typeface="+mn-ea"/>
                <a:ea typeface="+mn-ea"/>
              </a:rPr>
              <a:t>(</a:t>
            </a:r>
            <a:r>
              <a:rPr lang="ko-KR" altLang="en-US" sz="2000" dirty="0" err="1">
                <a:latin typeface="+mn-ea"/>
                <a:ea typeface="+mn-ea"/>
              </a:rPr>
              <a:t>지상파</a:t>
            </a:r>
            <a:r>
              <a:rPr lang="ko-KR" altLang="en-US" sz="2000" dirty="0">
                <a:latin typeface="+mn-ea"/>
                <a:ea typeface="+mn-ea"/>
              </a:rPr>
              <a:t> 방송사 온라인 서비스</a:t>
            </a:r>
            <a:r>
              <a:rPr lang="en-US" altLang="ko-KR" sz="2000" dirty="0">
                <a:latin typeface="+mn-ea"/>
                <a:ea typeface="+mn-ea"/>
              </a:rPr>
              <a:t>, UCC , </a:t>
            </a:r>
            <a:r>
              <a:rPr lang="ko-KR" altLang="en-US" sz="2000" dirty="0">
                <a:latin typeface="+mn-ea"/>
                <a:ea typeface="+mn-ea"/>
              </a:rPr>
              <a:t>인터넷방송 등</a:t>
            </a:r>
            <a:r>
              <a:rPr lang="en-US" altLang="ko-KR" sz="2000" dirty="0">
                <a:latin typeface="+mn-ea"/>
                <a:ea typeface="+mn-ea"/>
              </a:rPr>
              <a:t>)</a:t>
            </a:r>
          </a:p>
          <a:p>
            <a:pPr marL="228600" indent="-228600">
              <a:buFontTx/>
              <a:buAutoNum type="arabicPeriod"/>
              <a:defRPr/>
            </a:pPr>
            <a:r>
              <a:rPr lang="ko-KR" altLang="en-US" sz="2000" dirty="0">
                <a:latin typeface="+mn-ea"/>
                <a:ea typeface="+mn-ea"/>
              </a:rPr>
              <a:t>온라인 게임 및 대용량 파일전송 업체</a:t>
            </a:r>
          </a:p>
        </p:txBody>
      </p:sp>
      <p:sp>
        <p:nvSpPr>
          <p:cNvPr id="46084" name="직사각형 9"/>
          <p:cNvSpPr>
            <a:spLocks noChangeArrowheads="1"/>
          </p:cNvSpPr>
          <p:nvPr/>
        </p:nvSpPr>
        <p:spPr bwMode="auto">
          <a:xfrm>
            <a:off x="428625" y="4643438"/>
            <a:ext cx="82153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  <a:defRPr/>
            </a:pPr>
            <a:r>
              <a:rPr lang="ko-KR" altLang="en-US" sz="2000" dirty="0">
                <a:latin typeface="+mn-ea"/>
                <a:ea typeface="+mn-ea"/>
              </a:rPr>
              <a:t>높은 네트워크 효율성으로 고속전송이 가능</a:t>
            </a:r>
            <a:r>
              <a:rPr lang="en-US" altLang="ko-KR" sz="2000" dirty="0">
                <a:latin typeface="+mn-ea"/>
                <a:ea typeface="+mn-ea"/>
              </a:rPr>
              <a:t>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ko-KR" altLang="en-US" sz="2000" dirty="0">
                <a:solidFill>
                  <a:srgbClr val="0070C0"/>
                </a:solidFill>
                <a:latin typeface="+mn-ea"/>
                <a:ea typeface="+mn-ea"/>
              </a:rPr>
              <a:t>네트워크 비용절감 효과로 </a:t>
            </a:r>
            <a:r>
              <a:rPr lang="ko-KR" altLang="en-US" sz="2000" dirty="0" err="1">
                <a:solidFill>
                  <a:srgbClr val="0070C0"/>
                </a:solidFill>
                <a:latin typeface="+mn-ea"/>
                <a:ea typeface="+mn-ea"/>
              </a:rPr>
              <a:t>콘텐츠</a:t>
            </a:r>
            <a:r>
              <a:rPr lang="ko-KR" altLang="en-US" sz="2000" dirty="0">
                <a:solidFill>
                  <a:srgbClr val="0070C0"/>
                </a:solidFill>
                <a:latin typeface="+mn-ea"/>
                <a:ea typeface="+mn-ea"/>
              </a:rPr>
              <a:t> 유통비용 및 저작권자에게 보다 많은 이익 전달</a:t>
            </a:r>
            <a:r>
              <a:rPr lang="en-US" altLang="ko-KR" sz="2000" dirty="0">
                <a:solidFill>
                  <a:srgbClr val="0070C0"/>
                </a:solidFill>
                <a:latin typeface="+mn-ea"/>
                <a:ea typeface="+mn-ea"/>
              </a:rPr>
              <a:t>. </a:t>
            </a:r>
            <a:r>
              <a:rPr lang="ko-KR" altLang="en-US" sz="2000" dirty="0" err="1">
                <a:solidFill>
                  <a:srgbClr val="0070C0"/>
                </a:solidFill>
                <a:latin typeface="+mn-ea"/>
                <a:ea typeface="+mn-ea"/>
              </a:rPr>
              <a:t>콘텐츠</a:t>
            </a:r>
            <a:r>
              <a:rPr lang="ko-KR" altLang="en-US" sz="2000" dirty="0">
                <a:solidFill>
                  <a:srgbClr val="0070C0"/>
                </a:solidFill>
                <a:latin typeface="+mn-ea"/>
                <a:ea typeface="+mn-ea"/>
              </a:rPr>
              <a:t> 관련사업 발전기대</a:t>
            </a:r>
            <a:endParaRPr lang="en-US" altLang="ko-KR" sz="2000" dirty="0">
              <a:solidFill>
                <a:srgbClr val="0070C0"/>
              </a:solidFill>
              <a:latin typeface="+mn-ea"/>
              <a:ea typeface="+mn-ea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ko-KR" altLang="en-US" sz="2000" dirty="0">
                <a:latin typeface="+mn-ea"/>
                <a:ea typeface="+mn-ea"/>
              </a:rPr>
              <a:t>기존 </a:t>
            </a:r>
            <a:r>
              <a:rPr lang="en-US" altLang="ko-KR" sz="2000" dirty="0">
                <a:latin typeface="+mn-ea"/>
                <a:ea typeface="+mn-ea"/>
              </a:rPr>
              <a:t>CDN</a:t>
            </a:r>
            <a:r>
              <a:rPr lang="ko-KR" altLang="en-US" sz="2000" dirty="0">
                <a:latin typeface="+mn-ea"/>
                <a:ea typeface="+mn-ea"/>
              </a:rPr>
              <a:t>시장</a:t>
            </a:r>
            <a:r>
              <a:rPr lang="en-US" altLang="ko-KR" sz="2000" dirty="0">
                <a:latin typeface="+mn-ea"/>
                <a:ea typeface="+mn-ea"/>
              </a:rPr>
              <a:t>, CCN</a:t>
            </a:r>
            <a:r>
              <a:rPr lang="ko-KR" altLang="en-US" sz="2000" dirty="0">
                <a:latin typeface="+mn-ea"/>
                <a:ea typeface="+mn-ea"/>
              </a:rPr>
              <a:t>으로 빠른 대체</a:t>
            </a:r>
            <a:r>
              <a:rPr lang="en-US" altLang="ko-KR" sz="2000" dirty="0">
                <a:latin typeface="+mn-ea"/>
                <a:ea typeface="+mn-ea"/>
              </a:rPr>
              <a:t>.</a:t>
            </a:r>
            <a:endParaRPr lang="ko-KR" altLang="en-US" sz="2000" dirty="0">
              <a:latin typeface="+mn-ea"/>
              <a:ea typeface="+mn-ea"/>
            </a:endParaRPr>
          </a:p>
        </p:txBody>
      </p:sp>
      <p:sp>
        <p:nvSpPr>
          <p:cNvPr id="6" name="직사각형 10"/>
          <p:cNvSpPr>
            <a:spLocks noChangeArrowheads="1"/>
          </p:cNvSpPr>
          <p:nvPr/>
        </p:nvSpPr>
        <p:spPr bwMode="auto">
          <a:xfrm>
            <a:off x="428625" y="4214813"/>
            <a:ext cx="1500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기대효과</a:t>
            </a:r>
            <a:endParaRPr lang="ko-KR" altLang="en-US" sz="1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48134" name="Picture 5" descr="D:\2008wizsolution\보도자료\logo\화이트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142875"/>
            <a:ext cx="10715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6" descr="D:\2008wizsolution\보도자료\logo\클루넷로고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0913" y="6343650"/>
            <a:ext cx="17875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12" descr="C:\Documents and Settings\Administrator\Local Settings\Temporary Internet Files\Content.IE5\4H6Z8T2Z\MCj0250464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2643188"/>
            <a:ext cx="2214563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50"/>
          <p:cNvGraphicFramePr>
            <a:graphicFrameLocks noGrp="1"/>
          </p:cNvGraphicFramePr>
          <p:nvPr/>
        </p:nvGraphicFramePr>
        <p:xfrm>
          <a:off x="770064" y="2322476"/>
          <a:ext cx="7499047" cy="2280696"/>
        </p:xfrm>
        <a:graphic>
          <a:graphicData uri="http://schemas.openxmlformats.org/drawingml/2006/table">
            <a:tbl>
              <a:tblPr/>
              <a:tblGrid>
                <a:gridCol w="1149047"/>
                <a:gridCol w="1270000"/>
                <a:gridCol w="907142"/>
                <a:gridCol w="1451429"/>
                <a:gridCol w="2721429"/>
              </a:tblGrid>
              <a:tr h="3732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서비스</a:t>
                      </a:r>
                    </a:p>
                  </a:txBody>
                  <a:tcPr marL="77410" marR="77410" marT="41468" marB="4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공급내역</a:t>
                      </a:r>
                    </a:p>
                  </a:txBody>
                  <a:tcPr marL="77410" marR="77410" marT="41468" marB="4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단위</a:t>
                      </a:r>
                    </a:p>
                  </a:txBody>
                  <a:tcPr marL="77410" marR="77410" marT="41468" marB="4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공급가</a:t>
                      </a:r>
                    </a:p>
                  </a:txBody>
                  <a:tcPr marL="77410" marR="77410" marT="41468" marB="4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비고</a:t>
                      </a:r>
                    </a:p>
                  </a:txBody>
                  <a:tcPr marL="77410" marR="77410" marT="41468" marB="4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FF"/>
                    </a:solidFill>
                  </a:tcPr>
                </a:tc>
              </a:tr>
              <a:tr h="373209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Streaming</a:t>
                      </a:r>
                    </a:p>
                  </a:txBody>
                  <a:tcPr marL="77410" marR="77410" marT="41468" marB="4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Traffiic</a:t>
                      </a:r>
                    </a:p>
                  </a:txBody>
                  <a:tcPr marL="77410" marR="77410" marT="41468" marB="4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1Gbps</a:t>
                      </a:r>
                      <a:endParaRPr kumimoji="0" lang="ko-KR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77410" marR="77410" marT="41468" marB="4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750 </a:t>
                      </a:r>
                      <a:r>
                        <a:rPr kumimoji="0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만원</a:t>
                      </a:r>
                      <a:endParaRPr kumimoji="0" lang="en-US" altLang="ko-K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77410" marR="77410" marT="41468" marB="4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공급 계약은 </a:t>
                      </a: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년단위로 진행합니다</a:t>
                      </a: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코로케이션등 기타서비스는 별도 협의  가능합니다</a:t>
                      </a: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DRM ,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배속솔루션 등은 최소가격으로 공급해 드리며 세부사항은 별도 협의하도록 합니다</a:t>
                      </a: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16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77410" marR="77410" marT="41468" marB="4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20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미디어서버</a:t>
                      </a:r>
                      <a:endParaRPr kumimoji="0" lang="en-US" altLang="ko-K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77410" marR="77410" marT="41468" marB="4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r>
                        <a:rPr kumimoji="0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대</a:t>
                      </a:r>
                    </a:p>
                  </a:txBody>
                  <a:tcPr marL="77410" marR="77410" marT="41468" marB="4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20 </a:t>
                      </a:r>
                      <a:r>
                        <a:rPr kumimoji="0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만원</a:t>
                      </a:r>
                      <a:endParaRPr kumimoji="0" lang="en-US" altLang="ko-K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77410" marR="77410" marT="41468" marB="4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320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Storage</a:t>
                      </a:r>
                    </a:p>
                  </a:txBody>
                  <a:tcPr marL="77410" marR="77410" marT="41468" marB="4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1TB</a:t>
                      </a:r>
                      <a:endParaRPr kumimoji="0" lang="ko-KR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77410" marR="77410" marT="41468" marB="4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15 </a:t>
                      </a:r>
                      <a:r>
                        <a:rPr kumimoji="0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만원</a:t>
                      </a:r>
                      <a:endParaRPr kumimoji="0" lang="en-US" altLang="ko-K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77410" marR="77410" marT="41468" marB="4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320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랙</a:t>
                      </a:r>
                      <a:endParaRPr kumimoji="0" lang="en-US" altLang="ko-K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77410" marR="77410" marT="41468" marB="4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r>
                        <a:rPr kumimoji="0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대</a:t>
                      </a:r>
                    </a:p>
                  </a:txBody>
                  <a:tcPr marL="77410" marR="77410" marT="41468" marB="4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65 </a:t>
                      </a:r>
                      <a:r>
                        <a:rPr kumimoji="0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만원</a:t>
                      </a:r>
                      <a:endParaRPr kumimoji="0" lang="en-US" altLang="ko-K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77410" marR="77410" marT="41468" marB="4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320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기타 </a:t>
                      </a: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(DRM</a:t>
                      </a:r>
                      <a:r>
                        <a:rPr kumimoji="0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등</a:t>
                      </a: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</a:p>
                  </a:txBody>
                  <a:tcPr marL="77410" marR="77410" marT="41468" marB="4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77410" marR="77410" marT="41468" marB="4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최소가 제공</a:t>
                      </a:r>
                      <a:endParaRPr kumimoji="0" lang="en-US" altLang="ko-K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77410" marR="77410" marT="41468" marB="4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571472" y="1500174"/>
            <a:ext cx="8067523" cy="511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681" tIns="39840" rIns="79681" bIns="39840">
            <a:spAutoFit/>
          </a:bodyPr>
          <a:lstStyle/>
          <a:p>
            <a:r>
              <a:rPr kumimoji="0" lang="ko-KR" altLang="en-US" sz="1400" b="1" dirty="0" smtClean="0">
                <a:latin typeface="맑은 고딕" pitchFamily="50" charset="-127"/>
                <a:ea typeface="맑은 고딕" pitchFamily="50" charset="-127"/>
              </a:rPr>
              <a:t>한국언론전산인협의회 </a:t>
            </a:r>
            <a:r>
              <a:rPr kumimoji="0" lang="ko-KR" altLang="en-US" sz="1400" b="1" dirty="0">
                <a:latin typeface="맑은 고딕" pitchFamily="50" charset="-127"/>
                <a:ea typeface="맑은 고딕" pitchFamily="50" charset="-127"/>
              </a:rPr>
              <a:t>세미나에 참석하신 분과 업체를 대상으로 하기와 같이 </a:t>
            </a:r>
            <a:r>
              <a:rPr kumimoji="0" lang="ko-KR" altLang="en-US" sz="1400" b="1" dirty="0" err="1">
                <a:latin typeface="맑은 고딕" pitchFamily="50" charset="-127"/>
                <a:ea typeface="맑은 고딕" pitchFamily="50" charset="-127"/>
              </a:rPr>
              <a:t>클루넷</a:t>
            </a:r>
            <a:r>
              <a:rPr kumimoji="0" lang="ko-KR" altLang="en-US" sz="14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400" b="1" dirty="0">
                <a:latin typeface="맑은 고딕" pitchFamily="50" charset="-127"/>
                <a:ea typeface="맑은 고딕" pitchFamily="50" charset="-127"/>
              </a:rPr>
              <a:t>CDN</a:t>
            </a:r>
            <a:r>
              <a:rPr kumimoji="0" lang="ko-KR" altLang="en-US" sz="1400" b="1" dirty="0">
                <a:latin typeface="맑은 고딕" pitchFamily="50" charset="-127"/>
                <a:ea typeface="맑은 고딕" pitchFamily="50" charset="-127"/>
              </a:rPr>
              <a:t>을                           특별 할인가격에 공급해 드리고자 합니다</a:t>
            </a:r>
            <a:r>
              <a:rPr kumimoji="0" lang="en-US" altLang="ko-KR" sz="1400" b="1" dirty="0">
                <a:latin typeface="맑은 고딕" pitchFamily="50" charset="-127"/>
                <a:ea typeface="맑은 고딕" pitchFamily="50" charset="-127"/>
              </a:rPr>
              <a:t>.</a:t>
            </a:r>
            <a:endParaRPr kumimoji="0"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7571619" y="2100740"/>
            <a:ext cx="725714" cy="21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681" tIns="39840" rIns="79681" bIns="39840">
            <a:spAutoFit/>
          </a:bodyPr>
          <a:lstStyle/>
          <a:p>
            <a:r>
              <a:rPr kumimoji="0" lang="en-US" altLang="ko-KR" sz="900" dirty="0"/>
              <a:t>(VAT</a:t>
            </a:r>
            <a:r>
              <a:rPr kumimoji="0" lang="ko-KR" altLang="en-US" sz="900" dirty="0"/>
              <a:t>별도</a:t>
            </a:r>
            <a:r>
              <a:rPr kumimoji="0" lang="en-US" altLang="ko-KR" sz="900" dirty="0"/>
              <a:t>)</a:t>
            </a:r>
            <a:endParaRPr kumimoji="0" lang="ko-KR" altLang="en-US" sz="900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4857752" y="5357826"/>
            <a:ext cx="3265714" cy="784718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anchor="ctr"/>
          <a:lstStyle/>
          <a:p>
            <a:pPr>
              <a:defRPr/>
            </a:pPr>
            <a:r>
              <a:rPr kumimoji="0" lang="en-US" altLang="ko-KR" sz="1200" b="1" dirty="0">
                <a:solidFill>
                  <a:schemeClr val="tx1"/>
                </a:solidFill>
              </a:rPr>
              <a:t>(</a:t>
            </a:r>
            <a:r>
              <a:rPr kumimoji="0" lang="ko-KR" altLang="en-US" sz="1200" b="1" dirty="0">
                <a:solidFill>
                  <a:schemeClr val="tx1"/>
                </a:solidFill>
              </a:rPr>
              <a:t>신청 문의</a:t>
            </a:r>
            <a:r>
              <a:rPr kumimoji="0" lang="en-US" altLang="ko-KR" sz="1200" b="1" dirty="0">
                <a:solidFill>
                  <a:schemeClr val="tx1"/>
                </a:solidFill>
              </a:rPr>
              <a:t>)</a:t>
            </a:r>
          </a:p>
          <a:p>
            <a:pPr>
              <a:buFontTx/>
              <a:buChar char="-"/>
              <a:defRPr/>
            </a:pPr>
            <a:r>
              <a:rPr kumimoji="0" lang="ko-KR" altLang="en-US" sz="1000" b="1" dirty="0" err="1">
                <a:solidFill>
                  <a:schemeClr val="tx1"/>
                </a:solidFill>
              </a:rPr>
              <a:t>클루넷</a:t>
            </a:r>
            <a:r>
              <a:rPr kumimoji="0" lang="ko-KR" altLang="en-US" sz="1000" b="1" dirty="0">
                <a:solidFill>
                  <a:schemeClr val="tx1"/>
                </a:solidFill>
              </a:rPr>
              <a:t> </a:t>
            </a:r>
            <a:r>
              <a:rPr kumimoji="0" lang="en-US" altLang="ko-KR" sz="1000" b="1" dirty="0">
                <a:solidFill>
                  <a:schemeClr val="tx1"/>
                </a:solidFill>
              </a:rPr>
              <a:t>CDN</a:t>
            </a:r>
            <a:r>
              <a:rPr kumimoji="0" lang="ko-KR" altLang="en-US" sz="1000" b="1" dirty="0">
                <a:solidFill>
                  <a:schemeClr val="tx1"/>
                </a:solidFill>
              </a:rPr>
              <a:t>사업본부 </a:t>
            </a:r>
            <a:r>
              <a:rPr kumimoji="0" lang="ko-KR" altLang="en-US" sz="1000" b="1" dirty="0" err="1">
                <a:solidFill>
                  <a:schemeClr val="tx1"/>
                </a:solidFill>
              </a:rPr>
              <a:t>영업팀</a:t>
            </a:r>
            <a:r>
              <a:rPr kumimoji="0" lang="ko-KR" altLang="en-US" sz="1000" b="1" dirty="0">
                <a:solidFill>
                  <a:schemeClr val="tx1"/>
                </a:solidFill>
              </a:rPr>
              <a:t> </a:t>
            </a:r>
            <a:r>
              <a:rPr kumimoji="0" lang="en-US" altLang="ko-KR" sz="1000" b="1" dirty="0">
                <a:solidFill>
                  <a:schemeClr val="tx1"/>
                </a:solidFill>
              </a:rPr>
              <a:t>: 02)3443-2927</a:t>
            </a:r>
          </a:p>
          <a:p>
            <a:pPr>
              <a:buFontTx/>
              <a:buChar char="-"/>
              <a:defRPr/>
            </a:pPr>
            <a:r>
              <a:rPr kumimoji="0" lang="ko-KR" altLang="en-US" sz="1000" b="1" dirty="0">
                <a:solidFill>
                  <a:schemeClr val="tx1"/>
                </a:solidFill>
              </a:rPr>
              <a:t>세미나 현장문의 </a:t>
            </a:r>
            <a:r>
              <a:rPr kumimoji="0" lang="en-US" altLang="ko-KR" sz="1000" b="1" dirty="0">
                <a:solidFill>
                  <a:schemeClr val="tx1"/>
                </a:solidFill>
              </a:rPr>
              <a:t>: </a:t>
            </a:r>
            <a:r>
              <a:rPr kumimoji="0" lang="ko-KR" altLang="en-US" sz="1000" b="1" dirty="0">
                <a:solidFill>
                  <a:schemeClr val="tx1"/>
                </a:solidFill>
              </a:rPr>
              <a:t>조성휘 대리 </a:t>
            </a:r>
            <a:r>
              <a:rPr kumimoji="0" lang="en-US" altLang="ko-KR" sz="1000" b="1" dirty="0">
                <a:solidFill>
                  <a:schemeClr val="tx1"/>
                </a:solidFill>
              </a:rPr>
              <a:t>(010-7127-4396)</a:t>
            </a:r>
            <a:endParaRPr kumimoji="0" lang="ko-KR" altLang="en-US" sz="10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Group 213"/>
          <p:cNvGraphicFramePr>
            <a:graphicFrameLocks noGrp="1"/>
          </p:cNvGraphicFramePr>
          <p:nvPr/>
        </p:nvGraphicFramePr>
        <p:xfrm>
          <a:off x="792910" y="4931482"/>
          <a:ext cx="3326191" cy="1671980"/>
        </p:xfrm>
        <a:graphic>
          <a:graphicData uri="http://schemas.openxmlformats.org/drawingml/2006/table">
            <a:tbl>
              <a:tblPr/>
              <a:tblGrid>
                <a:gridCol w="915207"/>
                <a:gridCol w="1503841"/>
                <a:gridCol w="907143"/>
              </a:tblGrid>
              <a:tr h="331741">
                <a:tc>
                  <a:txBody>
                    <a:bodyPr/>
                    <a:lstStyle/>
                    <a:p>
                      <a:pPr marL="0" marR="0" lvl="0" indent="0" algn="ctr" defTabSz="1068388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공급내역</a:t>
                      </a:r>
                    </a:p>
                  </a:txBody>
                  <a:tcPr marL="77410" marR="77410" marT="41468" marB="4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8388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단위</a:t>
                      </a:r>
                    </a:p>
                  </a:txBody>
                  <a:tcPr marL="77410" marR="77410" marT="41468" marB="4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8388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공급가</a:t>
                      </a:r>
                    </a:p>
                  </a:txBody>
                  <a:tcPr marL="77410" marR="77410" marT="41468" marB="4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FF"/>
                    </a:solidFill>
                  </a:tcPr>
                </a:tc>
              </a:tr>
              <a:tr h="331741">
                <a:tc>
                  <a:txBody>
                    <a:bodyPr/>
                    <a:lstStyle/>
                    <a:p>
                      <a:pPr marL="0" marR="0" lvl="0" indent="0" algn="ctr" defTabSz="1068388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회선</a:t>
                      </a:r>
                    </a:p>
                  </a:txBody>
                  <a:tcPr marL="77410" marR="77410" marT="41468" marB="4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8388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1G</a:t>
                      </a:r>
                    </a:p>
                  </a:txBody>
                  <a:tcPr marL="77410" marR="77410" marT="41468" marB="4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8388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750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만원</a:t>
                      </a:r>
                    </a:p>
                  </a:txBody>
                  <a:tcPr marL="77410" marR="77410" marT="41468" marB="4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41">
                <a:tc>
                  <a:txBody>
                    <a:bodyPr/>
                    <a:lstStyle/>
                    <a:p>
                      <a:pPr marL="0" marR="0" lvl="0" indent="0" algn="ctr" defTabSz="1068388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스토리지</a:t>
                      </a:r>
                    </a:p>
                  </a:txBody>
                  <a:tcPr marL="77410" marR="77410" marT="41468" marB="4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8388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1TB</a:t>
                      </a:r>
                    </a:p>
                  </a:txBody>
                  <a:tcPr marL="77410" marR="77410" marT="41468" marB="4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8388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15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만원</a:t>
                      </a:r>
                    </a:p>
                  </a:txBody>
                  <a:tcPr marL="77410" marR="77410" marT="41468" marB="4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41">
                <a:tc>
                  <a:txBody>
                    <a:bodyPr/>
                    <a:lstStyle/>
                    <a:p>
                      <a:pPr marL="0" marR="0" lvl="0" indent="0" algn="ctr" defTabSz="1068388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미디어서버</a:t>
                      </a:r>
                    </a:p>
                  </a:txBody>
                  <a:tcPr marL="77410" marR="77410" marT="41468" marB="4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8388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대</a:t>
                      </a:r>
                    </a:p>
                  </a:txBody>
                  <a:tcPr marL="77410" marR="77410" marT="41468" marB="4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68388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60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만원</a:t>
                      </a:r>
                    </a:p>
                  </a:txBody>
                  <a:tcPr marL="77410" marR="77410" marT="41468" marB="4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41">
                <a:tc gridSpan="2">
                  <a:txBody>
                    <a:bodyPr/>
                    <a:lstStyle/>
                    <a:p>
                      <a:pPr marL="0" marR="0" lvl="0" indent="0" algn="ctr" defTabSz="1068388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총 비용 </a:t>
                      </a:r>
                    </a:p>
                  </a:txBody>
                  <a:tcPr marL="77410" marR="77410" marT="41468" marB="4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68388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825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만원</a:t>
                      </a:r>
                    </a:p>
                  </a:txBody>
                  <a:tcPr marL="77410" marR="77410" marT="41468" marB="4146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214"/>
          <p:cNvSpPr txBox="1">
            <a:spLocks noChangeArrowheads="1"/>
          </p:cNvSpPr>
          <p:nvPr/>
        </p:nvSpPr>
        <p:spPr bwMode="auto">
          <a:xfrm>
            <a:off x="731090" y="4669431"/>
            <a:ext cx="1672551" cy="23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681" tIns="39840" rIns="79681" bIns="39840">
            <a:spAutoFit/>
          </a:bodyPr>
          <a:lstStyle/>
          <a:p>
            <a:pPr defTabSz="796808"/>
            <a:r>
              <a:rPr lang="en-US" altLang="ko-KR" sz="1000" b="1" dirty="0"/>
              <a:t>EX) </a:t>
            </a:r>
            <a:r>
              <a:rPr lang="ko-KR" altLang="en-US" sz="1000" b="1" dirty="0"/>
              <a:t>회선</a:t>
            </a:r>
            <a:r>
              <a:rPr lang="en-US" altLang="ko-KR" sz="1000" b="1" dirty="0"/>
              <a:t>1G </a:t>
            </a:r>
            <a:r>
              <a:rPr lang="ko-KR" altLang="en-US" sz="1000" b="1" dirty="0"/>
              <a:t>서비스 </a:t>
            </a:r>
            <a:r>
              <a:rPr lang="ko-KR" altLang="en-US" sz="1000" b="1" dirty="0" err="1"/>
              <a:t>이용시</a:t>
            </a:r>
            <a:endParaRPr lang="ko-KR" altLang="en-US" sz="1000" b="1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13545" y="4735663"/>
            <a:ext cx="725714" cy="21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681" tIns="39840" rIns="79681" bIns="39840">
            <a:spAutoFit/>
          </a:bodyPr>
          <a:lstStyle/>
          <a:p>
            <a:r>
              <a:rPr kumimoji="0" lang="en-US" altLang="ko-KR" sz="900" dirty="0"/>
              <a:t>(VAT</a:t>
            </a:r>
            <a:r>
              <a:rPr kumimoji="0" lang="ko-KR" altLang="en-US" sz="900" dirty="0"/>
              <a:t>별도</a:t>
            </a:r>
            <a:r>
              <a:rPr kumimoji="0" lang="en-US" altLang="ko-KR" sz="900" dirty="0"/>
              <a:t>)</a:t>
            </a:r>
            <a:endParaRPr kumimoji="0" lang="ko-KR" altLang="en-US" sz="900" dirty="0"/>
          </a:p>
        </p:txBody>
      </p:sp>
      <p:pic>
        <p:nvPicPr>
          <p:cNvPr id="12" name="Picture 5" descr="D:\2008wizsolution\보도자료\logo\화이트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142875"/>
            <a:ext cx="10715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D:\2008wizsolution\보도자료\logo\클루넷로고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0913" y="6343650"/>
            <a:ext cx="17875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6800872" cy="8683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ko-KR" sz="3200" dirty="0" smtClean="0">
                <a:latin typeface="+mn-ea"/>
                <a:ea typeface="+mn-ea"/>
              </a:rPr>
              <a:t>5. </a:t>
            </a:r>
            <a:r>
              <a:rPr lang="ko-KR" altLang="en-US" sz="3200" dirty="0" err="1" smtClean="0">
                <a:latin typeface="+mn-ea"/>
                <a:ea typeface="+mn-ea"/>
              </a:rPr>
              <a:t>클루넷</a:t>
            </a:r>
            <a:r>
              <a:rPr lang="ko-KR" altLang="en-US" sz="3200" dirty="0" smtClean="0">
                <a:latin typeface="+mn-ea"/>
                <a:ea typeface="+mn-ea"/>
              </a:rPr>
              <a:t> </a:t>
            </a:r>
            <a:r>
              <a:rPr lang="en-US" altLang="ko-KR" sz="3200" dirty="0" smtClean="0">
                <a:latin typeface="+mn-ea"/>
                <a:ea typeface="+mn-ea"/>
              </a:rPr>
              <a:t>CDN(</a:t>
            </a:r>
            <a:r>
              <a:rPr lang="ko-KR" altLang="en-US" sz="3200" dirty="0" err="1" smtClean="0">
                <a:latin typeface="+mn-ea"/>
                <a:ea typeface="+mn-ea"/>
              </a:rPr>
              <a:t>스트리밍</a:t>
            </a:r>
            <a:r>
              <a:rPr lang="en-US" altLang="ko-KR" sz="3200" dirty="0" smtClean="0">
                <a:latin typeface="+mn-ea"/>
                <a:ea typeface="+mn-ea"/>
              </a:rPr>
              <a:t>)</a:t>
            </a:r>
            <a:r>
              <a:rPr lang="ko-KR" altLang="en-US" sz="3200" dirty="0" smtClean="0">
                <a:latin typeface="+mn-ea"/>
                <a:ea typeface="+mn-ea"/>
              </a:rPr>
              <a:t>특별 공급가</a:t>
            </a:r>
            <a:endParaRPr lang="ko-KR" altLang="en-US" sz="3200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D:\2008wizsolution\보도자료\logo\화이트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142875"/>
            <a:ext cx="10715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6" descr="D:\2008wizsolution\보도자료\logo\클루넷로고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0913" y="6343650"/>
            <a:ext cx="17875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5" descr="C:\Documents and Settings\Administrator\Local Settings\Temporary Internet Files\Content.IE5\4H6Z8T2Z\MCj04337970000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2500313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2357422" y="1428736"/>
            <a:ext cx="4929188" cy="868363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kumimoji="0" lang="ko-KR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감사합니다</a:t>
            </a:r>
            <a:r>
              <a:rPr kumimoji="0" lang="en-US" altLang="ko-K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!</a:t>
            </a:r>
            <a:endParaRPr kumimoji="0"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6000760" y="3357562"/>
            <a:ext cx="1928813" cy="64293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0" hangingPunct="0">
              <a:defRPr/>
            </a:pPr>
            <a:r>
              <a:rPr kumimoji="0" lang="en-US" altLang="ko-KR" sz="40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  <a:cs typeface="+mj-cs"/>
              </a:rPr>
              <a:t>Q/A</a:t>
            </a:r>
            <a:endParaRPr kumimoji="0" lang="ko-KR" altLang="en-US" sz="40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n-ea"/>
              <a:ea typeface="+mn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4546" y="5072074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stonecha@clunet.co.kr</a:t>
            </a:r>
            <a:endParaRPr lang="ko-KR" alt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28794" y="785794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http://www.ccn.co.kr</a:t>
            </a:r>
            <a:endParaRPr lang="ko-KR" altLang="en-US" sz="32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D:\2008wizsolution\보도자료\logo\화이트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142875"/>
            <a:ext cx="10715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다이어그램 8"/>
          <p:cNvGraphicFramePr/>
          <p:nvPr/>
        </p:nvGraphicFramePr>
        <p:xfrm>
          <a:off x="857224" y="1214422"/>
          <a:ext cx="757242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4580" name="Picture 6" descr="D:\2008wizsolution\보도자료\logo\클루넷로고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00913" y="6343650"/>
            <a:ext cx="17875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6"/>
          <p:cNvSpPr>
            <a:spLocks noGrp="1"/>
          </p:cNvSpPr>
          <p:nvPr>
            <p:ph type="title" idx="4294967295"/>
          </p:nvPr>
        </p:nvSpPr>
        <p:spPr>
          <a:xfrm>
            <a:off x="428596" y="642918"/>
            <a:ext cx="8229600" cy="868363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>
                <a:effectLst/>
                <a:latin typeface="맑은 고딕"/>
                <a:ea typeface="맑은 고딕"/>
                <a:cs typeface="+mn-cs"/>
              </a:rPr>
              <a:t>1-1. </a:t>
            </a:r>
            <a:r>
              <a:rPr lang="ko-KR" sz="3200" dirty="0" err="1" smtClean="0">
                <a:effectLst/>
                <a:latin typeface="맑은 고딕"/>
                <a:cs typeface="+mn-cs"/>
              </a:rPr>
              <a:t>클라우드</a:t>
            </a:r>
            <a:r>
              <a:rPr lang="ko-KR" sz="3200" dirty="0" smtClean="0">
                <a:effectLst/>
                <a:latin typeface="맑은 고딕"/>
                <a:cs typeface="+mn-cs"/>
              </a:rPr>
              <a:t> 컴퓨팅 최초 제안</a:t>
            </a:r>
            <a:endParaRPr lang="ko-KR" altLang="en-US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D:\2008wizsolution\보도자료\logo\화이트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142875"/>
            <a:ext cx="10715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2400" y="1338263"/>
            <a:ext cx="1220788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2650" y="1357313"/>
            <a:ext cx="12049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11"/>
          <p:cNvSpPr txBox="1">
            <a:spLocks noChangeArrowheads="1"/>
          </p:cNvSpPr>
          <p:nvPr/>
        </p:nvSpPr>
        <p:spPr bwMode="auto">
          <a:xfrm>
            <a:off x="4929188" y="1785938"/>
            <a:ext cx="428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800"/>
              <a:t>…</a:t>
            </a:r>
            <a:endParaRPr lang="ko-KR" altLang="en-US" sz="2800"/>
          </a:p>
        </p:txBody>
      </p:sp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8650" y="1357313"/>
            <a:ext cx="11477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143240" y="785794"/>
            <a:ext cx="214033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400" dirty="0">
                <a:solidFill>
                  <a:srgbClr val="FF0000"/>
                </a:solidFill>
                <a:latin typeface="+mn-ea"/>
                <a:ea typeface="+mn-ea"/>
              </a:rPr>
              <a:t>자원의 가상화</a:t>
            </a:r>
          </a:p>
        </p:txBody>
      </p:sp>
      <p:pic>
        <p:nvPicPr>
          <p:cNvPr id="25608" name="Picture 6" descr="D:\2008wizsolution\보도자료\logo\클루넷로고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0913" y="6343650"/>
            <a:ext cx="17875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Picture 16" descr="C:\Documents and Settings\Administrator\바탕 화면\2차 심사\cloud-computi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2928934"/>
            <a:ext cx="278608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그룹 34"/>
          <p:cNvGrpSpPr>
            <a:grpSpLocks/>
          </p:cNvGrpSpPr>
          <p:nvPr/>
        </p:nvGrpSpPr>
        <p:grpSpPr bwMode="auto">
          <a:xfrm>
            <a:off x="142875" y="3357563"/>
            <a:ext cx="2500313" cy="2928937"/>
            <a:chOff x="214282" y="3357562"/>
            <a:chExt cx="2500330" cy="2928958"/>
          </a:xfrm>
        </p:grpSpPr>
        <p:grpSp>
          <p:nvGrpSpPr>
            <p:cNvPr id="3" name="그룹 18"/>
            <p:cNvGrpSpPr/>
            <p:nvPr/>
          </p:nvGrpSpPr>
          <p:grpSpPr>
            <a:xfrm>
              <a:off x="285720" y="4071942"/>
              <a:ext cx="2428892" cy="2214578"/>
              <a:chOff x="745651" y="910660"/>
              <a:chExt cx="3064402" cy="3957318"/>
            </a:xfrm>
            <a:scene3d>
              <a:camera prst="orthographicFront"/>
              <a:lightRig rig="flat" dir="t"/>
            </a:scene3d>
          </p:grpSpPr>
          <p:sp>
            <p:nvSpPr>
              <p:cNvPr id="23" name="직사각형 22"/>
              <p:cNvSpPr/>
              <p:nvPr/>
            </p:nvSpPr>
            <p:spPr>
              <a:xfrm>
                <a:off x="745651" y="910660"/>
                <a:ext cx="3058779" cy="3957318"/>
              </a:xfrm>
              <a:prstGeom prst="rect">
                <a:avLst/>
              </a:prstGeom>
              <a:sp3d z="-190500" extrusionH="12700" prstMaterial="plastic">
                <a:bevelT w="50800" h="50800"/>
              </a:sp3d>
            </p:spPr>
            <p:style>
              <a:lnRef idx="1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직사각형 23"/>
              <p:cNvSpPr/>
              <p:nvPr/>
            </p:nvSpPr>
            <p:spPr>
              <a:xfrm>
                <a:off x="841238" y="1421282"/>
                <a:ext cx="2968815" cy="2885163"/>
              </a:xfrm>
              <a:prstGeom prst="rect">
                <a:avLst/>
              </a:prstGeom>
              <a:sp3d z="-1905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0" tIns="128016" rIns="128016" bIns="128016" spcCol="1270" anchor="ctr"/>
              <a:lstStyle/>
              <a:p>
                <a:pPr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kumimoji="0" lang="en-US" altLang="ko-KR" sz="1400" b="1" dirty="0" smtClean="0">
                    <a:solidFill>
                      <a:schemeClr val="tx2"/>
                    </a:solidFill>
                    <a:latin typeface="+mn-ea"/>
                    <a:cs typeface="+mj-cs"/>
                  </a:rPr>
                  <a:t>1.</a:t>
                </a:r>
                <a:r>
                  <a:rPr kumimoji="0" lang="ko-KR" altLang="en-US" sz="1400" b="1" dirty="0" smtClean="0">
                    <a:solidFill>
                      <a:schemeClr val="tx2"/>
                    </a:solidFill>
                    <a:latin typeface="+mn-ea"/>
                    <a:cs typeface="+mj-cs"/>
                  </a:rPr>
                  <a:t>서로 다른 물리적인 </a:t>
                </a:r>
                <a:r>
                  <a:rPr kumimoji="0" lang="ko-KR" altLang="en-US" sz="1400" b="1" dirty="0">
                    <a:solidFill>
                      <a:schemeClr val="tx2"/>
                    </a:solidFill>
                    <a:latin typeface="+mn-ea"/>
                    <a:cs typeface="+mj-cs"/>
                  </a:rPr>
                  <a:t>위치에 존재 하는  다수의  컴퓨터 </a:t>
                </a:r>
                <a:r>
                  <a:rPr kumimoji="0" lang="ko-KR" altLang="en-US" sz="1400" b="1" dirty="0" smtClean="0">
                    <a:solidFill>
                      <a:schemeClr val="tx2"/>
                    </a:solidFill>
                    <a:latin typeface="+mn-ea"/>
                    <a:cs typeface="+mj-cs"/>
                  </a:rPr>
                  <a:t>자원 </a:t>
                </a:r>
                <a:r>
                  <a:rPr kumimoji="0" lang="en-US" altLang="ko-KR" sz="1400" b="1" dirty="0" smtClean="0">
                    <a:solidFill>
                      <a:schemeClr val="tx2"/>
                    </a:solidFill>
                    <a:latin typeface="+mn-ea"/>
                    <a:cs typeface="+mj-cs"/>
                  </a:rPr>
                  <a:t>or</a:t>
                </a:r>
                <a:endParaRPr kumimoji="0" lang="en-US" altLang="ko-KR" sz="1400" b="1" dirty="0">
                  <a:solidFill>
                    <a:schemeClr val="tx2"/>
                  </a:solidFill>
                  <a:latin typeface="+mn-ea"/>
                  <a:cs typeface="+mj-cs"/>
                </a:endParaRPr>
              </a:p>
              <a:p>
                <a:pPr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kumimoji="0" lang="en-US" altLang="ko-KR" sz="1400" b="1" dirty="0">
                    <a:solidFill>
                      <a:schemeClr val="tx2"/>
                    </a:solidFill>
                    <a:latin typeface="+mn-ea"/>
                    <a:cs typeface="+mj-cs"/>
                  </a:rPr>
                  <a:t>2. </a:t>
                </a:r>
                <a:r>
                  <a:rPr kumimoji="0" lang="ko-KR" altLang="en-US" sz="1400" b="1" dirty="0">
                    <a:solidFill>
                      <a:schemeClr val="tx2"/>
                    </a:solidFill>
                    <a:latin typeface="+mn-ea"/>
                    <a:cs typeface="+mj-cs"/>
                  </a:rPr>
                  <a:t>하나의 슈퍼 </a:t>
                </a:r>
                <a:r>
                  <a:rPr kumimoji="0" lang="ko-KR" altLang="en-US" sz="1400" b="1" dirty="0" smtClean="0">
                    <a:solidFill>
                      <a:schemeClr val="tx2"/>
                    </a:solidFill>
                    <a:latin typeface="+mn-ea"/>
                    <a:cs typeface="+mj-cs"/>
                  </a:rPr>
                  <a:t>컴퓨터</a:t>
                </a:r>
                <a:endParaRPr kumimoji="0" lang="en-US" altLang="ko-KR" sz="1400" b="1" dirty="0">
                  <a:solidFill>
                    <a:schemeClr val="tx2"/>
                  </a:solidFill>
                  <a:latin typeface="+mn-ea"/>
                  <a:cs typeface="+mj-cs"/>
                </a:endParaRPr>
              </a:p>
              <a:p>
                <a:pPr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kumimoji="0" lang="ko-KR" altLang="en-US" sz="1400" b="1" dirty="0">
                    <a:solidFill>
                      <a:srgbClr val="FF0000"/>
                    </a:solidFill>
                    <a:latin typeface="+mn-ea"/>
                    <a:cs typeface="+mj-cs"/>
                  </a:rPr>
                  <a:t>자원을 가상화</a:t>
                </a:r>
                <a:endParaRPr kumimoji="0" lang="en-US" altLang="ko-KR" sz="1400" b="1" dirty="0">
                  <a:solidFill>
                    <a:srgbClr val="FF0000"/>
                  </a:solidFill>
                  <a:latin typeface="+mn-ea"/>
                  <a:cs typeface="+mj-cs"/>
                </a:endParaRPr>
              </a:p>
              <a:p>
                <a:pPr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kumimoji="0" lang="en-US" altLang="ko-KR" sz="1400" b="1" dirty="0">
                  <a:solidFill>
                    <a:schemeClr val="tx2"/>
                  </a:solidFill>
                  <a:latin typeface="+mn-ea"/>
                  <a:cs typeface="+mj-cs"/>
                </a:endParaRPr>
              </a:p>
              <a:p>
                <a:pPr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ko-KR" altLang="en-US" sz="1400" dirty="0"/>
              </a:p>
            </p:txBody>
          </p:sp>
        </p:grpSp>
        <p:grpSp>
          <p:nvGrpSpPr>
            <p:cNvPr id="4" name="그룹 19"/>
            <p:cNvGrpSpPr/>
            <p:nvPr/>
          </p:nvGrpSpPr>
          <p:grpSpPr>
            <a:xfrm>
              <a:off x="214282" y="3357562"/>
              <a:ext cx="873172" cy="928694"/>
              <a:chOff x="270962" y="228680"/>
              <a:chExt cx="1189577" cy="1151555"/>
            </a:xfrm>
            <a:scene3d>
              <a:camera prst="orthographicFront"/>
              <a:lightRig rig="flat" dir="t"/>
            </a:scene3d>
          </p:grpSpPr>
          <p:sp>
            <p:nvSpPr>
              <p:cNvPr id="21" name="타원 20"/>
              <p:cNvSpPr/>
              <p:nvPr/>
            </p:nvSpPr>
            <p:spPr>
              <a:xfrm>
                <a:off x="270962" y="228680"/>
                <a:ext cx="1189577" cy="1151555"/>
              </a:xfrm>
              <a:prstGeom prst="ellipse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타원 6"/>
              <p:cNvSpPr/>
              <p:nvPr/>
            </p:nvSpPr>
            <p:spPr>
              <a:xfrm>
                <a:off x="445172" y="397321"/>
                <a:ext cx="841157" cy="81427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ko-KR" altLang="en-US" sz="1400" dirty="0"/>
                  <a:t>자원   제공자</a:t>
                </a:r>
                <a:endParaRPr lang="en-US" altLang="ko-KR" sz="1400" dirty="0"/>
              </a:p>
            </p:txBody>
          </p:sp>
        </p:grpSp>
      </p:grpSp>
      <p:sp>
        <p:nvSpPr>
          <p:cNvPr id="31" name="제목 23"/>
          <p:cNvSpPr txBox="1">
            <a:spLocks/>
          </p:cNvSpPr>
          <p:nvPr/>
        </p:nvSpPr>
        <p:spPr>
          <a:xfrm>
            <a:off x="3143250" y="4786313"/>
            <a:ext cx="3143250" cy="500062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kumimoji="0" lang="ko-KR" altLang="en-US" dirty="0" err="1">
                <a:latin typeface="+mn-ea"/>
                <a:ea typeface="+mn-ea"/>
                <a:cs typeface="+mj-cs"/>
              </a:rPr>
              <a:t>클라우드</a:t>
            </a:r>
            <a:r>
              <a:rPr kumimoji="0" lang="ko-KR" altLang="en-US" dirty="0">
                <a:latin typeface="+mn-ea"/>
                <a:ea typeface="+mn-ea"/>
                <a:cs typeface="+mj-cs"/>
              </a:rPr>
              <a:t> 컴퓨팅 </a:t>
            </a:r>
            <a:r>
              <a:rPr kumimoji="0" lang="en-US" altLang="ko-KR" dirty="0">
                <a:latin typeface="+mn-ea"/>
                <a:ea typeface="+mn-ea"/>
                <a:cs typeface="+mj-cs"/>
              </a:rPr>
              <a:t>2</a:t>
            </a:r>
            <a:r>
              <a:rPr kumimoji="0" lang="ko-KR" altLang="en-US" dirty="0">
                <a:latin typeface="+mn-ea"/>
                <a:ea typeface="+mn-ea"/>
                <a:cs typeface="+mj-cs"/>
              </a:rPr>
              <a:t>가지 측면</a:t>
            </a:r>
          </a:p>
        </p:txBody>
      </p:sp>
      <p:sp>
        <p:nvSpPr>
          <p:cNvPr id="32" name="제목 3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5300674" cy="868363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>
                <a:effectLst/>
                <a:latin typeface="맑은 고딕"/>
                <a:ea typeface="맑은 고딕"/>
                <a:cs typeface="+mn-cs"/>
              </a:rPr>
              <a:t>1-2. </a:t>
            </a:r>
            <a:r>
              <a:rPr lang="ko-KR" sz="3200" dirty="0" err="1" smtClean="0">
                <a:effectLst/>
                <a:latin typeface="맑은 고딕"/>
                <a:cs typeface="+mn-cs"/>
              </a:rPr>
              <a:t>클라우드</a:t>
            </a:r>
            <a:r>
              <a:rPr lang="ko-KR" sz="3200" dirty="0" smtClean="0">
                <a:effectLst/>
                <a:latin typeface="맑은 고딕"/>
                <a:cs typeface="+mn-cs"/>
              </a:rPr>
              <a:t> 컴퓨팅 이란</a:t>
            </a:r>
            <a:r>
              <a:rPr lang="en-US" sz="3200" dirty="0" smtClean="0">
                <a:effectLst/>
                <a:latin typeface="맑은 고딕"/>
                <a:ea typeface="맑은 고딕"/>
                <a:cs typeface="+mn-cs"/>
              </a:rPr>
              <a:t>?</a:t>
            </a:r>
            <a:endParaRPr lang="ko-KR" altLang="en-US" dirty="0">
              <a:effectLst/>
            </a:endParaRPr>
          </a:p>
        </p:txBody>
      </p:sp>
      <p:sp>
        <p:nvSpPr>
          <p:cNvPr id="33" name="오른쪽 화살표 32"/>
          <p:cNvSpPr/>
          <p:nvPr/>
        </p:nvSpPr>
        <p:spPr>
          <a:xfrm>
            <a:off x="6143625" y="4786313"/>
            <a:ext cx="428625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4" name="오른쪽 화살표 33"/>
          <p:cNvSpPr/>
          <p:nvPr/>
        </p:nvSpPr>
        <p:spPr>
          <a:xfrm rot="10800000">
            <a:off x="2733675" y="4786313"/>
            <a:ext cx="428625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5" name="그룹 36"/>
          <p:cNvGrpSpPr>
            <a:grpSpLocks/>
          </p:cNvGrpSpPr>
          <p:nvPr/>
        </p:nvGrpSpPr>
        <p:grpSpPr bwMode="auto">
          <a:xfrm>
            <a:off x="6076950" y="3357563"/>
            <a:ext cx="2709863" cy="2846387"/>
            <a:chOff x="5929322" y="3357562"/>
            <a:chExt cx="2709799" cy="2846479"/>
          </a:xfrm>
        </p:grpSpPr>
        <p:grpSp>
          <p:nvGrpSpPr>
            <p:cNvPr id="6" name="그룹 35"/>
            <p:cNvGrpSpPr>
              <a:grpSpLocks/>
            </p:cNvGrpSpPr>
            <p:nvPr/>
          </p:nvGrpSpPr>
          <p:grpSpPr bwMode="auto">
            <a:xfrm>
              <a:off x="5929322" y="3357562"/>
              <a:ext cx="2709799" cy="2846479"/>
              <a:chOff x="5929322" y="3357562"/>
              <a:chExt cx="2709799" cy="2846479"/>
            </a:xfrm>
          </p:grpSpPr>
          <p:grpSp>
            <p:nvGrpSpPr>
              <p:cNvPr id="7" name="그룹 24"/>
              <p:cNvGrpSpPr/>
              <p:nvPr/>
            </p:nvGrpSpPr>
            <p:grpSpPr>
              <a:xfrm>
                <a:off x="6500826" y="3643314"/>
                <a:ext cx="2138295" cy="2560727"/>
                <a:chOff x="4978427" y="868298"/>
                <a:chExt cx="2852675" cy="3989487"/>
              </a:xfrm>
              <a:scene3d>
                <a:camera prst="orthographicFront"/>
                <a:lightRig rig="flat" dir="t"/>
              </a:scene3d>
            </p:grpSpPr>
            <p:sp>
              <p:nvSpPr>
                <p:cNvPr id="29" name="직사각형 28"/>
                <p:cNvSpPr/>
                <p:nvPr/>
              </p:nvSpPr>
              <p:spPr>
                <a:xfrm>
                  <a:off x="4978427" y="868298"/>
                  <a:ext cx="2852674" cy="3989487"/>
                </a:xfrm>
                <a:prstGeom prst="rect">
                  <a:avLst/>
                </a:prstGeom>
                <a:sp3d z="-190500" extrusionH="12700" prstMaterial="plastic">
                  <a:bevelT w="50800" h="50800"/>
                </a:sp3d>
              </p:spPr>
              <p:style>
                <a:lnRef idx="1">
                  <a:schemeClr val="accent4">
                    <a:tint val="40000"/>
                    <a:alpha val="90000"/>
                    <a:hueOff val="840686"/>
                    <a:satOff val="-12365"/>
                    <a:lumOff val="-1354"/>
                    <a:alphaOff val="0"/>
                  </a:schemeClr>
                </a:lnRef>
                <a:fillRef idx="1">
                  <a:schemeClr val="accent4">
                    <a:tint val="40000"/>
                    <a:alpha val="90000"/>
                    <a:hueOff val="840686"/>
                    <a:satOff val="-12365"/>
                    <a:lumOff val="-1354"/>
                    <a:alphaOff val="0"/>
                  </a:schemeClr>
                </a:fillRef>
                <a:effectRef idx="2">
                  <a:schemeClr val="accent4">
                    <a:tint val="40000"/>
                    <a:alpha val="90000"/>
                    <a:hueOff val="840686"/>
                    <a:satOff val="-12365"/>
                    <a:lumOff val="-1354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0" name="직사각형 29"/>
                <p:cNvSpPr/>
                <p:nvPr/>
              </p:nvSpPr>
              <p:spPr>
                <a:xfrm>
                  <a:off x="5073733" y="868298"/>
                  <a:ext cx="2757369" cy="3989487"/>
                </a:xfrm>
                <a:prstGeom prst="rect">
                  <a:avLst/>
                </a:prstGeom>
                <a:sp3d z="-190500"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0" tIns="128016" rIns="128016" bIns="128016" spcCol="1270" anchor="ctr"/>
                <a:lstStyle/>
                <a:p>
                  <a:pPr defTabSz="8001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kumimoji="0" lang="en-US" altLang="ko-KR" sz="1400" b="1" dirty="0">
                    <a:solidFill>
                      <a:schemeClr val="tx2"/>
                    </a:solidFill>
                    <a:effectLst>
                      <a:outerShdw blurRad="31750" dist="25400" dir="5400000" algn="tl" rotWithShape="0">
                        <a:srgbClr val="000000">
                          <a:alpha val="25000"/>
                        </a:srgbClr>
                      </a:outerShdw>
                    </a:effectLst>
                    <a:latin typeface="+mn-ea"/>
                    <a:cs typeface="+mj-cs"/>
                  </a:endParaRPr>
                </a:p>
              </p:txBody>
            </p:sp>
          </p:grpSp>
          <p:grpSp>
            <p:nvGrpSpPr>
              <p:cNvPr id="8" name="그룹 25"/>
              <p:cNvGrpSpPr/>
              <p:nvPr/>
            </p:nvGrpSpPr>
            <p:grpSpPr>
              <a:xfrm>
                <a:off x="5929322" y="3357562"/>
                <a:ext cx="928694" cy="869127"/>
                <a:chOff x="4313214" y="228680"/>
                <a:chExt cx="1137970" cy="1151555"/>
              </a:xfrm>
              <a:scene3d>
                <a:camera prst="orthographicFront"/>
                <a:lightRig rig="flat" dir="t"/>
              </a:scene3d>
            </p:grpSpPr>
            <p:sp>
              <p:nvSpPr>
                <p:cNvPr id="27" name="타원 26"/>
                <p:cNvSpPr/>
                <p:nvPr/>
              </p:nvSpPr>
              <p:spPr>
                <a:xfrm>
                  <a:off x="4313214" y="228680"/>
                  <a:ext cx="1137970" cy="1151555"/>
                </a:xfrm>
                <a:prstGeom prst="ellipse">
                  <a:avLst/>
                </a:prstGeom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4">
                    <a:hueOff val="1218040"/>
                    <a:satOff val="-21072"/>
                    <a:lumOff val="-4510"/>
                    <a:alphaOff val="0"/>
                  </a:schemeClr>
                </a:fillRef>
                <a:effectRef idx="2">
                  <a:schemeClr val="accent4">
                    <a:hueOff val="1218040"/>
                    <a:satOff val="-21072"/>
                    <a:lumOff val="-451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8" name="타원 6"/>
                <p:cNvSpPr/>
                <p:nvPr/>
              </p:nvSpPr>
              <p:spPr>
                <a:xfrm>
                  <a:off x="4479866" y="397321"/>
                  <a:ext cx="804666" cy="814273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0" tIns="0" rIns="0" bIns="0" spcCol="1270" anchor="ctr"/>
                <a:lstStyle/>
                <a:p>
                  <a:pPr algn="ctr" defTabSz="8001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ko-KR" altLang="en-US" sz="1400" dirty="0"/>
                    <a:t>사용자</a:t>
                  </a:r>
                </a:p>
              </p:txBody>
            </p:sp>
          </p:grpSp>
        </p:grpSp>
        <p:sp>
          <p:nvSpPr>
            <p:cNvPr id="26" name="직사각형 25"/>
            <p:cNvSpPr/>
            <p:nvPr/>
          </p:nvSpPr>
          <p:spPr>
            <a:xfrm>
              <a:off x="6572245" y="4135462"/>
              <a:ext cx="2000203" cy="179393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en-US" altLang="ko-KR" sz="1400" b="1" dirty="0">
                  <a:solidFill>
                    <a:schemeClr val="tx2"/>
                  </a:solidFill>
                  <a:latin typeface="+mn-ea"/>
                  <a:ea typeface="+mn-ea"/>
                </a:rPr>
                <a:t>1.</a:t>
              </a:r>
              <a:r>
                <a:rPr kumimoji="0" lang="ko-KR" altLang="en-US" sz="1400" b="1" dirty="0">
                  <a:solidFill>
                    <a:schemeClr val="tx2"/>
                  </a:solidFill>
                  <a:latin typeface="+mn-ea"/>
                  <a:ea typeface="+mn-ea"/>
                </a:rPr>
                <a:t>네트워크만 연결되어 있다면 다양한 단말기를 활용해 막대한 컴퓨터 자원을 활용</a:t>
              </a:r>
              <a:endParaRPr kumimoji="0" lang="en-US" altLang="ko-KR" sz="1400" b="1" dirty="0">
                <a:solidFill>
                  <a:schemeClr val="tx2"/>
                </a:solidFill>
                <a:latin typeface="+mn-ea"/>
                <a:ea typeface="+mn-ea"/>
              </a:endParaRPr>
            </a:p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kumimoji="0" lang="en-US" altLang="ko-KR" sz="1400" b="1" dirty="0">
                <a:solidFill>
                  <a:schemeClr val="tx2"/>
                </a:solidFill>
                <a:latin typeface="+mn-ea"/>
                <a:ea typeface="+mn-ea"/>
              </a:endParaRPr>
            </a:p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en-US" altLang="ko-KR" sz="1400" b="1" dirty="0">
                  <a:solidFill>
                    <a:schemeClr val="tx2"/>
                  </a:solidFill>
                  <a:latin typeface="+mn-ea"/>
                  <a:ea typeface="+mn-ea"/>
                </a:rPr>
                <a:t>PDA, PC, UMPC, </a:t>
              </a:r>
              <a:r>
                <a:rPr kumimoji="0" lang="ko-KR" altLang="en-US" sz="1400" b="1" dirty="0">
                  <a:solidFill>
                    <a:schemeClr val="tx2"/>
                  </a:solidFill>
                  <a:latin typeface="+mn-ea"/>
                  <a:ea typeface="+mn-ea"/>
                </a:rPr>
                <a:t>휴대폰</a:t>
              </a:r>
              <a:r>
                <a:rPr kumimoji="0" lang="en-US" altLang="ko-KR" sz="1400" b="1" dirty="0">
                  <a:solidFill>
                    <a:schemeClr val="tx2"/>
                  </a:solidFill>
                  <a:latin typeface="+mn-ea"/>
                  <a:ea typeface="+mn-ea"/>
                </a:rPr>
                <a:t>, MID</a:t>
              </a:r>
              <a:r>
                <a:rPr kumimoji="0" lang="ko-KR" altLang="en-US" sz="1400" b="1" dirty="0">
                  <a:solidFill>
                    <a:schemeClr val="tx2"/>
                  </a:solidFill>
                  <a:latin typeface="+mn-ea"/>
                  <a:ea typeface="+mn-ea"/>
                </a:rPr>
                <a:t>등 모든 단말기들</a:t>
              </a:r>
              <a:r>
                <a:rPr kumimoji="0" lang="en-US" altLang="ko-KR" sz="1400" b="1" dirty="0">
                  <a:solidFill>
                    <a:schemeClr val="tx2"/>
                  </a:solidFill>
                  <a:latin typeface="+mn-ea"/>
                  <a:ea typeface="+mn-ea"/>
                </a:rPr>
                <a:t>.</a:t>
              </a:r>
            </a:p>
          </p:txBody>
        </p:sp>
      </p:grpSp>
      <p:sp>
        <p:nvSpPr>
          <p:cNvPr id="35" name="직사각형 34"/>
          <p:cNvSpPr/>
          <p:nvPr/>
        </p:nvSpPr>
        <p:spPr>
          <a:xfrm>
            <a:off x="3214678" y="5572140"/>
            <a:ext cx="2969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ko-KR" altLang="en-US" dirty="0" err="1" smtClean="0">
                <a:latin typeface="+mj-ea"/>
                <a:ea typeface="+mj-ea"/>
              </a:rPr>
              <a:t>클라우드</a:t>
            </a:r>
            <a:r>
              <a:rPr kumimoji="0" lang="en-US" altLang="ko-KR" dirty="0" smtClean="0">
                <a:latin typeface="+mj-ea"/>
                <a:ea typeface="+mj-ea"/>
              </a:rPr>
              <a:t>: </a:t>
            </a:r>
            <a:r>
              <a:rPr kumimoji="0" lang="ko-KR" altLang="en-US" dirty="0" smtClean="0">
                <a:latin typeface="+mj-ea"/>
                <a:ea typeface="+mj-ea"/>
              </a:rPr>
              <a:t>인터넷 기반</a:t>
            </a:r>
            <a:endParaRPr kumimoji="0" lang="en-US" altLang="ko-KR" dirty="0" smtClean="0">
              <a:latin typeface="+mj-ea"/>
              <a:ea typeface="+mj-ea"/>
            </a:endParaRPr>
          </a:p>
          <a:p>
            <a:r>
              <a:rPr kumimoji="0" lang="ko-KR" altLang="en-US" dirty="0" smtClean="0">
                <a:latin typeface="+mj-ea"/>
                <a:ea typeface="+mj-ea"/>
              </a:rPr>
              <a:t>숨겨진 복잡한 인프라 구조</a:t>
            </a:r>
            <a:endParaRPr lang="ko-KR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D:\2008wizsolution\보도자료\logo\화이트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142875"/>
            <a:ext cx="10715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제목 23"/>
          <p:cNvSpPr txBox="1">
            <a:spLocks/>
          </p:cNvSpPr>
          <p:nvPr/>
        </p:nvSpPr>
        <p:spPr>
          <a:xfrm>
            <a:off x="500063" y="1285875"/>
            <a:ext cx="8072437" cy="12858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kumimoji="0" lang="en-US" altLang="ko-KR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  <a:cs typeface="+mj-cs"/>
              </a:rPr>
              <a:t> 1) </a:t>
            </a:r>
            <a:r>
              <a:rPr kumimoji="0" lang="ko-KR" altLang="en-US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  <a:cs typeface="+mj-cs"/>
              </a:rPr>
              <a:t>가상화</a:t>
            </a:r>
            <a:endParaRPr kumimoji="0" lang="en-US" altLang="ko-KR" sz="24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n-ea"/>
              <a:ea typeface="+mn-ea"/>
              <a:cs typeface="+mj-cs"/>
            </a:endParaRPr>
          </a:p>
          <a:p>
            <a:pPr eaLnBrk="0" hangingPunct="0">
              <a:defRPr/>
            </a:pPr>
            <a:r>
              <a:rPr kumimoji="0" lang="ko-KR" altLang="en-US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ea typeface="+mn-ea"/>
                <a:cs typeface="+mj-cs"/>
              </a:rPr>
              <a:t>물리적인 하드웨어 자원을  논리적인 단위로 나누고 통합하여 자원을 활용 할 수 있게 해주는 기술</a:t>
            </a:r>
            <a:endParaRPr kumimoji="0" lang="en-US" altLang="ko-KR" sz="24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n-ea"/>
              <a:ea typeface="+mn-ea"/>
              <a:cs typeface="+mj-cs"/>
            </a:endParaRPr>
          </a:p>
          <a:p>
            <a:pPr eaLnBrk="0" hangingPunct="0">
              <a:defRPr/>
            </a:pPr>
            <a:endParaRPr kumimoji="0" lang="en-US" altLang="ko-KR" sz="24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n-ea"/>
              <a:ea typeface="+mn-ea"/>
              <a:cs typeface="+mj-cs"/>
            </a:endParaRPr>
          </a:p>
        </p:txBody>
      </p:sp>
      <p:graphicFrame>
        <p:nvGraphicFramePr>
          <p:cNvPr id="11" name="다이어그램 10"/>
          <p:cNvGraphicFramePr/>
          <p:nvPr/>
        </p:nvGraphicFramePr>
        <p:xfrm>
          <a:off x="1214414" y="2928934"/>
          <a:ext cx="6929486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6629" name="Picture 6" descr="D:\2008wizsolution\보도자료\logo\클루넷로고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00913" y="6343650"/>
            <a:ext cx="17875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제목 7"/>
          <p:cNvSpPr>
            <a:spLocks noGrp="1"/>
          </p:cNvSpPr>
          <p:nvPr>
            <p:ph type="title" idx="4294967295"/>
          </p:nvPr>
        </p:nvSpPr>
        <p:spPr>
          <a:xfrm>
            <a:off x="428596" y="214290"/>
            <a:ext cx="8229600" cy="868363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>
                <a:effectLst/>
                <a:latin typeface="맑은 고딕"/>
                <a:ea typeface="맑은 고딕"/>
                <a:cs typeface="+mn-cs"/>
              </a:rPr>
              <a:t>1-3. </a:t>
            </a:r>
            <a:r>
              <a:rPr lang="ko-KR" sz="3200" dirty="0" err="1" smtClean="0">
                <a:effectLst/>
                <a:latin typeface="맑은 고딕"/>
                <a:cs typeface="+mn-cs"/>
              </a:rPr>
              <a:t>클라우드</a:t>
            </a:r>
            <a:r>
              <a:rPr lang="ko-KR" sz="3200" dirty="0" smtClean="0">
                <a:effectLst/>
                <a:latin typeface="맑은 고딕"/>
                <a:cs typeface="+mn-cs"/>
              </a:rPr>
              <a:t> 컴퓨팅의 핵심 </a:t>
            </a:r>
            <a:r>
              <a:rPr lang="en-US" sz="3200" dirty="0" smtClean="0">
                <a:effectLst/>
                <a:latin typeface="맑은 고딕"/>
                <a:ea typeface="맑은 고딕"/>
                <a:cs typeface="+mn-cs"/>
              </a:rPr>
              <a:t>- </a:t>
            </a:r>
            <a:r>
              <a:rPr lang="ko-KR" sz="3200" dirty="0" smtClean="0">
                <a:effectLst/>
                <a:latin typeface="맑은 고딕"/>
                <a:cs typeface="+mn-cs"/>
              </a:rPr>
              <a:t>가상화</a:t>
            </a:r>
            <a:endParaRPr lang="ko-KR" altLang="en-US" dirty="0">
              <a:effectLst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8"/>
          <p:cNvGrpSpPr>
            <a:grpSpLocks/>
          </p:cNvGrpSpPr>
          <p:nvPr/>
        </p:nvGrpSpPr>
        <p:grpSpPr bwMode="auto">
          <a:xfrm>
            <a:off x="357188" y="4214813"/>
            <a:ext cx="3505200" cy="2273300"/>
            <a:chOff x="357158" y="4214818"/>
            <a:chExt cx="3505230" cy="2273295"/>
          </a:xfrm>
        </p:grpSpPr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58" y="4214818"/>
              <a:ext cx="1690671" cy="166286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11" name="Picture 4" descr="Adobe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43042" y="4929198"/>
              <a:ext cx="642942" cy="78129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27678" name="Text Box 6"/>
            <p:cNvSpPr txBox="1">
              <a:spLocks noChangeArrowheads="1"/>
            </p:cNvSpPr>
            <p:nvPr/>
          </p:nvSpPr>
          <p:spPr bwMode="auto">
            <a:xfrm>
              <a:off x="357188" y="5857875"/>
              <a:ext cx="3505200" cy="630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ko-KR" altLang="en-US" sz="1400" b="1">
                  <a:latin typeface="HY견고딕" pitchFamily="18" charset="-127"/>
                  <a:ea typeface="HY견고딕" pitchFamily="18" charset="-127"/>
                </a:rPr>
                <a:t>어도비 포토샵 </a:t>
              </a:r>
              <a:endParaRPr kumimoji="0" lang="en-US" altLang="ko-KR" sz="1400" b="1">
                <a:latin typeface="HY견고딕" pitchFamily="18" charset="-127"/>
                <a:ea typeface="HY견고딕" pitchFamily="18" charset="-127"/>
              </a:endParaRPr>
            </a:p>
            <a:p>
              <a:pPr>
                <a:spcBef>
                  <a:spcPct val="50000"/>
                </a:spcBef>
              </a:pPr>
              <a:r>
                <a:rPr kumimoji="0" lang="ko-KR" altLang="en-US" sz="1400" b="1">
                  <a:latin typeface="HY견고딕" pitchFamily="18" charset="-127"/>
                  <a:ea typeface="HY견고딕" pitchFamily="18" charset="-127"/>
                </a:rPr>
                <a:t>온라인 버전출시예정</a:t>
              </a:r>
            </a:p>
          </p:txBody>
        </p:sp>
      </p:grpSp>
      <p:grpSp>
        <p:nvGrpSpPr>
          <p:cNvPr id="3" name="그룹 30"/>
          <p:cNvGrpSpPr>
            <a:grpSpLocks/>
          </p:cNvGrpSpPr>
          <p:nvPr/>
        </p:nvGrpSpPr>
        <p:grpSpPr bwMode="auto">
          <a:xfrm>
            <a:off x="5500688" y="4349750"/>
            <a:ext cx="3505200" cy="2300288"/>
            <a:chOff x="5500688" y="4349823"/>
            <a:chExt cx="3505200" cy="2300215"/>
          </a:xfrm>
        </p:grpSpPr>
        <p:sp>
          <p:nvSpPr>
            <p:cNvPr id="28682" name="Text Box 6"/>
            <p:cNvSpPr txBox="1">
              <a:spLocks noChangeArrowheads="1"/>
            </p:cNvSpPr>
            <p:nvPr/>
          </p:nvSpPr>
          <p:spPr bwMode="auto">
            <a:xfrm>
              <a:off x="5500688" y="5572159"/>
              <a:ext cx="3505200" cy="1077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0" lang="en-US" altLang="ko-KR" sz="1400" b="1" dirty="0">
                  <a:latin typeface="HY견고딕" pitchFamily="18" charset="-127"/>
                  <a:ea typeface="HY견고딕" pitchFamily="18" charset="-127"/>
                </a:rPr>
                <a:t>IBM ‘</a:t>
              </a:r>
              <a:r>
                <a:rPr kumimoji="0" lang="ko-KR" altLang="en-US" sz="1400" b="1" dirty="0">
                  <a:latin typeface="HY견고딕" pitchFamily="18" charset="-127"/>
                  <a:ea typeface="HY견고딕" pitchFamily="18" charset="-127"/>
                </a:rPr>
                <a:t>블루 </a:t>
              </a:r>
              <a:r>
                <a:rPr kumimoji="0" lang="ko-KR" altLang="en-US" sz="1400" b="1" dirty="0" err="1">
                  <a:latin typeface="HY견고딕" pitchFamily="18" charset="-127"/>
                  <a:ea typeface="HY견고딕" pitchFamily="18" charset="-127"/>
                </a:rPr>
                <a:t>클라우드</a:t>
              </a:r>
              <a:r>
                <a:rPr kumimoji="0" lang="ko-KR" altLang="en-US" sz="1400" b="1" dirty="0">
                  <a:latin typeface="HY견고딕" pitchFamily="18" charset="-127"/>
                  <a:ea typeface="HY견고딕" pitchFamily="18" charset="-127"/>
                </a:rPr>
                <a:t>’</a:t>
              </a:r>
            </a:p>
            <a:p>
              <a:pPr>
                <a:spcBef>
                  <a:spcPct val="50000"/>
                </a:spcBef>
                <a:defRPr/>
              </a:pPr>
              <a:r>
                <a:rPr kumimoji="0" lang="ko-KR" altLang="en-US" sz="1000" dirty="0"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lang="en-US" altLang="ko-KR" sz="1000" dirty="0">
                  <a:latin typeface="+mn-ea"/>
                  <a:ea typeface="+mn-ea"/>
                </a:rPr>
                <a:t>IBM</a:t>
              </a:r>
              <a:r>
                <a:rPr lang="ko-KR" altLang="en-US" sz="1000" dirty="0">
                  <a:latin typeface="+mn-ea"/>
                  <a:ea typeface="+mn-ea"/>
                </a:rPr>
                <a:t>은 </a:t>
              </a:r>
              <a:r>
                <a:rPr lang="en-US" altLang="ko-KR" sz="1000" dirty="0">
                  <a:latin typeface="+mn-ea"/>
                  <a:ea typeface="+mn-ea"/>
                </a:rPr>
                <a:t>IBM</a:t>
              </a:r>
              <a:r>
                <a:rPr lang="ko-KR" altLang="en-US" sz="1000" dirty="0">
                  <a:latin typeface="+mn-ea"/>
                  <a:ea typeface="+mn-ea"/>
                </a:rPr>
                <a:t>의 파워</a:t>
              </a:r>
              <a:r>
                <a:rPr lang="en-US" altLang="ko-KR" sz="1000" dirty="0">
                  <a:latin typeface="+mn-ea"/>
                  <a:ea typeface="+mn-ea"/>
                </a:rPr>
                <a:t>(Power) </a:t>
              </a:r>
              <a:r>
                <a:rPr lang="ko-KR" altLang="en-US" sz="1000" dirty="0">
                  <a:latin typeface="+mn-ea"/>
                  <a:ea typeface="+mn-ea"/>
                </a:rPr>
                <a:t>프로세서가 탑재된 기기와 </a:t>
              </a:r>
              <a:r>
                <a:rPr lang="en-US" altLang="ko-KR" sz="1000" dirty="0">
                  <a:latin typeface="+mn-ea"/>
                  <a:ea typeface="+mn-ea"/>
                </a:rPr>
                <a:t>x86 </a:t>
              </a:r>
              <a:r>
                <a:rPr lang="ko-KR" altLang="en-US" sz="1000" dirty="0">
                  <a:latin typeface="+mn-ea"/>
                  <a:ea typeface="+mn-ea"/>
                </a:rPr>
                <a:t>서버를 타깃으로 하고 있으며 시스템 </a:t>
              </a:r>
              <a:r>
                <a:rPr lang="en-US" altLang="ko-KR" sz="1000" dirty="0">
                  <a:latin typeface="+mn-ea"/>
                  <a:ea typeface="+mn-ea"/>
                </a:rPr>
                <a:t>z </a:t>
              </a:r>
              <a:r>
                <a:rPr lang="ko-KR" altLang="en-US" sz="1000" dirty="0" err="1">
                  <a:latin typeface="+mn-ea"/>
                  <a:ea typeface="+mn-ea"/>
                </a:rPr>
                <a:t>메인프레임에서</a:t>
              </a:r>
              <a:r>
                <a:rPr lang="ko-KR" altLang="en-US" sz="1000" dirty="0">
                  <a:latin typeface="+mn-ea"/>
                  <a:ea typeface="+mn-ea"/>
                </a:rPr>
                <a:t> 구동하는 가상 장비를 포함시킬 예정이다</a:t>
              </a:r>
              <a:r>
                <a:rPr lang="en-US" altLang="ko-KR" sz="1000" dirty="0">
                  <a:latin typeface="+mn-ea"/>
                  <a:ea typeface="+mn-ea"/>
                </a:rPr>
                <a:t>.</a:t>
              </a:r>
            </a:p>
            <a:p>
              <a:pPr>
                <a:spcBef>
                  <a:spcPct val="50000"/>
                </a:spcBef>
                <a:defRPr/>
              </a:pPr>
              <a:endParaRPr kumimoji="0" lang="en-US" altLang="ko-KR" sz="1000" dirty="0">
                <a:latin typeface="+mn-ea"/>
                <a:ea typeface="+mn-ea"/>
              </a:endParaRPr>
            </a:p>
          </p:txBody>
        </p:sp>
        <p:pic>
          <p:nvPicPr>
            <p:cNvPr id="14" name="그림 13" descr="IBM.jpg"/>
            <p:cNvPicPr>
              <a:picLocks noChangeAspect="1"/>
            </p:cNvPicPr>
            <p:nvPr/>
          </p:nvPicPr>
          <p:blipFill>
            <a:blip r:embed="rId6">
              <a:lum bright="-13000" contrast="40000"/>
            </a:blip>
            <a:stretch>
              <a:fillRect/>
            </a:stretch>
          </p:blipFill>
          <p:spPr>
            <a:xfrm>
              <a:off x="6143668" y="4349823"/>
              <a:ext cx="1525029" cy="122231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20" name="Picture 17" descr="Logotype of IBM corp.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219834" y="5064203"/>
              <a:ext cx="995504" cy="46077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grpSp>
        <p:nvGrpSpPr>
          <p:cNvPr id="4" name="그룹 29"/>
          <p:cNvGrpSpPr>
            <a:grpSpLocks/>
          </p:cNvGrpSpPr>
          <p:nvPr/>
        </p:nvGrpSpPr>
        <p:grpSpPr bwMode="auto">
          <a:xfrm>
            <a:off x="2500313" y="4071938"/>
            <a:ext cx="2928937" cy="2352675"/>
            <a:chOff x="2500313" y="4071942"/>
            <a:chExt cx="2928937" cy="2352671"/>
          </a:xfrm>
        </p:grpSpPr>
        <p:pic>
          <p:nvPicPr>
            <p:cNvPr id="15" name="그림 14" descr="클라우드컴퓨팅사진1.jpg"/>
            <p:cNvPicPr>
              <a:picLocks noChangeAspect="1"/>
            </p:cNvPicPr>
            <p:nvPr/>
          </p:nvPicPr>
          <p:blipFill>
            <a:blip r:embed="rId8">
              <a:lum bright="-16000" contrast="17000"/>
            </a:blip>
            <a:stretch>
              <a:fillRect/>
            </a:stretch>
          </p:blipFill>
          <p:spPr>
            <a:xfrm>
              <a:off x="2928926" y="4071942"/>
              <a:ext cx="1899708" cy="142876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28685" name="Text Box 6"/>
            <p:cNvSpPr txBox="1">
              <a:spLocks noChangeArrowheads="1"/>
            </p:cNvSpPr>
            <p:nvPr/>
          </p:nvSpPr>
          <p:spPr bwMode="auto">
            <a:xfrm>
              <a:off x="2500313" y="5500690"/>
              <a:ext cx="2928937" cy="923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0" lang="en-US" altLang="ko-KR" sz="1400" b="1" dirty="0">
                  <a:latin typeface="HY견고딕" pitchFamily="18" charset="-127"/>
                  <a:ea typeface="HY견고딕" pitchFamily="18" charset="-127"/>
                </a:rPr>
                <a:t>DELL ‘</a:t>
              </a:r>
              <a:r>
                <a:rPr kumimoji="0" lang="ko-KR" altLang="en-US" sz="1400" b="1" dirty="0" err="1">
                  <a:latin typeface="HY견고딕" pitchFamily="18" charset="-127"/>
                  <a:ea typeface="HY견고딕" pitchFamily="18" charset="-127"/>
                </a:rPr>
                <a:t>클라우드</a:t>
              </a:r>
              <a:r>
                <a:rPr kumimoji="0" lang="ko-KR" altLang="en-US" sz="1400" b="1" dirty="0">
                  <a:latin typeface="HY견고딕" pitchFamily="18" charset="-127"/>
                  <a:ea typeface="HY견고딕" pitchFamily="18" charset="-127"/>
                </a:rPr>
                <a:t> 컴퓨팅 솔루션’</a:t>
              </a:r>
            </a:p>
            <a:p>
              <a:pPr>
                <a:spcBef>
                  <a:spcPct val="50000"/>
                </a:spcBef>
                <a:defRPr/>
              </a:pPr>
              <a:r>
                <a:rPr kumimoji="0" lang="ko-KR" altLang="en-US" sz="1000" dirty="0"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0" lang="en-US" altLang="ko-KR" sz="1000" dirty="0">
                  <a:latin typeface="+mn-ea"/>
                  <a:ea typeface="+mn-ea"/>
                </a:rPr>
                <a:t>DELL</a:t>
              </a:r>
              <a:r>
                <a:rPr kumimoji="0" lang="ko-KR" altLang="en-US" sz="1000" dirty="0">
                  <a:latin typeface="+mn-ea"/>
                  <a:ea typeface="+mn-ea"/>
                </a:rPr>
                <a:t>은</a:t>
              </a:r>
              <a:r>
                <a:rPr lang="ko-KR" altLang="en-US" sz="1000" dirty="0">
                  <a:latin typeface="+mn-ea"/>
                  <a:ea typeface="+mn-ea"/>
                </a:rPr>
                <a:t>「클라우드 컴퓨팅 솔루션</a:t>
              </a:r>
              <a:endParaRPr lang="en-US" altLang="ko-KR" sz="1000" dirty="0">
                <a:latin typeface="+mn-ea"/>
                <a:ea typeface="+mn-ea"/>
              </a:endParaRPr>
            </a:p>
            <a:p>
              <a:pPr>
                <a:spcBef>
                  <a:spcPct val="50000"/>
                </a:spcBef>
                <a:defRPr/>
              </a:pPr>
              <a:r>
                <a:rPr lang="en-US" altLang="ko-KR" sz="1000" dirty="0">
                  <a:latin typeface="+mn-ea"/>
                  <a:ea typeface="+mn-ea"/>
                </a:rPr>
                <a:t>(Cloud Computing Solution)</a:t>
              </a:r>
              <a:r>
                <a:rPr lang="ko-KR" altLang="en-US" sz="1000" dirty="0">
                  <a:latin typeface="+mn-ea"/>
                  <a:ea typeface="+mn-ea"/>
                </a:rPr>
                <a:t>」프로그램을 시작했다</a:t>
              </a:r>
              <a:r>
                <a:rPr lang="en-US" altLang="ko-KR" sz="1000" dirty="0">
                  <a:latin typeface="+mn-ea"/>
                  <a:ea typeface="+mn-ea"/>
                </a:rPr>
                <a:t>.  </a:t>
              </a:r>
              <a:endParaRPr lang="ko-KR" altLang="en-US" sz="1000" dirty="0">
                <a:latin typeface="+mn-ea"/>
                <a:ea typeface="+mn-ea"/>
              </a:endParaRPr>
            </a:p>
          </p:txBody>
        </p:sp>
        <p:pic>
          <p:nvPicPr>
            <p:cNvPr id="21" name="Picture 38" descr="Dell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000496" y="4857760"/>
              <a:ext cx="1234737" cy="53959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grpSp>
        <p:nvGrpSpPr>
          <p:cNvPr id="5" name="그룹 24"/>
          <p:cNvGrpSpPr>
            <a:grpSpLocks/>
          </p:cNvGrpSpPr>
          <p:nvPr/>
        </p:nvGrpSpPr>
        <p:grpSpPr bwMode="auto">
          <a:xfrm>
            <a:off x="428625" y="957263"/>
            <a:ext cx="2667000" cy="3017837"/>
            <a:chOff x="428625" y="957258"/>
            <a:chExt cx="2667000" cy="3017842"/>
          </a:xfrm>
        </p:grpSpPr>
        <p:sp>
          <p:nvSpPr>
            <p:cNvPr id="28675" name="Text Box 7"/>
            <p:cNvSpPr txBox="1">
              <a:spLocks noChangeArrowheads="1"/>
            </p:cNvSpPr>
            <p:nvPr/>
          </p:nvSpPr>
          <p:spPr bwMode="auto">
            <a:xfrm>
              <a:off x="428625" y="3000373"/>
              <a:ext cx="2667000" cy="974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None/>
                <a:defRPr/>
              </a:pPr>
              <a:r>
                <a:rPr kumimoji="0" lang="ko-KR" altLang="en-US" sz="1400" b="1" dirty="0" err="1">
                  <a:latin typeface="HY견고딕" pitchFamily="18" charset="-127"/>
                  <a:ea typeface="HY견고딕" pitchFamily="18" charset="-127"/>
                </a:rPr>
                <a:t>구글</a:t>
              </a:r>
              <a:r>
                <a:rPr kumimoji="0" lang="ko-KR" altLang="en-US" sz="1400" b="1" dirty="0">
                  <a:latin typeface="HY견고딕" pitchFamily="18" charset="-127"/>
                  <a:ea typeface="HY견고딕" pitchFamily="18" charset="-127"/>
                </a:rPr>
                <a:t> ‘</a:t>
              </a:r>
              <a:r>
                <a:rPr kumimoji="0" lang="ko-KR" altLang="en-US" sz="1400" b="1" dirty="0" err="1">
                  <a:latin typeface="HY견고딕" pitchFamily="18" charset="-127"/>
                  <a:ea typeface="HY견고딕" pitchFamily="18" charset="-127"/>
                </a:rPr>
                <a:t>맵리듀스</a:t>
              </a:r>
              <a:r>
                <a:rPr kumimoji="0" lang="ko-KR" altLang="en-US" sz="1400" b="1" dirty="0">
                  <a:latin typeface="HY견고딕" pitchFamily="18" charset="-127"/>
                  <a:ea typeface="HY견고딕" pitchFamily="18" charset="-127"/>
                </a:rPr>
                <a:t>’</a:t>
              </a:r>
            </a:p>
            <a:p>
              <a:pPr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itchFamily="18" charset="2"/>
                <a:buNone/>
                <a:defRPr/>
              </a:pPr>
              <a:r>
                <a:rPr kumimoji="0" lang="ko-KR" altLang="en-US" sz="1000" dirty="0" err="1">
                  <a:latin typeface="+mn-ea"/>
                  <a:ea typeface="+mn-ea"/>
                </a:rPr>
                <a:t>구글의</a:t>
              </a:r>
              <a:r>
                <a:rPr kumimoji="0" lang="ko-KR" altLang="en-US" sz="1000" dirty="0">
                  <a:latin typeface="+mn-ea"/>
                  <a:ea typeface="+mn-ea"/>
                </a:rPr>
                <a:t> 검색 엔진인 </a:t>
              </a:r>
              <a:r>
                <a:rPr kumimoji="0" lang="ko-KR" altLang="en-US" sz="1000" dirty="0" err="1">
                  <a:latin typeface="+mn-ea"/>
                  <a:ea typeface="+mn-ea"/>
                </a:rPr>
                <a:t>맵리듀스는</a:t>
              </a:r>
              <a:r>
                <a:rPr kumimoji="0" lang="ko-KR" altLang="en-US" sz="1000" dirty="0">
                  <a:latin typeface="+mn-ea"/>
                  <a:ea typeface="+mn-ea"/>
                </a:rPr>
                <a:t> 분산소프트웨어를 이용</a:t>
              </a:r>
              <a:r>
                <a:rPr kumimoji="0" lang="en-US" altLang="ko-KR" sz="1000" dirty="0">
                  <a:latin typeface="+mn-ea"/>
                  <a:ea typeface="+mn-ea"/>
                </a:rPr>
                <a:t>. 100TB</a:t>
              </a:r>
              <a:r>
                <a:rPr kumimoji="0" lang="ko-KR" altLang="en-US" sz="1000" dirty="0">
                  <a:latin typeface="+mn-ea"/>
                  <a:ea typeface="+mn-ea"/>
                </a:rPr>
                <a:t>에 이르는 문서들을 분산</a:t>
              </a:r>
              <a:r>
                <a:rPr kumimoji="0" lang="en-US" altLang="ko-KR" sz="1000" dirty="0">
                  <a:latin typeface="+mn-ea"/>
                  <a:ea typeface="+mn-ea"/>
                </a:rPr>
                <a:t>, </a:t>
              </a:r>
              <a:r>
                <a:rPr kumimoji="0" lang="ko-KR" altLang="en-US" sz="1000" dirty="0">
                  <a:latin typeface="+mn-ea"/>
                  <a:ea typeface="+mn-ea"/>
                </a:rPr>
                <a:t>동시에 검색해 원하는 문서를 신속히 찾아준다</a:t>
              </a:r>
              <a:r>
                <a:rPr kumimoji="0" lang="en-US" altLang="ko-KR" sz="1000" dirty="0">
                  <a:latin typeface="+mn-ea"/>
                  <a:ea typeface="+mn-ea"/>
                </a:rPr>
                <a:t>.</a:t>
              </a:r>
            </a:p>
          </p:txBody>
        </p:sp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11"/>
            <a:srcRect b="37938"/>
            <a:stretch>
              <a:fillRect/>
            </a:stretch>
          </p:blipFill>
          <p:spPr bwMode="auto">
            <a:xfrm>
              <a:off x="500034" y="957258"/>
              <a:ext cx="1500198" cy="18288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36868" name="Picture 4" descr="C:\Documents and Settings\Administrator\바탕 화면\2차 심사\1_google_logo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428728" y="2071678"/>
              <a:ext cx="1177947" cy="84137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grpSp>
        <p:nvGrpSpPr>
          <p:cNvPr id="8" name="그룹 27"/>
          <p:cNvGrpSpPr>
            <a:grpSpLocks/>
          </p:cNvGrpSpPr>
          <p:nvPr/>
        </p:nvGrpSpPr>
        <p:grpSpPr bwMode="auto">
          <a:xfrm>
            <a:off x="4929188" y="1071563"/>
            <a:ext cx="3786187" cy="2357437"/>
            <a:chOff x="4929188" y="1071563"/>
            <a:chExt cx="3786187" cy="2357423"/>
          </a:xfrm>
        </p:grpSpPr>
        <p:sp>
          <p:nvSpPr>
            <p:cNvPr id="28674" name="Text Box 6"/>
            <p:cNvSpPr txBox="1">
              <a:spLocks noChangeArrowheads="1"/>
            </p:cNvSpPr>
            <p:nvPr/>
          </p:nvSpPr>
          <p:spPr bwMode="auto">
            <a:xfrm>
              <a:off x="4929188" y="1071563"/>
              <a:ext cx="3786187" cy="723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0" lang="ko-KR" altLang="en-US" sz="1400" b="1" dirty="0">
                  <a:latin typeface="HY견고딕" pitchFamily="18" charset="-127"/>
                  <a:ea typeface="HY견고딕" pitchFamily="18" charset="-127"/>
                </a:rPr>
                <a:t>미국 </a:t>
              </a:r>
              <a:r>
                <a:rPr kumimoji="0" lang="ko-KR" altLang="en-US" sz="1400" b="1" dirty="0" err="1">
                  <a:latin typeface="+mn-ea"/>
                  <a:ea typeface="+mn-ea"/>
                </a:rPr>
                <a:t>뉴욕타임스</a:t>
              </a:r>
              <a:r>
                <a:rPr kumimoji="0" lang="ko-KR" altLang="en-US" sz="1200" dirty="0" err="1">
                  <a:latin typeface="+mn-ea"/>
                  <a:ea typeface="+mn-ea"/>
                </a:rPr>
                <a:t>는</a:t>
              </a:r>
              <a:r>
                <a:rPr kumimoji="0" lang="ko-KR" altLang="en-US" sz="900" dirty="0">
                  <a:latin typeface="+mn-ea"/>
                  <a:ea typeface="+mn-ea"/>
                </a:rPr>
                <a:t> </a:t>
              </a:r>
              <a:r>
                <a:rPr kumimoji="0" lang="en-US" altLang="ko-KR" sz="900" dirty="0">
                  <a:latin typeface="+mn-ea"/>
                  <a:ea typeface="+mn-ea"/>
                </a:rPr>
                <a:t>1851</a:t>
              </a:r>
              <a:r>
                <a:rPr kumimoji="0" lang="ko-KR" altLang="en-US" sz="900" dirty="0">
                  <a:latin typeface="+mn-ea"/>
                  <a:ea typeface="+mn-ea"/>
                </a:rPr>
                <a:t>년부터 </a:t>
              </a:r>
              <a:r>
                <a:rPr kumimoji="0" lang="en-US" altLang="ko-KR" sz="900" dirty="0">
                  <a:latin typeface="+mn-ea"/>
                  <a:ea typeface="+mn-ea"/>
                </a:rPr>
                <a:t>1922</a:t>
              </a:r>
              <a:r>
                <a:rPr kumimoji="0" lang="ko-KR" altLang="en-US" sz="900" dirty="0">
                  <a:latin typeface="+mn-ea"/>
                  <a:ea typeface="+mn-ea"/>
                </a:rPr>
                <a:t>년 사이의 신문기사 </a:t>
              </a:r>
              <a:r>
                <a:rPr kumimoji="0" lang="en-US" altLang="ko-KR" sz="900" dirty="0">
                  <a:latin typeface="+mn-ea"/>
                  <a:ea typeface="+mn-ea"/>
                </a:rPr>
                <a:t>1100</a:t>
              </a:r>
              <a:r>
                <a:rPr kumimoji="0" lang="ko-KR" altLang="en-US" sz="900" dirty="0">
                  <a:latin typeface="+mn-ea"/>
                  <a:ea typeface="+mn-ea"/>
                </a:rPr>
                <a:t>만 개를 전자문서 로 만들어 일반인에게 무료로 제공하기로 한 것</a:t>
              </a:r>
              <a:r>
                <a:rPr kumimoji="0" lang="en-US" altLang="ko-KR" sz="900" dirty="0">
                  <a:latin typeface="+mn-ea"/>
                  <a:ea typeface="+mn-ea"/>
                </a:rPr>
                <a:t>. </a:t>
              </a:r>
              <a:r>
                <a:rPr kumimoji="0" lang="ko-KR" altLang="en-US" sz="900" dirty="0">
                  <a:latin typeface="+mn-ea"/>
                  <a:ea typeface="+mn-ea"/>
                </a:rPr>
                <a:t>그런데 놀랍게도 </a:t>
              </a:r>
              <a:r>
                <a:rPr kumimoji="0" lang="ko-KR" altLang="en-US" sz="900" dirty="0" err="1">
                  <a:latin typeface="+mn-ea"/>
                  <a:ea typeface="+mn-ea"/>
                </a:rPr>
                <a:t>뉴욕타임스가</a:t>
              </a:r>
              <a:r>
                <a:rPr kumimoji="0" lang="ko-KR" altLang="en-US" sz="900" dirty="0">
                  <a:latin typeface="+mn-ea"/>
                  <a:ea typeface="+mn-ea"/>
                </a:rPr>
                <a:t> 이 작업을 수행하기 위해 구입한 컴퓨터나 저장 장치는 하나도 없었다</a:t>
              </a:r>
              <a:r>
                <a:rPr kumimoji="0" lang="en-US" altLang="ko-KR" sz="900" dirty="0">
                  <a:latin typeface="+mn-ea"/>
                  <a:ea typeface="+mn-ea"/>
                </a:rPr>
                <a:t>. </a:t>
              </a:r>
              <a:r>
                <a:rPr kumimoji="0" lang="ko-KR" altLang="en-US" sz="900" dirty="0">
                  <a:latin typeface="+mn-ea"/>
                  <a:ea typeface="+mn-ea"/>
                </a:rPr>
                <a:t>작업도 하루 만에 끝냈다</a:t>
              </a:r>
              <a:r>
                <a:rPr kumimoji="0" lang="en-US" altLang="ko-KR" sz="900" dirty="0">
                  <a:latin typeface="+mn-ea"/>
                  <a:ea typeface="+mn-ea"/>
                </a:rPr>
                <a:t>.</a:t>
              </a: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13"/>
            <a:srcRect l="43095" t="30109" r="17284" b="19579"/>
            <a:stretch>
              <a:fillRect/>
            </a:stretch>
          </p:blipFill>
          <p:spPr bwMode="auto">
            <a:xfrm>
              <a:off x="5715008" y="1785912"/>
              <a:ext cx="2274536" cy="148113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36869" name="Picture 5" descr="C:\Documents and Settings\Administrator\바탕 화면\2차 심사\ny-times-logo_250.jp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000892" y="2714606"/>
              <a:ext cx="1428760" cy="71438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grpSp>
        <p:nvGrpSpPr>
          <p:cNvPr id="12" name="그룹 26"/>
          <p:cNvGrpSpPr>
            <a:grpSpLocks/>
          </p:cNvGrpSpPr>
          <p:nvPr/>
        </p:nvGrpSpPr>
        <p:grpSpPr bwMode="auto">
          <a:xfrm>
            <a:off x="3006725" y="1857375"/>
            <a:ext cx="4518025" cy="2270125"/>
            <a:chOff x="3007052" y="1857364"/>
            <a:chExt cx="4517698" cy="2270136"/>
          </a:xfrm>
        </p:grpSpPr>
        <p:grpSp>
          <p:nvGrpSpPr>
            <p:cNvPr id="27660" name="그룹 25"/>
            <p:cNvGrpSpPr>
              <a:grpSpLocks/>
            </p:cNvGrpSpPr>
            <p:nvPr/>
          </p:nvGrpSpPr>
          <p:grpSpPr bwMode="auto">
            <a:xfrm>
              <a:off x="3149928" y="1857364"/>
              <a:ext cx="4374822" cy="2270136"/>
              <a:chOff x="3149928" y="1857364"/>
              <a:chExt cx="4374822" cy="2270136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3149928" y="1857364"/>
                <a:ext cx="1707824" cy="179535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</p:spPr>
          </p:pic>
          <p:sp>
            <p:nvSpPr>
              <p:cNvPr id="28686" name="Text Box 12"/>
              <p:cNvSpPr txBox="1">
                <a:spLocks noChangeArrowheads="1"/>
              </p:cNvSpPr>
              <p:nvPr/>
            </p:nvSpPr>
            <p:spPr bwMode="auto">
              <a:xfrm>
                <a:off x="4857943" y="3357559"/>
                <a:ext cx="2666807" cy="769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 pitchFamily="18" charset="2"/>
                  <a:buNone/>
                  <a:defRPr/>
                </a:pPr>
                <a:r>
                  <a:rPr kumimoji="0" lang="ko-KR" altLang="en-US" sz="1400" b="1" dirty="0">
                    <a:latin typeface="HY견고딕" pitchFamily="18" charset="-127"/>
                    <a:ea typeface="HY견고딕" pitchFamily="18" charset="-127"/>
                  </a:rPr>
                  <a:t>아마존</a:t>
                </a:r>
                <a:r>
                  <a:rPr kumimoji="0" lang="en-US" altLang="ko-KR" sz="1400" b="1" dirty="0">
                    <a:latin typeface="HY견고딕" pitchFamily="18" charset="-127"/>
                    <a:ea typeface="HY견고딕" pitchFamily="18" charset="-127"/>
                  </a:rPr>
                  <a:t>, EC2</a:t>
                </a:r>
              </a:p>
              <a:p>
                <a:pPr>
                  <a:defRPr/>
                </a:pPr>
                <a:r>
                  <a:rPr kumimoji="0" lang="ko-KR" altLang="en-US" sz="1000" dirty="0">
                    <a:latin typeface="+mn-ea"/>
                    <a:ea typeface="+mn-ea"/>
                  </a:rPr>
                  <a:t>현재 </a:t>
                </a:r>
                <a:r>
                  <a:rPr kumimoji="0" lang="en-US" altLang="ko-KR" sz="1000" dirty="0">
                    <a:latin typeface="+mn-ea"/>
                    <a:ea typeface="+mn-ea"/>
                  </a:rPr>
                  <a:t>EC2(Elastic Computing Cloud, </a:t>
                </a:r>
                <a:r>
                  <a:rPr kumimoji="0" lang="ko-KR" altLang="en-US" sz="1000" dirty="0">
                    <a:latin typeface="+mn-ea"/>
                    <a:ea typeface="+mn-ea"/>
                  </a:rPr>
                  <a:t>신축적 컴퓨팅 </a:t>
                </a:r>
                <a:r>
                  <a:rPr kumimoji="0" lang="ko-KR" altLang="en-US" sz="1000" dirty="0" err="1">
                    <a:latin typeface="+mn-ea"/>
                    <a:ea typeface="+mn-ea"/>
                  </a:rPr>
                  <a:t>클라우드</a:t>
                </a:r>
                <a:r>
                  <a:rPr kumimoji="0" lang="en-US" altLang="ko-KR" sz="1000" dirty="0">
                    <a:latin typeface="+mn-ea"/>
                    <a:ea typeface="+mn-ea"/>
                  </a:rPr>
                  <a:t>)</a:t>
                </a:r>
                <a:r>
                  <a:rPr kumimoji="0" lang="ko-KR" altLang="en-US" sz="1000" dirty="0">
                    <a:latin typeface="+mn-ea"/>
                    <a:ea typeface="+mn-ea"/>
                  </a:rPr>
                  <a:t>라는 상업적 클라우드 컴퓨팅 환경을 제공</a:t>
                </a:r>
                <a:r>
                  <a:rPr kumimoji="0" lang="en-US" altLang="ko-KR" sz="1000" dirty="0">
                    <a:latin typeface="+mn-ea"/>
                    <a:ea typeface="+mn-ea"/>
                  </a:rPr>
                  <a:t>. </a:t>
                </a:r>
                <a:endParaRPr kumimoji="0" lang="en-US" altLang="ko-KR" sz="1000" u="sng" dirty="0">
                  <a:latin typeface="+mn-ea"/>
                  <a:ea typeface="+mn-ea"/>
                </a:endParaRPr>
              </a:p>
            </p:txBody>
          </p:sp>
        </p:grpSp>
        <p:pic>
          <p:nvPicPr>
            <p:cNvPr id="36870" name="Picture 6" descr="C:\Documents and Settings\Administrator\바탕 화면\2차 심사\amazon%20logo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007052" y="2643182"/>
              <a:ext cx="1214423" cy="48048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pic>
        <p:nvPicPr>
          <p:cNvPr id="27656" name="Picture 5" descr="D:\2008wizsolution\보도자료\logo\화이트LOGO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858125" y="142875"/>
            <a:ext cx="10715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85750" y="428625"/>
            <a:ext cx="60721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indent="-742950">
              <a:spcBef>
                <a:spcPct val="20000"/>
              </a:spcBef>
              <a:buClr>
                <a:schemeClr val="accent1"/>
              </a:buClr>
              <a:defRPr/>
            </a:pPr>
            <a:endParaRPr kumimoji="0" lang="en-US" altLang="ko-KR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4" name="제목 23"/>
          <p:cNvSpPr>
            <a:spLocks noGrp="1"/>
          </p:cNvSpPr>
          <p:nvPr>
            <p:ph type="title"/>
          </p:nvPr>
        </p:nvSpPr>
        <p:spPr>
          <a:xfrm>
            <a:off x="428596" y="214290"/>
            <a:ext cx="6515120" cy="8683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ko-KR" altLang="en-US" sz="2800" dirty="0" smtClean="0"/>
              <a:t>    세계는 지금 </a:t>
            </a:r>
            <a:r>
              <a:rPr lang="ko-KR" altLang="en-US" sz="2800" dirty="0" err="1" smtClean="0"/>
              <a:t>클라우드</a:t>
            </a:r>
            <a:r>
              <a:rPr lang="ko-KR" altLang="en-US" sz="2800" dirty="0" smtClean="0"/>
              <a:t> 컴퓨팅 열풍</a:t>
            </a:r>
            <a:r>
              <a:rPr lang="en-US" altLang="ko-KR" sz="2800" dirty="0" smtClean="0"/>
              <a:t>!</a:t>
            </a:r>
            <a:endParaRPr lang="ko-KR" altLang="en-US" sz="2800" dirty="0"/>
          </a:p>
        </p:txBody>
      </p:sp>
      <p:pic>
        <p:nvPicPr>
          <p:cNvPr id="27659" name="Picture 6" descr="D:\2008wizsolution\보도자료\logo\클루넷로고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300913" y="6343650"/>
            <a:ext cx="17875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D:\2008wizsolution\보도자료\logo\화이트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142875"/>
            <a:ext cx="10715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6" descr="D:\2008wizsolution\보도자료\logo\클루넷로고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0913" y="6343650"/>
            <a:ext cx="17875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C:\Documents and Settings\Administrator\Local Settings\Temporary Internet Files\Content.IE5\SLUZ8XEB\MPj04308460000[1].jpg"/>
          <p:cNvPicPr>
            <a:picLocks noChangeAspect="1" noChangeArrowheads="1"/>
          </p:cNvPicPr>
          <p:nvPr/>
        </p:nvPicPr>
        <p:blipFill>
          <a:blip r:embed="rId5">
            <a:lum bright="17000"/>
          </a:blip>
          <a:srcRect/>
          <a:stretch>
            <a:fillRect/>
          </a:stretch>
        </p:blipFill>
        <p:spPr bwMode="auto">
          <a:xfrm>
            <a:off x="0" y="1000108"/>
            <a:ext cx="7143800" cy="4768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7" name="Picture 9" descr="C:\Documents and Settings\Administrator\Local Settings\Temporary Internet Files\Content.IE5\8PMF4HMB\MPj04308470000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34138" y="1857375"/>
            <a:ext cx="256698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제목 23"/>
          <p:cNvSpPr txBox="1">
            <a:spLocks/>
          </p:cNvSpPr>
          <p:nvPr/>
        </p:nvSpPr>
        <p:spPr>
          <a:xfrm>
            <a:off x="357188" y="1714500"/>
            <a:ext cx="8072437" cy="3571875"/>
          </a:xfrm>
          <a:prstGeom prst="rect">
            <a:avLst/>
          </a:prstGeom>
        </p:spPr>
        <p:txBody>
          <a:bodyPr/>
          <a:lstStyle/>
          <a:p>
            <a:pPr eaLnBrk="0" hangingPunct="0">
              <a:buFontTx/>
              <a:buChar char="-"/>
              <a:defRPr/>
            </a:pPr>
            <a:r>
              <a:rPr kumimoji="0" lang="en-US" altLang="ko-KR" sz="2400" b="1" dirty="0">
                <a:latin typeface="+mn-ea"/>
                <a:ea typeface="+mn-ea"/>
                <a:cs typeface="+mj-cs"/>
              </a:rPr>
              <a:t> </a:t>
            </a:r>
            <a:r>
              <a:rPr kumimoji="0" lang="ko-KR" altLang="en-US" sz="2400" b="1" dirty="0">
                <a:latin typeface="+mn-ea"/>
                <a:ea typeface="+mn-ea"/>
                <a:cs typeface="+mj-cs"/>
              </a:rPr>
              <a:t>투자대비 장기적인 운영 악화</a:t>
            </a:r>
            <a:r>
              <a:rPr kumimoji="0" lang="en-US" altLang="ko-KR" sz="2400" b="1" dirty="0">
                <a:latin typeface="+mn-ea"/>
                <a:ea typeface="+mn-ea"/>
                <a:cs typeface="+mj-cs"/>
              </a:rPr>
              <a:t>(</a:t>
            </a:r>
            <a:r>
              <a:rPr kumimoji="0" lang="ko-KR" altLang="en-US" sz="2400" b="1" dirty="0">
                <a:latin typeface="+mn-ea"/>
                <a:ea typeface="+mn-ea"/>
                <a:cs typeface="+mj-cs"/>
              </a:rPr>
              <a:t>서버</a:t>
            </a:r>
            <a:r>
              <a:rPr kumimoji="0" lang="en-US" altLang="ko-KR" sz="2400" b="1" dirty="0">
                <a:latin typeface="+mn-ea"/>
                <a:ea typeface="+mn-ea"/>
                <a:cs typeface="+mj-cs"/>
              </a:rPr>
              <a:t>, </a:t>
            </a:r>
            <a:r>
              <a:rPr kumimoji="0" lang="ko-KR" altLang="en-US" sz="2400" b="1" dirty="0">
                <a:latin typeface="+mn-ea"/>
                <a:ea typeface="+mn-ea"/>
                <a:cs typeface="+mj-cs"/>
              </a:rPr>
              <a:t>회선</a:t>
            </a:r>
            <a:r>
              <a:rPr kumimoji="0" lang="en-US" altLang="ko-KR" sz="2400" b="1" dirty="0">
                <a:latin typeface="+mn-ea"/>
                <a:ea typeface="+mn-ea"/>
                <a:cs typeface="+mj-cs"/>
              </a:rPr>
              <a:t>, </a:t>
            </a:r>
            <a:r>
              <a:rPr kumimoji="0" lang="ko-KR" altLang="en-US" sz="2400" b="1" dirty="0" err="1">
                <a:latin typeface="+mn-ea"/>
                <a:ea typeface="+mn-ea"/>
                <a:cs typeface="+mj-cs"/>
              </a:rPr>
              <a:t>스토리지등</a:t>
            </a:r>
            <a:r>
              <a:rPr kumimoji="0" lang="en-US" altLang="ko-KR" sz="2400" b="1" dirty="0">
                <a:latin typeface="+mn-ea"/>
                <a:ea typeface="+mn-ea"/>
                <a:cs typeface="+mj-cs"/>
              </a:rPr>
              <a:t>)</a:t>
            </a:r>
          </a:p>
          <a:p>
            <a:pPr eaLnBrk="0" hangingPunct="0">
              <a:buFontTx/>
              <a:buChar char="-"/>
              <a:defRPr/>
            </a:pPr>
            <a:r>
              <a:rPr kumimoji="0" lang="en-US" altLang="ko-KR" sz="2400" b="1" dirty="0">
                <a:latin typeface="+mn-ea"/>
                <a:ea typeface="+mn-ea"/>
                <a:cs typeface="+mj-cs"/>
              </a:rPr>
              <a:t> </a:t>
            </a:r>
            <a:r>
              <a:rPr kumimoji="0" lang="ko-KR" altLang="en-US" sz="2400" b="1" dirty="0">
                <a:latin typeface="+mn-ea"/>
                <a:ea typeface="+mn-ea"/>
                <a:cs typeface="+mj-cs"/>
              </a:rPr>
              <a:t>자원 재활용 필요성 대두 </a:t>
            </a:r>
            <a:r>
              <a:rPr kumimoji="0" lang="en-US" altLang="ko-KR" sz="2400" b="1" dirty="0">
                <a:latin typeface="+mn-ea"/>
                <a:ea typeface="+mn-ea"/>
                <a:cs typeface="+mj-cs"/>
              </a:rPr>
              <a:t>(</a:t>
            </a:r>
            <a:r>
              <a:rPr kumimoji="0" lang="ko-KR" altLang="en-US" sz="2400" b="1" dirty="0">
                <a:latin typeface="+mn-ea"/>
                <a:ea typeface="+mn-ea"/>
                <a:cs typeface="+mj-cs"/>
              </a:rPr>
              <a:t>그린</a:t>
            </a:r>
            <a:r>
              <a:rPr kumimoji="0" lang="en-US" altLang="ko-KR" sz="2400" b="1" dirty="0">
                <a:latin typeface="+mn-ea"/>
                <a:ea typeface="+mn-ea"/>
                <a:cs typeface="+mj-cs"/>
              </a:rPr>
              <a:t>IT)</a:t>
            </a:r>
          </a:p>
          <a:p>
            <a:pPr eaLnBrk="0" hangingPunct="0">
              <a:buFontTx/>
              <a:buChar char="-"/>
              <a:defRPr/>
            </a:pPr>
            <a:r>
              <a:rPr kumimoji="0" lang="en-US" altLang="ko-KR" sz="2400" b="1" dirty="0">
                <a:latin typeface="+mn-ea"/>
                <a:ea typeface="+mn-ea"/>
                <a:cs typeface="+mj-cs"/>
              </a:rPr>
              <a:t> ‘</a:t>
            </a:r>
            <a:r>
              <a:rPr kumimoji="0" lang="ko-KR" altLang="en-US" sz="2400" b="1" dirty="0">
                <a:solidFill>
                  <a:srgbClr val="FF0000"/>
                </a:solidFill>
                <a:latin typeface="+mn-ea"/>
                <a:ea typeface="+mn-ea"/>
                <a:cs typeface="+mj-cs"/>
              </a:rPr>
              <a:t>언제</a:t>
            </a:r>
            <a:r>
              <a:rPr kumimoji="0" lang="en-US" altLang="ko-KR" sz="2400" b="1" dirty="0">
                <a:solidFill>
                  <a:srgbClr val="FF0000"/>
                </a:solidFill>
                <a:latin typeface="+mn-ea"/>
                <a:ea typeface="+mn-ea"/>
                <a:cs typeface="+mj-cs"/>
              </a:rPr>
              <a:t>-</a:t>
            </a:r>
            <a:r>
              <a:rPr kumimoji="0" lang="ko-KR" altLang="en-US" sz="2400" b="1" dirty="0">
                <a:solidFill>
                  <a:srgbClr val="FF0000"/>
                </a:solidFill>
                <a:latin typeface="+mn-ea"/>
                <a:ea typeface="+mn-ea"/>
                <a:cs typeface="+mj-cs"/>
              </a:rPr>
              <a:t>어디서나</a:t>
            </a:r>
            <a:r>
              <a:rPr kumimoji="0" lang="en-US" altLang="ko-KR" sz="2400" b="1" dirty="0">
                <a:solidFill>
                  <a:srgbClr val="FF0000"/>
                </a:solidFill>
                <a:latin typeface="+mn-ea"/>
                <a:ea typeface="+mn-ea"/>
                <a:cs typeface="+mj-cs"/>
              </a:rPr>
              <a:t>’  ‘</a:t>
            </a:r>
            <a:r>
              <a:rPr kumimoji="0" lang="ko-KR" altLang="en-US" sz="2400" b="1" dirty="0">
                <a:solidFill>
                  <a:srgbClr val="FF0000"/>
                </a:solidFill>
                <a:latin typeface="+mn-ea"/>
                <a:ea typeface="+mn-ea"/>
                <a:cs typeface="+mj-cs"/>
              </a:rPr>
              <a:t>동시 존재</a:t>
            </a:r>
            <a:r>
              <a:rPr kumimoji="0" lang="en-US" altLang="ko-KR" sz="2400" b="1" dirty="0">
                <a:solidFill>
                  <a:srgbClr val="FF0000"/>
                </a:solidFill>
                <a:latin typeface="+mn-ea"/>
                <a:ea typeface="+mn-ea"/>
                <a:cs typeface="+mj-cs"/>
              </a:rPr>
              <a:t>’</a:t>
            </a:r>
            <a:r>
              <a:rPr kumimoji="0" lang="ko-KR" altLang="en-US" sz="2400" b="1" dirty="0">
                <a:solidFill>
                  <a:srgbClr val="FF0000"/>
                </a:solidFill>
                <a:latin typeface="+mn-ea"/>
                <a:ea typeface="+mn-ea"/>
                <a:cs typeface="+mj-cs"/>
              </a:rPr>
              <a:t> 필요성</a:t>
            </a:r>
            <a:r>
              <a:rPr kumimoji="0" lang="en-US" altLang="ko-KR" sz="2400" b="1" dirty="0">
                <a:solidFill>
                  <a:srgbClr val="FF0000"/>
                </a:solidFill>
                <a:latin typeface="+mn-ea"/>
                <a:ea typeface="+mn-ea"/>
                <a:cs typeface="+mj-cs"/>
              </a:rPr>
              <a:t> </a:t>
            </a:r>
          </a:p>
          <a:p>
            <a:pPr eaLnBrk="0" hangingPunct="0">
              <a:defRPr/>
            </a:pPr>
            <a:r>
              <a:rPr kumimoji="0" lang="en-US" altLang="ko-KR" sz="2400" b="1" dirty="0">
                <a:solidFill>
                  <a:srgbClr val="FF0000"/>
                </a:solidFill>
                <a:latin typeface="+mn-ea"/>
                <a:ea typeface="+mn-ea"/>
                <a:cs typeface="+mj-cs"/>
              </a:rPr>
              <a:t>    - </a:t>
            </a:r>
            <a:r>
              <a:rPr kumimoji="0" lang="ko-KR" altLang="en-US" sz="2000" b="1" dirty="0" err="1">
                <a:solidFill>
                  <a:srgbClr val="FF0000"/>
                </a:solidFill>
                <a:latin typeface="+mn-ea"/>
                <a:ea typeface="+mn-ea"/>
                <a:cs typeface="+mj-cs"/>
              </a:rPr>
              <a:t>유비쿼터스의</a:t>
            </a:r>
            <a:r>
              <a:rPr kumimoji="0" lang="ko-KR" altLang="en-US" sz="2000" b="1" dirty="0">
                <a:solidFill>
                  <a:srgbClr val="FF0000"/>
                </a:solidFill>
                <a:latin typeface="+mn-ea"/>
                <a:ea typeface="+mn-ea"/>
                <a:cs typeface="+mj-cs"/>
              </a:rPr>
              <a:t> 핵심 인프라 기술</a:t>
            </a:r>
            <a:endParaRPr kumimoji="0" lang="en-US" altLang="ko-KR" sz="2000" b="1" dirty="0">
              <a:solidFill>
                <a:srgbClr val="FF0000"/>
              </a:solidFill>
              <a:latin typeface="+mn-ea"/>
              <a:ea typeface="+mn-ea"/>
              <a:cs typeface="+mj-cs"/>
            </a:endParaRPr>
          </a:p>
          <a:p>
            <a:pPr eaLnBrk="0" hangingPunct="0">
              <a:buFontTx/>
              <a:buChar char="-"/>
              <a:defRPr/>
            </a:pPr>
            <a:r>
              <a:rPr kumimoji="0" lang="ko-KR" altLang="en-US" sz="2400" b="1" dirty="0">
                <a:latin typeface="+mn-ea"/>
                <a:ea typeface="+mn-ea"/>
                <a:cs typeface="+mj-cs"/>
              </a:rPr>
              <a:t> 기존 네트워크 구축의 한계상황 봉착</a:t>
            </a:r>
            <a:r>
              <a:rPr kumimoji="0" lang="en-US" altLang="ko-KR" sz="2400" b="1" dirty="0">
                <a:latin typeface="+mn-ea"/>
                <a:ea typeface="+mn-ea"/>
                <a:cs typeface="+mj-cs"/>
              </a:rPr>
              <a:t>.</a:t>
            </a:r>
          </a:p>
          <a:p>
            <a:pPr lvl="1" eaLnBrk="0" hangingPunct="0">
              <a:buFontTx/>
              <a:buChar char="-"/>
              <a:defRPr/>
            </a:pPr>
            <a:r>
              <a:rPr kumimoji="0" lang="en-US" altLang="ko-KR" sz="2400" b="1" dirty="0">
                <a:latin typeface="+mn-ea"/>
                <a:ea typeface="+mn-ea"/>
                <a:cs typeface="+mj-cs"/>
              </a:rPr>
              <a:t> </a:t>
            </a:r>
            <a:r>
              <a:rPr kumimoji="0" lang="ko-KR" altLang="en-US" sz="2000" b="1" dirty="0">
                <a:latin typeface="+mn-ea"/>
                <a:ea typeface="+mn-ea"/>
                <a:cs typeface="+mj-cs"/>
              </a:rPr>
              <a:t>하드웨어 사이클 단축 </a:t>
            </a:r>
            <a:r>
              <a:rPr kumimoji="0" lang="en-US" altLang="ko-KR" sz="2000" b="1" dirty="0">
                <a:latin typeface="+mn-ea"/>
                <a:ea typeface="+mn-ea"/>
                <a:cs typeface="+mj-cs"/>
                <a:sym typeface="Wingdings" pitchFamily="2" charset="2"/>
              </a:rPr>
              <a:t> </a:t>
            </a:r>
            <a:r>
              <a:rPr kumimoji="0" lang="ko-KR" altLang="en-US" sz="2000" b="1" dirty="0">
                <a:latin typeface="+mn-ea"/>
                <a:ea typeface="+mn-ea"/>
                <a:cs typeface="+mj-cs"/>
                <a:sym typeface="Wingdings" pitchFamily="2" charset="2"/>
              </a:rPr>
              <a:t>산업 폐기물 증가</a:t>
            </a:r>
            <a:endParaRPr kumimoji="0" lang="en-US" altLang="ko-KR" sz="2000" b="1" dirty="0">
              <a:latin typeface="+mn-ea"/>
              <a:ea typeface="+mn-ea"/>
              <a:cs typeface="+mj-cs"/>
            </a:endParaRPr>
          </a:p>
          <a:p>
            <a:pPr lvl="1" eaLnBrk="0" hangingPunct="0">
              <a:buFontTx/>
              <a:buChar char="-"/>
              <a:defRPr/>
            </a:pPr>
            <a:r>
              <a:rPr kumimoji="0" lang="en-US" altLang="ko-KR" sz="2000" b="1" dirty="0">
                <a:latin typeface="+mn-ea"/>
                <a:ea typeface="+mn-ea"/>
                <a:cs typeface="+mj-cs"/>
              </a:rPr>
              <a:t> </a:t>
            </a:r>
            <a:r>
              <a:rPr kumimoji="0" lang="ko-KR" altLang="en-US" sz="2000" b="1" dirty="0">
                <a:latin typeface="+mn-ea"/>
                <a:ea typeface="+mn-ea"/>
                <a:cs typeface="+mj-cs"/>
              </a:rPr>
              <a:t>유지비 지속 증가</a:t>
            </a:r>
            <a:r>
              <a:rPr kumimoji="0" lang="en-US" altLang="ko-KR" sz="2000" b="1" dirty="0">
                <a:latin typeface="+mn-ea"/>
                <a:ea typeface="+mn-ea"/>
                <a:cs typeface="+mj-cs"/>
              </a:rPr>
              <a:t>							(</a:t>
            </a:r>
            <a:r>
              <a:rPr kumimoji="0" lang="ko-KR" altLang="en-US" sz="2000" b="1" dirty="0">
                <a:latin typeface="+mn-ea"/>
                <a:ea typeface="+mn-ea"/>
                <a:cs typeface="+mj-cs"/>
              </a:rPr>
              <a:t>전력</a:t>
            </a:r>
            <a:r>
              <a:rPr kumimoji="0" lang="en-US" altLang="ko-KR" sz="2000" b="1" dirty="0">
                <a:latin typeface="+mn-ea"/>
                <a:ea typeface="+mn-ea"/>
                <a:cs typeface="+mj-cs"/>
              </a:rPr>
              <a:t>, </a:t>
            </a:r>
            <a:r>
              <a:rPr kumimoji="0" lang="ko-KR" altLang="en-US" sz="2000" b="1" dirty="0">
                <a:latin typeface="+mn-ea"/>
                <a:ea typeface="+mn-ea"/>
                <a:cs typeface="+mj-cs"/>
              </a:rPr>
              <a:t>냉각</a:t>
            </a:r>
            <a:r>
              <a:rPr kumimoji="0" lang="en-US" altLang="ko-KR" sz="2000" b="1" dirty="0">
                <a:latin typeface="+mn-ea"/>
                <a:ea typeface="+mn-ea"/>
                <a:cs typeface="+mj-cs"/>
              </a:rPr>
              <a:t>, </a:t>
            </a:r>
            <a:r>
              <a:rPr kumimoji="0" lang="ko-KR" altLang="en-US" sz="2000" b="1" dirty="0">
                <a:latin typeface="+mn-ea"/>
                <a:ea typeface="+mn-ea"/>
                <a:cs typeface="+mj-cs"/>
              </a:rPr>
              <a:t>장소</a:t>
            </a:r>
            <a:r>
              <a:rPr kumimoji="0" lang="en-US" altLang="ko-KR" sz="2000" b="1" dirty="0">
                <a:latin typeface="+mn-ea"/>
                <a:ea typeface="+mn-ea"/>
                <a:cs typeface="+mj-cs"/>
              </a:rPr>
              <a:t>, </a:t>
            </a:r>
            <a:r>
              <a:rPr kumimoji="0" lang="ko-KR" altLang="en-US" sz="2000" b="1" dirty="0">
                <a:latin typeface="+mn-ea"/>
                <a:ea typeface="+mn-ea"/>
                <a:cs typeface="+mj-cs"/>
              </a:rPr>
              <a:t>회선</a:t>
            </a:r>
            <a:r>
              <a:rPr kumimoji="0" lang="en-US" altLang="ko-KR" sz="2000" b="1" dirty="0">
                <a:latin typeface="+mn-ea"/>
                <a:ea typeface="+mn-ea"/>
                <a:cs typeface="+mj-cs"/>
              </a:rPr>
              <a:t>, </a:t>
            </a:r>
            <a:r>
              <a:rPr kumimoji="0" lang="ko-KR" altLang="en-US" sz="2000" b="1" dirty="0">
                <a:latin typeface="+mn-ea"/>
                <a:ea typeface="+mn-ea"/>
                <a:cs typeface="+mj-cs"/>
              </a:rPr>
              <a:t>스토리지 업그레이드</a:t>
            </a:r>
            <a:r>
              <a:rPr kumimoji="0" lang="en-US" altLang="ko-KR" sz="2000" b="1" dirty="0">
                <a:latin typeface="+mn-ea"/>
                <a:ea typeface="+mn-ea"/>
                <a:cs typeface="+mj-cs"/>
              </a:rPr>
              <a:t>)</a:t>
            </a:r>
          </a:p>
        </p:txBody>
      </p:sp>
      <p:sp>
        <p:nvSpPr>
          <p:cNvPr id="10" name="제목 9"/>
          <p:cNvSpPr>
            <a:spLocks noGrp="1"/>
          </p:cNvSpPr>
          <p:nvPr>
            <p:ph type="title" idx="4294967295"/>
          </p:nvPr>
        </p:nvSpPr>
        <p:spPr>
          <a:xfrm>
            <a:off x="357158" y="285728"/>
            <a:ext cx="8229600" cy="868363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>
                <a:effectLst/>
                <a:latin typeface="맑은 고딕"/>
                <a:ea typeface="맑은 고딕"/>
                <a:cs typeface="+mn-cs"/>
              </a:rPr>
              <a:t>1-4. </a:t>
            </a:r>
            <a:r>
              <a:rPr lang="ko-KR" sz="3200" dirty="0" err="1" smtClean="0">
                <a:effectLst/>
                <a:latin typeface="맑은 고딕"/>
                <a:cs typeface="+mn-cs"/>
              </a:rPr>
              <a:t>클라우드</a:t>
            </a:r>
            <a:r>
              <a:rPr lang="ko-KR" sz="3200" dirty="0" smtClean="0">
                <a:effectLst/>
                <a:latin typeface="맑은 고딕"/>
                <a:cs typeface="+mn-cs"/>
              </a:rPr>
              <a:t> 컴퓨팅의</a:t>
            </a:r>
            <a:r>
              <a:rPr lang="en-US" sz="3200" dirty="0" smtClean="0">
                <a:effectLst/>
                <a:latin typeface="맑은 고딕"/>
                <a:ea typeface="맑은 고딕"/>
                <a:cs typeface="+mn-cs"/>
              </a:rPr>
              <a:t> </a:t>
            </a:r>
            <a:r>
              <a:rPr lang="ko-KR" sz="3200" dirty="0" err="1" smtClean="0">
                <a:effectLst/>
                <a:latin typeface="맑은 고딕"/>
                <a:cs typeface="+mn-cs"/>
              </a:rPr>
              <a:t>핫</a:t>
            </a:r>
            <a:r>
              <a:rPr lang="ko-KR" sz="3200" dirty="0" smtClean="0">
                <a:effectLst/>
                <a:latin typeface="맑은 고딕"/>
                <a:cs typeface="+mn-cs"/>
              </a:rPr>
              <a:t> 이슈</a:t>
            </a:r>
            <a:endParaRPr lang="ko-KR" altLang="en-US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D:\2008wizsolution\보도자료\logo\화이트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142875"/>
            <a:ext cx="10715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6" descr="D:\2008wizsolution\보도자료\logo\클루넷로고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0913" y="6343650"/>
            <a:ext cx="17875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제목 7"/>
          <p:cNvSpPr>
            <a:spLocks noGrp="1"/>
          </p:cNvSpPr>
          <p:nvPr>
            <p:ph type="title" idx="4294967295"/>
          </p:nvPr>
        </p:nvSpPr>
        <p:spPr>
          <a:xfrm>
            <a:off x="1500166" y="2500306"/>
            <a:ext cx="5857916" cy="571504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맑은 고딕"/>
                <a:ea typeface="맑은 고딕"/>
                <a:cs typeface="+mn-cs"/>
              </a:rPr>
              <a:t>2. CCN(Cloud Computer Network)</a:t>
            </a:r>
            <a:endParaRPr lang="ko-KR" altLang="en-US" sz="1200" dirty="0"/>
          </a:p>
        </p:txBody>
      </p:sp>
      <p:sp>
        <p:nvSpPr>
          <p:cNvPr id="6" name="제목 23"/>
          <p:cNvSpPr txBox="1">
            <a:spLocks/>
          </p:cNvSpPr>
          <p:nvPr/>
        </p:nvSpPr>
        <p:spPr>
          <a:xfrm>
            <a:off x="714375" y="2428875"/>
            <a:ext cx="75723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14350" indent="-514350" eaLnBrk="0" hangingPunct="0">
              <a:defRPr/>
            </a:pPr>
            <a:r>
              <a:rPr kumimoji="0" lang="en-US" altLang="ko-KR" sz="32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</a:rPr>
              <a:t>2. CCN(Cloud Computer Network)</a:t>
            </a:r>
          </a:p>
          <a:p>
            <a:pPr marL="514350" indent="-514350" eaLnBrk="0" hangingPunct="0">
              <a:defRPr/>
            </a:pPr>
            <a:r>
              <a:rPr kumimoji="0" lang="en-US" altLang="ko-KR" sz="32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ea"/>
                <a:cs typeface="+mj-cs"/>
              </a:rPr>
              <a:t>   </a:t>
            </a:r>
            <a:endParaRPr kumimoji="0" lang="ko-KR" altLang="en-US" sz="3200" b="1" dirty="0"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n-ea"/>
              <a:cs typeface="+mj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28662" y="3571876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kumimoji="0" lang="en-US" altLang="ko-KR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kumimoji="0" lang="en-US" altLang="ko-KR" sz="2400" b="1" dirty="0" smtClean="0">
                <a:latin typeface="+mj-ea"/>
                <a:ea typeface="+mj-ea"/>
              </a:rPr>
              <a:t>2-1 CCN</a:t>
            </a:r>
            <a:r>
              <a:rPr kumimoji="0" lang="ko-KR" altLang="en-US" sz="2400" b="1" dirty="0" smtClean="0">
                <a:latin typeface="+mj-ea"/>
                <a:ea typeface="+mj-ea"/>
              </a:rPr>
              <a:t>의 필요성 및 배경</a:t>
            </a:r>
            <a:endParaRPr kumimoji="0" lang="en-US" altLang="ko-KR" sz="2400" b="1" dirty="0" smtClean="0">
              <a:latin typeface="+mj-ea"/>
              <a:ea typeface="+mj-ea"/>
            </a:endParaRPr>
          </a:p>
          <a:p>
            <a:pPr eaLnBrk="0" hangingPunct="0">
              <a:defRPr/>
            </a:pPr>
            <a:r>
              <a:rPr kumimoji="0" lang="en-US" altLang="ko-KR" sz="2400" b="1" dirty="0" smtClean="0">
                <a:latin typeface="+mj-ea"/>
                <a:ea typeface="+mj-ea"/>
              </a:rPr>
              <a:t>   2-2 </a:t>
            </a:r>
            <a:r>
              <a:rPr kumimoji="0" lang="ko-KR" altLang="en-US" sz="2400" b="1" dirty="0" smtClean="0">
                <a:latin typeface="+mj-ea"/>
                <a:ea typeface="+mj-ea"/>
              </a:rPr>
              <a:t>인터넷 자원과 내부자원의 대 통합</a:t>
            </a:r>
            <a:endParaRPr kumimoji="0" lang="en-US" altLang="ko-KR" sz="2400" b="1" dirty="0" smtClean="0">
              <a:latin typeface="+mj-ea"/>
              <a:ea typeface="+mj-ea"/>
            </a:endParaRPr>
          </a:p>
          <a:p>
            <a:pPr eaLnBrk="0" hangingPunct="0">
              <a:defRPr/>
            </a:pPr>
            <a:r>
              <a:rPr kumimoji="0" lang="en-US" altLang="ko-KR" sz="2400" b="1" dirty="0" smtClean="0">
                <a:latin typeface="+mj-ea"/>
                <a:ea typeface="+mj-ea"/>
              </a:rPr>
              <a:t>   2-3 CCN </a:t>
            </a:r>
            <a:r>
              <a:rPr kumimoji="0" lang="ko-KR" altLang="en-US" sz="2400" b="1" dirty="0" smtClean="0">
                <a:latin typeface="+mj-ea"/>
                <a:ea typeface="+mj-ea"/>
              </a:rPr>
              <a:t>개념적 구성도</a:t>
            </a:r>
            <a:endParaRPr lang="ko-KR" altLang="en-US" sz="2400" b="1" dirty="0">
              <a:latin typeface="+mj-ea"/>
              <a:ea typeface="+mj-e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위즈솔루션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5306</TotalTime>
  <Words>1406</Words>
  <Application>Microsoft Office PowerPoint</Application>
  <PresentationFormat>화면 슬라이드 쇼(4:3)</PresentationFormat>
  <Paragraphs>354</Paragraphs>
  <Slides>32</Slides>
  <Notes>31</Notes>
  <HiddenSlides>0</HiddenSlides>
  <MMClips>0</MMClips>
  <ScaleCrop>false</ScaleCrop>
  <HeadingPairs>
    <vt:vector size="8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47" baseType="lpstr">
      <vt:lpstr>굴림</vt:lpstr>
      <vt:lpstr>Arial</vt:lpstr>
      <vt:lpstr>맑은 고딕</vt:lpstr>
      <vt:lpstr>Wingdings</vt:lpstr>
      <vt:lpstr>HY견고딕</vt:lpstr>
      <vt:lpstr>Lucida Sans Unicode</vt:lpstr>
      <vt:lpstr>휴먼둥근헤드라인</vt:lpstr>
      <vt:lpstr>Wingdings 3</vt:lpstr>
      <vt:lpstr>돋움</vt:lpstr>
      <vt:lpstr>HY헤드라인M</vt:lpstr>
      <vt:lpstr>Verdana</vt:lpstr>
      <vt:lpstr>Wingdings 2</vt:lpstr>
      <vt:lpstr>Office 테마</vt:lpstr>
      <vt:lpstr>위즈솔루션</vt:lpstr>
      <vt:lpstr>프레젠테이션</vt:lpstr>
      <vt:lpstr>네트워크 혁명! CCN서비스 </vt:lpstr>
      <vt:lpstr>목차</vt:lpstr>
      <vt:lpstr>Cloud Computing의 개념 및 특징</vt:lpstr>
      <vt:lpstr>1-1. 클라우드 컴퓨팅 최초 제안</vt:lpstr>
      <vt:lpstr>1-2. 클라우드 컴퓨팅 이란?</vt:lpstr>
      <vt:lpstr>1-3. 클라우드 컴퓨팅의 핵심 - 가상화</vt:lpstr>
      <vt:lpstr>    세계는 지금 클라우드 컴퓨팅 열풍!</vt:lpstr>
      <vt:lpstr>1-4. 클라우드 컴퓨팅의 핫 이슈</vt:lpstr>
      <vt:lpstr>2. CCN(Cloud Computer Network)</vt:lpstr>
      <vt:lpstr>2-1. CCN의 배경 및 필요성</vt:lpstr>
      <vt:lpstr>슬라이드 11</vt:lpstr>
      <vt:lpstr>2-2. 인터넷 자원과 내부자원의 대통합</vt:lpstr>
      <vt:lpstr>     가상의 네트워크 밴드위스 Pool</vt:lpstr>
      <vt:lpstr>슬라이드 14</vt:lpstr>
      <vt:lpstr>3. 적용 사례 </vt:lpstr>
      <vt:lpstr>- CCN 적용 전 M사의 자원현황</vt:lpstr>
      <vt:lpstr>CCN 적용 전 M사의 트래픽 현황</vt:lpstr>
      <vt:lpstr>M사에 CCN을 적용한 개념적 구성도</vt:lpstr>
      <vt:lpstr>‘CCN’적용 후 M사의 트래픽 현황</vt:lpstr>
      <vt:lpstr>3-1. CCN을  M사 적용 후 결과</vt:lpstr>
      <vt:lpstr>3-2. 게임사 다운로드 서비스</vt:lpstr>
      <vt:lpstr>3-2. 게임사 다운로드 서비스</vt:lpstr>
      <vt:lpstr>CCN을 활용한 게임 개발사 및 퍼블리셔 </vt:lpstr>
      <vt:lpstr>CCN을  게임사에 적용 한 후 </vt:lpstr>
      <vt:lpstr>CCN을  게임사에 적용 한 후  트래픽 추이 </vt:lpstr>
      <vt:lpstr> 접속수 및 트래픽</vt:lpstr>
      <vt:lpstr>슬라이드 27</vt:lpstr>
      <vt:lpstr>1. 현재는 베타 서비스 수준 2. 2009년 상반기안에 상용화 수준을 목표로 개발 중  </vt:lpstr>
      <vt:lpstr>4. CCN의 미래</vt:lpstr>
      <vt:lpstr>4-1. 네트워크 효율성을 높혀라!</vt:lpstr>
      <vt:lpstr>5. 클루넷 CDN(스트리밍)특별 공급가</vt:lpstr>
      <vt:lpstr>슬라이드 32</vt:lpstr>
    </vt:vector>
  </TitlesOfParts>
  <Company>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회사 소개서</dc:title>
  <dc:creator>wizsolution</dc:creator>
  <cp:lastModifiedBy>snoopy</cp:lastModifiedBy>
  <cp:revision>619</cp:revision>
  <dcterms:created xsi:type="dcterms:W3CDTF">2008-07-08T02:07:34Z</dcterms:created>
  <dcterms:modified xsi:type="dcterms:W3CDTF">2008-11-18T00:16:01Z</dcterms:modified>
</cp:coreProperties>
</file>