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  <p:sldMasterId id="2147483663" r:id="rId2"/>
  </p:sldMasterIdLst>
  <p:notesMasterIdLst>
    <p:notesMasterId r:id="rId32"/>
  </p:notesMasterIdLst>
  <p:handoutMasterIdLst>
    <p:handoutMasterId r:id="rId33"/>
  </p:handoutMasterIdLst>
  <p:sldIdLst>
    <p:sldId id="339" r:id="rId3"/>
    <p:sldId id="313" r:id="rId4"/>
    <p:sldId id="335" r:id="rId5"/>
    <p:sldId id="369" r:id="rId6"/>
    <p:sldId id="351" r:id="rId7"/>
    <p:sldId id="360" r:id="rId8"/>
    <p:sldId id="373" r:id="rId9"/>
    <p:sldId id="374" r:id="rId10"/>
    <p:sldId id="370" r:id="rId11"/>
    <p:sldId id="371" r:id="rId12"/>
    <p:sldId id="317" r:id="rId13"/>
    <p:sldId id="362" r:id="rId14"/>
    <p:sldId id="367" r:id="rId15"/>
    <p:sldId id="368" r:id="rId16"/>
    <p:sldId id="378" r:id="rId17"/>
    <p:sldId id="364" r:id="rId18"/>
    <p:sldId id="365" r:id="rId19"/>
    <p:sldId id="363" r:id="rId20"/>
    <p:sldId id="345" r:id="rId21"/>
    <p:sldId id="347" r:id="rId22"/>
    <p:sldId id="336" r:id="rId23"/>
    <p:sldId id="361" r:id="rId24"/>
    <p:sldId id="337" r:id="rId25"/>
    <p:sldId id="338" r:id="rId26"/>
    <p:sldId id="380" r:id="rId27"/>
    <p:sldId id="381" r:id="rId28"/>
    <p:sldId id="382" r:id="rId29"/>
    <p:sldId id="379" r:id="rId30"/>
    <p:sldId id="319" r:id="rId31"/>
  </p:sldIdLst>
  <p:sldSz cx="13004800" cy="9753600"/>
  <p:notesSz cx="6797675" cy="9928225"/>
  <p:embeddedFontLst>
    <p:embeddedFont>
      <p:font typeface="나눔고딕 Bold" pitchFamily="50" charset="-127"/>
      <p:regular r:id="rId34"/>
    </p:embeddedFont>
    <p:embeddedFont>
      <p:font typeface="나눔고딕" pitchFamily="50" charset="-127"/>
      <p:regular r:id="rId35"/>
    </p:embeddedFont>
    <p:embeddedFont>
      <p:font typeface="맑은 고딕" pitchFamily="50" charset="-127"/>
      <p:regular r:id="rId36"/>
      <p:bold r:id="rId37"/>
    </p:embeddedFont>
  </p:embeddedFontLst>
  <p:defaultTextStyle>
    <a:defPPr>
      <a:defRPr lang="ko-KR"/>
    </a:defPPr>
    <a:lvl1pPr marL="0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CC0000"/>
    <a:srgbClr val="00D2DB"/>
    <a:srgbClr val="30ADBE"/>
    <a:srgbClr val="CA1002"/>
    <a:srgbClr val="FF9900"/>
    <a:srgbClr val="820000"/>
    <a:srgbClr val="BE0F02"/>
    <a:srgbClr val="B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9495" autoAdjust="0"/>
  </p:normalViewPr>
  <p:slideViewPr>
    <p:cSldViewPr showGuides="1">
      <p:cViewPr varScale="1">
        <p:scale>
          <a:sx n="54" d="100"/>
          <a:sy n="54" d="100"/>
        </p:scale>
        <p:origin x="-978" y="-108"/>
      </p:cViewPr>
      <p:guideLst>
        <p:guide orient="horz" pos="963"/>
        <p:guide orient="horz" pos="1167"/>
        <p:guide orient="horz" pos="577"/>
        <p:guide pos="399"/>
        <p:guide pos="7793"/>
        <p:guide pos="4096"/>
        <p:guide pos="257"/>
        <p:guide pos="7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chung\Desktop\&#49345;&#54889;&#54032;\&#53328;&#48652;&#47532;&#46300;%20&#45796;&#50868;&#47196;&#46300;%20&#54788;&#54889;_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chung\Desktop\&#49345;&#54889;&#54032;\&#53328;&#48652;&#47532;&#46300;%20&#44060;&#48156;&#51088;&#54869;&#48372;&#50984;_200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D2DB"/>
            </a:solidFill>
          </c:spPr>
          <c:dPt>
            <c:idx val="29"/>
            <c:spPr>
              <a:solidFill>
                <a:srgbClr val="92D050"/>
              </a:solidFill>
            </c:spPr>
          </c:dPt>
          <c:dPt>
            <c:idx val="30"/>
            <c:spPr>
              <a:solidFill>
                <a:srgbClr val="92D050"/>
              </a:solidFill>
            </c:spPr>
          </c:dPt>
          <c:dPt>
            <c:idx val="31"/>
            <c:spPr>
              <a:solidFill>
                <a:srgbClr val="92D050"/>
              </a:solidFill>
            </c:spPr>
          </c:dPt>
          <c:dPt>
            <c:idx val="32"/>
            <c:spPr>
              <a:solidFill>
                <a:srgbClr val="92D050"/>
              </a:solidFill>
            </c:spPr>
          </c:dPt>
          <c:dPt>
            <c:idx val="33"/>
            <c:spPr>
              <a:solidFill>
                <a:srgbClr val="92D050"/>
              </a:solidFill>
            </c:spPr>
          </c:dPt>
          <c:dPt>
            <c:idx val="34"/>
            <c:spPr>
              <a:solidFill>
                <a:srgbClr val="92D050"/>
              </a:solidFill>
            </c:spPr>
          </c:dPt>
          <c:dLbls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 altLang="en-US" sz="1100" dirty="0" smtClean="0"/>
                      <a:t>3,103</a:t>
                    </a:r>
                    <a:endParaRPr lang="en-US" altLang="en-US" sz="11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Val val="1"/>
          </c:dLbls>
          <c:cat>
            <c:strRef>
              <c:f>'090406'!$A$2:$A$36</c:f>
              <c:strCache>
                <c:ptCount val="35"/>
                <c:pt idx="0">
                  <c:v>06-06</c:v>
                </c:pt>
                <c:pt idx="1">
                  <c:v>06-07</c:v>
                </c:pt>
                <c:pt idx="2">
                  <c:v>06-08</c:v>
                </c:pt>
                <c:pt idx="3">
                  <c:v>06-09</c:v>
                </c:pt>
                <c:pt idx="4">
                  <c:v>06-10</c:v>
                </c:pt>
                <c:pt idx="5">
                  <c:v>06-11</c:v>
                </c:pt>
                <c:pt idx="6">
                  <c:v>06-12</c:v>
                </c:pt>
                <c:pt idx="7">
                  <c:v>07-01</c:v>
                </c:pt>
                <c:pt idx="8">
                  <c:v>07-02</c:v>
                </c:pt>
                <c:pt idx="9">
                  <c:v>07-03</c:v>
                </c:pt>
                <c:pt idx="10">
                  <c:v>07-04</c:v>
                </c:pt>
                <c:pt idx="11">
                  <c:v>07-05</c:v>
                </c:pt>
                <c:pt idx="12">
                  <c:v>07-06</c:v>
                </c:pt>
                <c:pt idx="13">
                  <c:v>07-07</c:v>
                </c:pt>
                <c:pt idx="14">
                  <c:v>07-08</c:v>
                </c:pt>
                <c:pt idx="15">
                  <c:v>07-09</c:v>
                </c:pt>
                <c:pt idx="16">
                  <c:v>07-10</c:v>
                </c:pt>
                <c:pt idx="17">
                  <c:v>07-11</c:v>
                </c:pt>
                <c:pt idx="18">
                  <c:v>07-12</c:v>
                </c:pt>
                <c:pt idx="19">
                  <c:v>08-01</c:v>
                </c:pt>
                <c:pt idx="20">
                  <c:v>08-02</c:v>
                </c:pt>
                <c:pt idx="21">
                  <c:v>08-03</c:v>
                </c:pt>
                <c:pt idx="22">
                  <c:v>08-04</c:v>
                </c:pt>
                <c:pt idx="23">
                  <c:v>08-05</c:v>
                </c:pt>
                <c:pt idx="24">
                  <c:v>08-06</c:v>
                </c:pt>
                <c:pt idx="25">
                  <c:v>08-07</c:v>
                </c:pt>
                <c:pt idx="26">
                  <c:v>08-08</c:v>
                </c:pt>
                <c:pt idx="27">
                  <c:v>08-09</c:v>
                </c:pt>
                <c:pt idx="28">
                  <c:v>08-10</c:v>
                </c:pt>
                <c:pt idx="29">
                  <c:v>08-11</c:v>
                </c:pt>
                <c:pt idx="30">
                  <c:v>08-12</c:v>
                </c:pt>
                <c:pt idx="31">
                  <c:v>09-01</c:v>
                </c:pt>
                <c:pt idx="32">
                  <c:v>09-02</c:v>
                </c:pt>
                <c:pt idx="33">
                  <c:v>09-03</c:v>
                </c:pt>
                <c:pt idx="34">
                  <c:v>09-04</c:v>
                </c:pt>
              </c:strCache>
            </c:strRef>
          </c:cat>
          <c:val>
            <c:numRef>
              <c:f>'090406'!$B$2:$B$36</c:f>
              <c:numCache>
                <c:formatCode>_-* #,##0_-;\-* #,##0_-;_-* "-"_-;_-@_-</c:formatCode>
                <c:ptCount val="35"/>
                <c:pt idx="0">
                  <c:v>545</c:v>
                </c:pt>
                <c:pt idx="1">
                  <c:v>1461</c:v>
                </c:pt>
                <c:pt idx="2">
                  <c:v>926</c:v>
                </c:pt>
                <c:pt idx="3">
                  <c:v>508</c:v>
                </c:pt>
                <c:pt idx="4">
                  <c:v>529</c:v>
                </c:pt>
                <c:pt idx="5">
                  <c:v>665</c:v>
                </c:pt>
                <c:pt idx="6">
                  <c:v>692</c:v>
                </c:pt>
                <c:pt idx="7">
                  <c:v>495</c:v>
                </c:pt>
                <c:pt idx="8">
                  <c:v>622</c:v>
                </c:pt>
                <c:pt idx="9">
                  <c:v>625</c:v>
                </c:pt>
                <c:pt idx="10">
                  <c:v>885</c:v>
                </c:pt>
                <c:pt idx="11">
                  <c:v>626</c:v>
                </c:pt>
                <c:pt idx="12">
                  <c:v>835</c:v>
                </c:pt>
                <c:pt idx="13">
                  <c:v>1402</c:v>
                </c:pt>
                <c:pt idx="14">
                  <c:v>1466</c:v>
                </c:pt>
                <c:pt idx="15">
                  <c:v>1309</c:v>
                </c:pt>
                <c:pt idx="16">
                  <c:v>1423</c:v>
                </c:pt>
                <c:pt idx="17">
                  <c:v>2053</c:v>
                </c:pt>
                <c:pt idx="18">
                  <c:v>1619</c:v>
                </c:pt>
                <c:pt idx="19">
                  <c:v>1924</c:v>
                </c:pt>
                <c:pt idx="20">
                  <c:v>1121</c:v>
                </c:pt>
                <c:pt idx="21">
                  <c:v>1559</c:v>
                </c:pt>
                <c:pt idx="22">
                  <c:v>1203</c:v>
                </c:pt>
                <c:pt idx="23">
                  <c:v>1156</c:v>
                </c:pt>
                <c:pt idx="24">
                  <c:v>1005</c:v>
                </c:pt>
                <c:pt idx="25">
                  <c:v>1092</c:v>
                </c:pt>
                <c:pt idx="26">
                  <c:v>799</c:v>
                </c:pt>
                <c:pt idx="27">
                  <c:v>875</c:v>
                </c:pt>
                <c:pt idx="28">
                  <c:v>969</c:v>
                </c:pt>
                <c:pt idx="29">
                  <c:v>1342</c:v>
                </c:pt>
                <c:pt idx="30">
                  <c:v>1535</c:v>
                </c:pt>
                <c:pt idx="31">
                  <c:v>1376</c:v>
                </c:pt>
                <c:pt idx="32">
                  <c:v>1113</c:v>
                </c:pt>
                <c:pt idx="33">
                  <c:v>1609</c:v>
                </c:pt>
                <c:pt idx="34">
                  <c:v>3103</c:v>
                </c:pt>
              </c:numCache>
            </c:numRef>
          </c:val>
        </c:ser>
        <c:axId val="131144320"/>
        <c:axId val="134087040"/>
      </c:barChart>
      <c:catAx>
        <c:axId val="131144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134087040"/>
        <c:crosses val="autoZero"/>
        <c:auto val="1"/>
        <c:lblAlgn val="ctr"/>
        <c:lblOffset val="100"/>
      </c:catAx>
      <c:valAx>
        <c:axId val="134087040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ko-KR"/>
          </a:p>
        </c:txPr>
        <c:crossAx val="131144320"/>
        <c:crosses val="autoZero"/>
        <c:crossBetween val="between"/>
      </c:valAx>
    </c:plotArea>
    <c:plotVisOnly val="1"/>
  </c:chart>
  <c:txPr>
    <a:bodyPr/>
    <a:lstStyle/>
    <a:p>
      <a:pPr>
        <a:defRPr sz="900">
          <a:latin typeface="나눔고딕" pitchFamily="50" charset="-127"/>
          <a:ea typeface="나눔고딕" pitchFamily="50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Sheet1!$A$62:$A$182</c:f>
              <c:strCache>
                <c:ptCount val="121"/>
                <c:pt idx="0">
                  <c:v> 12-31</c:v>
                </c:pt>
                <c:pt idx="1">
                  <c:v> 01-01</c:v>
                </c:pt>
                <c:pt idx="2">
                  <c:v> 01-02</c:v>
                </c:pt>
                <c:pt idx="3">
                  <c:v> 01-03</c:v>
                </c:pt>
                <c:pt idx="4">
                  <c:v> 01-04</c:v>
                </c:pt>
                <c:pt idx="5">
                  <c:v> 01-05</c:v>
                </c:pt>
                <c:pt idx="6">
                  <c:v> 01-06</c:v>
                </c:pt>
                <c:pt idx="7">
                  <c:v> 01-07</c:v>
                </c:pt>
                <c:pt idx="8">
                  <c:v> 01-08</c:v>
                </c:pt>
                <c:pt idx="9">
                  <c:v> 01-09</c:v>
                </c:pt>
                <c:pt idx="10">
                  <c:v> 01-10</c:v>
                </c:pt>
                <c:pt idx="11">
                  <c:v> 01-11</c:v>
                </c:pt>
                <c:pt idx="12">
                  <c:v> 01-12</c:v>
                </c:pt>
                <c:pt idx="13">
                  <c:v> 01-13</c:v>
                </c:pt>
                <c:pt idx="14">
                  <c:v> 01-14</c:v>
                </c:pt>
                <c:pt idx="15">
                  <c:v> 01-15</c:v>
                </c:pt>
                <c:pt idx="16">
                  <c:v> 01-16</c:v>
                </c:pt>
                <c:pt idx="17">
                  <c:v> 01-17</c:v>
                </c:pt>
                <c:pt idx="18">
                  <c:v> 01-18</c:v>
                </c:pt>
                <c:pt idx="19">
                  <c:v> 01-19</c:v>
                </c:pt>
                <c:pt idx="20">
                  <c:v> 01-20</c:v>
                </c:pt>
                <c:pt idx="21">
                  <c:v> 01-21</c:v>
                </c:pt>
                <c:pt idx="22">
                  <c:v> 01-22</c:v>
                </c:pt>
                <c:pt idx="23">
                  <c:v> 01-23</c:v>
                </c:pt>
                <c:pt idx="24">
                  <c:v> 01-24</c:v>
                </c:pt>
                <c:pt idx="25">
                  <c:v> 01-25</c:v>
                </c:pt>
                <c:pt idx="26">
                  <c:v> 01-26</c:v>
                </c:pt>
                <c:pt idx="27">
                  <c:v> 01-27</c:v>
                </c:pt>
                <c:pt idx="28">
                  <c:v> 01-28</c:v>
                </c:pt>
                <c:pt idx="29">
                  <c:v>01-29</c:v>
                </c:pt>
                <c:pt idx="30">
                  <c:v>01-30</c:v>
                </c:pt>
                <c:pt idx="31">
                  <c:v>01-31</c:v>
                </c:pt>
                <c:pt idx="32">
                  <c:v>02-01</c:v>
                </c:pt>
                <c:pt idx="33">
                  <c:v>02-02</c:v>
                </c:pt>
                <c:pt idx="34">
                  <c:v>02-03</c:v>
                </c:pt>
                <c:pt idx="35">
                  <c:v>02-04</c:v>
                </c:pt>
                <c:pt idx="36">
                  <c:v>02-05</c:v>
                </c:pt>
                <c:pt idx="37">
                  <c:v>02-06</c:v>
                </c:pt>
                <c:pt idx="38">
                  <c:v>02-07</c:v>
                </c:pt>
                <c:pt idx="39">
                  <c:v>02-08</c:v>
                </c:pt>
                <c:pt idx="40">
                  <c:v>02-09</c:v>
                </c:pt>
                <c:pt idx="41">
                  <c:v>02-10</c:v>
                </c:pt>
                <c:pt idx="42">
                  <c:v>02-11</c:v>
                </c:pt>
                <c:pt idx="43">
                  <c:v>02-12</c:v>
                </c:pt>
                <c:pt idx="44">
                  <c:v>02-13</c:v>
                </c:pt>
                <c:pt idx="45">
                  <c:v>02-14</c:v>
                </c:pt>
                <c:pt idx="46">
                  <c:v>02-15</c:v>
                </c:pt>
                <c:pt idx="47">
                  <c:v>02-16</c:v>
                </c:pt>
                <c:pt idx="48">
                  <c:v>02-17</c:v>
                </c:pt>
                <c:pt idx="49">
                  <c:v>02-18</c:v>
                </c:pt>
                <c:pt idx="50">
                  <c:v>02-19</c:v>
                </c:pt>
                <c:pt idx="51">
                  <c:v>02-20</c:v>
                </c:pt>
                <c:pt idx="52">
                  <c:v>02-21</c:v>
                </c:pt>
                <c:pt idx="53">
                  <c:v>02-22</c:v>
                </c:pt>
                <c:pt idx="54">
                  <c:v>02-23</c:v>
                </c:pt>
                <c:pt idx="55">
                  <c:v>02-24</c:v>
                </c:pt>
                <c:pt idx="56">
                  <c:v>02-25</c:v>
                </c:pt>
                <c:pt idx="57">
                  <c:v>02-26</c:v>
                </c:pt>
                <c:pt idx="58">
                  <c:v>02-27</c:v>
                </c:pt>
                <c:pt idx="59">
                  <c:v>02-28</c:v>
                </c:pt>
                <c:pt idx="60">
                  <c:v>03-01</c:v>
                </c:pt>
                <c:pt idx="61">
                  <c:v>03-02</c:v>
                </c:pt>
                <c:pt idx="62">
                  <c:v>03-03</c:v>
                </c:pt>
                <c:pt idx="63">
                  <c:v>03-04</c:v>
                </c:pt>
                <c:pt idx="64">
                  <c:v>03-05</c:v>
                </c:pt>
                <c:pt idx="65">
                  <c:v>03-06</c:v>
                </c:pt>
                <c:pt idx="66">
                  <c:v>03-07</c:v>
                </c:pt>
                <c:pt idx="67">
                  <c:v>03-08</c:v>
                </c:pt>
                <c:pt idx="68">
                  <c:v>03-09</c:v>
                </c:pt>
                <c:pt idx="69">
                  <c:v>03-10</c:v>
                </c:pt>
                <c:pt idx="70">
                  <c:v>03-11</c:v>
                </c:pt>
                <c:pt idx="71">
                  <c:v>03-12</c:v>
                </c:pt>
                <c:pt idx="72">
                  <c:v>03-13</c:v>
                </c:pt>
                <c:pt idx="73">
                  <c:v>03-14</c:v>
                </c:pt>
                <c:pt idx="74">
                  <c:v>03-15</c:v>
                </c:pt>
                <c:pt idx="75">
                  <c:v>03-16</c:v>
                </c:pt>
                <c:pt idx="76">
                  <c:v>03-17</c:v>
                </c:pt>
                <c:pt idx="77">
                  <c:v>03-18</c:v>
                </c:pt>
                <c:pt idx="78">
                  <c:v>03-19</c:v>
                </c:pt>
                <c:pt idx="79">
                  <c:v>03-20</c:v>
                </c:pt>
                <c:pt idx="80">
                  <c:v>03-21</c:v>
                </c:pt>
                <c:pt idx="81">
                  <c:v>03-22</c:v>
                </c:pt>
                <c:pt idx="82">
                  <c:v>03-23</c:v>
                </c:pt>
                <c:pt idx="83">
                  <c:v>03-24</c:v>
                </c:pt>
                <c:pt idx="84">
                  <c:v>03-25</c:v>
                </c:pt>
                <c:pt idx="85">
                  <c:v>03-26</c:v>
                </c:pt>
                <c:pt idx="86">
                  <c:v>03-27</c:v>
                </c:pt>
                <c:pt idx="87">
                  <c:v>03-28</c:v>
                </c:pt>
                <c:pt idx="88">
                  <c:v>03-29</c:v>
                </c:pt>
                <c:pt idx="89">
                  <c:v>03-30</c:v>
                </c:pt>
                <c:pt idx="90">
                  <c:v>03-31</c:v>
                </c:pt>
                <c:pt idx="91">
                  <c:v>04-01</c:v>
                </c:pt>
                <c:pt idx="92">
                  <c:v>04-02</c:v>
                </c:pt>
                <c:pt idx="93">
                  <c:v>04-03</c:v>
                </c:pt>
                <c:pt idx="94">
                  <c:v>04-04</c:v>
                </c:pt>
                <c:pt idx="95">
                  <c:v>04-05</c:v>
                </c:pt>
                <c:pt idx="96">
                  <c:v>04-06</c:v>
                </c:pt>
                <c:pt idx="97">
                  <c:v>04-07</c:v>
                </c:pt>
                <c:pt idx="98">
                  <c:v>04-08</c:v>
                </c:pt>
                <c:pt idx="99">
                  <c:v>04-09</c:v>
                </c:pt>
                <c:pt idx="100">
                  <c:v>04-10</c:v>
                </c:pt>
                <c:pt idx="101">
                  <c:v>04-11</c:v>
                </c:pt>
                <c:pt idx="102">
                  <c:v>04-12</c:v>
                </c:pt>
                <c:pt idx="103">
                  <c:v>04-13</c:v>
                </c:pt>
                <c:pt idx="104">
                  <c:v>04-14</c:v>
                </c:pt>
                <c:pt idx="105">
                  <c:v>04-15</c:v>
                </c:pt>
                <c:pt idx="106">
                  <c:v>04-16</c:v>
                </c:pt>
                <c:pt idx="107">
                  <c:v>04-17</c:v>
                </c:pt>
                <c:pt idx="108">
                  <c:v>04-18</c:v>
                </c:pt>
                <c:pt idx="109">
                  <c:v>04-19</c:v>
                </c:pt>
                <c:pt idx="110">
                  <c:v>04-20</c:v>
                </c:pt>
                <c:pt idx="111">
                  <c:v>04-21</c:v>
                </c:pt>
                <c:pt idx="112">
                  <c:v>04-22</c:v>
                </c:pt>
                <c:pt idx="113">
                  <c:v>04-23</c:v>
                </c:pt>
                <c:pt idx="114">
                  <c:v>04-24</c:v>
                </c:pt>
                <c:pt idx="115">
                  <c:v>04-25</c:v>
                </c:pt>
                <c:pt idx="116">
                  <c:v>04-26</c:v>
                </c:pt>
                <c:pt idx="117">
                  <c:v>04-27</c:v>
                </c:pt>
                <c:pt idx="118">
                  <c:v>04-28</c:v>
                </c:pt>
                <c:pt idx="119">
                  <c:v>04-29</c:v>
                </c:pt>
                <c:pt idx="120">
                  <c:v>04-30</c:v>
                </c:pt>
              </c:strCache>
            </c:strRef>
          </c:cat>
          <c:val>
            <c:numRef>
              <c:f>Sheet1!$B$62:$B$182</c:f>
              <c:numCache>
                <c:formatCode>_-* #,##0.00_-;\-* #,##0.00_-;_-* "-"_-;_-@_-</c:formatCode>
                <c:ptCount val="121"/>
                <c:pt idx="0">
                  <c:v>7.98</c:v>
                </c:pt>
                <c:pt idx="1">
                  <c:v>7.92</c:v>
                </c:pt>
                <c:pt idx="2">
                  <c:v>7.8599999999999985</c:v>
                </c:pt>
                <c:pt idx="3">
                  <c:v>7.7700000000000014</c:v>
                </c:pt>
                <c:pt idx="4">
                  <c:v>7.74</c:v>
                </c:pt>
                <c:pt idx="5">
                  <c:v>7.58</c:v>
                </c:pt>
                <c:pt idx="6">
                  <c:v>7.58</c:v>
                </c:pt>
                <c:pt idx="7">
                  <c:v>7.46</c:v>
                </c:pt>
                <c:pt idx="8">
                  <c:v>7.46</c:v>
                </c:pt>
                <c:pt idx="9">
                  <c:v>7.39</c:v>
                </c:pt>
                <c:pt idx="10">
                  <c:v>7.4</c:v>
                </c:pt>
                <c:pt idx="11">
                  <c:v>7.48</c:v>
                </c:pt>
                <c:pt idx="12">
                  <c:v>7.42</c:v>
                </c:pt>
                <c:pt idx="13">
                  <c:v>7.3599999999999985</c:v>
                </c:pt>
                <c:pt idx="14">
                  <c:v>7.4300000000000024</c:v>
                </c:pt>
                <c:pt idx="15">
                  <c:v>7.34</c:v>
                </c:pt>
                <c:pt idx="16">
                  <c:v>7.46</c:v>
                </c:pt>
                <c:pt idx="17">
                  <c:v>7.45</c:v>
                </c:pt>
                <c:pt idx="18">
                  <c:v>7.6</c:v>
                </c:pt>
                <c:pt idx="19">
                  <c:v>7.64</c:v>
                </c:pt>
                <c:pt idx="20">
                  <c:v>7.49</c:v>
                </c:pt>
                <c:pt idx="21">
                  <c:v>7.45</c:v>
                </c:pt>
                <c:pt idx="22">
                  <c:v>7.6199999999999966</c:v>
                </c:pt>
                <c:pt idx="23">
                  <c:v>7.76</c:v>
                </c:pt>
                <c:pt idx="24">
                  <c:v>7.8199999999999985</c:v>
                </c:pt>
                <c:pt idx="25">
                  <c:v>7.79</c:v>
                </c:pt>
                <c:pt idx="26">
                  <c:v>7.68</c:v>
                </c:pt>
                <c:pt idx="27">
                  <c:v>7.73</c:v>
                </c:pt>
                <c:pt idx="28">
                  <c:v>7.6899999999999995</c:v>
                </c:pt>
                <c:pt idx="29">
                  <c:v>7.64</c:v>
                </c:pt>
                <c:pt idx="30">
                  <c:v>7.83</c:v>
                </c:pt>
                <c:pt idx="31">
                  <c:v>7.75</c:v>
                </c:pt>
                <c:pt idx="32">
                  <c:v>7.68</c:v>
                </c:pt>
                <c:pt idx="33">
                  <c:v>7.54</c:v>
                </c:pt>
                <c:pt idx="34">
                  <c:v>7.83</c:v>
                </c:pt>
                <c:pt idx="35">
                  <c:v>8.09</c:v>
                </c:pt>
                <c:pt idx="36">
                  <c:v>8.08</c:v>
                </c:pt>
                <c:pt idx="37">
                  <c:v>8.25</c:v>
                </c:pt>
                <c:pt idx="38">
                  <c:v>8.27</c:v>
                </c:pt>
                <c:pt idx="39">
                  <c:v>8.27</c:v>
                </c:pt>
                <c:pt idx="40">
                  <c:v>8.2200000000000024</c:v>
                </c:pt>
                <c:pt idx="41">
                  <c:v>8.32</c:v>
                </c:pt>
                <c:pt idx="42">
                  <c:v>8.42</c:v>
                </c:pt>
                <c:pt idx="43">
                  <c:v>8.44</c:v>
                </c:pt>
                <c:pt idx="44">
                  <c:v>8.629999999999999</c:v>
                </c:pt>
                <c:pt idx="45">
                  <c:v>8.76</c:v>
                </c:pt>
                <c:pt idx="46">
                  <c:v>8.94</c:v>
                </c:pt>
                <c:pt idx="47">
                  <c:v>9.2299999999999986</c:v>
                </c:pt>
                <c:pt idx="48">
                  <c:v>9.39</c:v>
                </c:pt>
                <c:pt idx="49">
                  <c:v>9.49</c:v>
                </c:pt>
                <c:pt idx="50">
                  <c:v>9.61</c:v>
                </c:pt>
                <c:pt idx="51">
                  <c:v>9.52</c:v>
                </c:pt>
                <c:pt idx="52">
                  <c:v>9.43</c:v>
                </c:pt>
                <c:pt idx="53">
                  <c:v>9.5</c:v>
                </c:pt>
                <c:pt idx="54">
                  <c:v>9.76</c:v>
                </c:pt>
                <c:pt idx="55">
                  <c:v>10.050000000000002</c:v>
                </c:pt>
                <c:pt idx="56">
                  <c:v>10.16</c:v>
                </c:pt>
                <c:pt idx="57">
                  <c:v>9.9500000000000028</c:v>
                </c:pt>
                <c:pt idx="58">
                  <c:v>10.06</c:v>
                </c:pt>
                <c:pt idx="59">
                  <c:v>9.91</c:v>
                </c:pt>
                <c:pt idx="60">
                  <c:v>9.93</c:v>
                </c:pt>
                <c:pt idx="61">
                  <c:v>9.9</c:v>
                </c:pt>
                <c:pt idx="62">
                  <c:v>10.120000000000001</c:v>
                </c:pt>
                <c:pt idx="63">
                  <c:v>9.92</c:v>
                </c:pt>
                <c:pt idx="64">
                  <c:v>10.16</c:v>
                </c:pt>
                <c:pt idx="65">
                  <c:v>10.139999999999999</c:v>
                </c:pt>
                <c:pt idx="66">
                  <c:v>10.210000000000001</c:v>
                </c:pt>
                <c:pt idx="67">
                  <c:v>10.09</c:v>
                </c:pt>
                <c:pt idx="68">
                  <c:v>10.17</c:v>
                </c:pt>
                <c:pt idx="69">
                  <c:v>10.15</c:v>
                </c:pt>
                <c:pt idx="70">
                  <c:v>10.31</c:v>
                </c:pt>
                <c:pt idx="71">
                  <c:v>10.26</c:v>
                </c:pt>
                <c:pt idx="72">
                  <c:v>10.19</c:v>
                </c:pt>
                <c:pt idx="73">
                  <c:v>10.220000000000001</c:v>
                </c:pt>
                <c:pt idx="74">
                  <c:v>10.25</c:v>
                </c:pt>
                <c:pt idx="75">
                  <c:v>10.44</c:v>
                </c:pt>
                <c:pt idx="76">
                  <c:v>10.76</c:v>
                </c:pt>
                <c:pt idx="77">
                  <c:v>11.12</c:v>
                </c:pt>
                <c:pt idx="78">
                  <c:v>11.06</c:v>
                </c:pt>
                <c:pt idx="79">
                  <c:v>11.15</c:v>
                </c:pt>
                <c:pt idx="80">
                  <c:v>11.41</c:v>
                </c:pt>
                <c:pt idx="81">
                  <c:v>11.739999999999998</c:v>
                </c:pt>
                <c:pt idx="82">
                  <c:v>12.229999999999999</c:v>
                </c:pt>
                <c:pt idx="83">
                  <c:v>12.360000000000019</c:v>
                </c:pt>
                <c:pt idx="84">
                  <c:v>12.370000000000006</c:v>
                </c:pt>
                <c:pt idx="85">
                  <c:v>12.42</c:v>
                </c:pt>
                <c:pt idx="86">
                  <c:v>12.28</c:v>
                </c:pt>
                <c:pt idx="87">
                  <c:v>12.239999999999998</c:v>
                </c:pt>
                <c:pt idx="88">
                  <c:v>12.25</c:v>
                </c:pt>
                <c:pt idx="89">
                  <c:v>12.44</c:v>
                </c:pt>
                <c:pt idx="90">
                  <c:v>12.4</c:v>
                </c:pt>
                <c:pt idx="91">
                  <c:v>12.38</c:v>
                </c:pt>
                <c:pt idx="92">
                  <c:v>12.41</c:v>
                </c:pt>
                <c:pt idx="93">
                  <c:v>12.66</c:v>
                </c:pt>
                <c:pt idx="94">
                  <c:v>12.850000000000019</c:v>
                </c:pt>
                <c:pt idx="95">
                  <c:v>13.01</c:v>
                </c:pt>
                <c:pt idx="96">
                  <c:v>13.11</c:v>
                </c:pt>
                <c:pt idx="97">
                  <c:v>13.04</c:v>
                </c:pt>
                <c:pt idx="98">
                  <c:v>13</c:v>
                </c:pt>
                <c:pt idx="99">
                  <c:v>13.05</c:v>
                </c:pt>
                <c:pt idx="100">
                  <c:v>12.96</c:v>
                </c:pt>
                <c:pt idx="101">
                  <c:v>12.94</c:v>
                </c:pt>
                <c:pt idx="102">
                  <c:v>13.03</c:v>
                </c:pt>
                <c:pt idx="103">
                  <c:v>13.09</c:v>
                </c:pt>
                <c:pt idx="104">
                  <c:v>13.25</c:v>
                </c:pt>
                <c:pt idx="105">
                  <c:v>13.350000000000019</c:v>
                </c:pt>
                <c:pt idx="106">
                  <c:v>13.57</c:v>
                </c:pt>
                <c:pt idx="107">
                  <c:v>13.76</c:v>
                </c:pt>
                <c:pt idx="108">
                  <c:v>13.77</c:v>
                </c:pt>
                <c:pt idx="109">
                  <c:v>13.81</c:v>
                </c:pt>
                <c:pt idx="110">
                  <c:v>13.94</c:v>
                </c:pt>
                <c:pt idx="111">
                  <c:v>14.09</c:v>
                </c:pt>
                <c:pt idx="112">
                  <c:v>14.139999999999999</c:v>
                </c:pt>
                <c:pt idx="113">
                  <c:v>14.2</c:v>
                </c:pt>
                <c:pt idx="114">
                  <c:v>14.38</c:v>
                </c:pt>
                <c:pt idx="115">
                  <c:v>14.4</c:v>
                </c:pt>
                <c:pt idx="116">
                  <c:v>14.41</c:v>
                </c:pt>
                <c:pt idx="117">
                  <c:v>14.42</c:v>
                </c:pt>
                <c:pt idx="118">
                  <c:v>14.54</c:v>
                </c:pt>
                <c:pt idx="119">
                  <c:v>14.850000000000019</c:v>
                </c:pt>
                <c:pt idx="120">
                  <c:v>14.89</c:v>
                </c:pt>
              </c:numCache>
            </c:numRef>
          </c:val>
        </c:ser>
        <c:marker val="1"/>
        <c:axId val="135492736"/>
        <c:axId val="135495040"/>
      </c:lineChart>
      <c:catAx>
        <c:axId val="135492736"/>
        <c:scaling>
          <c:orientation val="minMax"/>
        </c:scaling>
        <c:axPos val="b"/>
        <c:tickLblPos val="nextTo"/>
        <c:crossAx val="135495040"/>
        <c:crosses val="autoZero"/>
        <c:auto val="1"/>
        <c:lblAlgn val="ctr"/>
        <c:lblOffset val="100"/>
      </c:catAx>
      <c:valAx>
        <c:axId val="135495040"/>
        <c:scaling>
          <c:orientation val="minMax"/>
        </c:scaling>
        <c:axPos val="l"/>
        <c:majorGridlines/>
        <c:numFmt formatCode="_-* #,##0.00_-;\-* #,##0.00_-;_-* &quot;-&quot;_-;_-@_-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ko-KR"/>
          </a:p>
        </c:txPr>
        <c:crossAx val="135492736"/>
        <c:crosses val="autoZero"/>
        <c:crossBetween val="between"/>
      </c:valAx>
    </c:plotArea>
    <c:plotVisOnly val="1"/>
  </c:chart>
  <c:txPr>
    <a:bodyPr/>
    <a:lstStyle/>
    <a:p>
      <a:pPr>
        <a:defRPr sz="900">
          <a:latin typeface="나눔고딕" pitchFamily="50" charset="-127"/>
          <a:ea typeface="나눔고딕" pitchFamily="50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defRPr>
            </a:pPr>
            <a:r>
              <a:rPr lang="en-US" sz="24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DBMS </a:t>
            </a:r>
            <a:r>
              <a:rPr lang="ko-KR" sz="24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별 초당 페이지 처리량 </a:t>
            </a:r>
            <a:r>
              <a:rPr lang="en-US" sz="24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(PV/sec)</a:t>
            </a:r>
            <a:endParaRPr lang="ko-KR" sz="2400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OSS DBMS D1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Level 1</c:v>
                </c:pt>
                <c:pt idx="1">
                  <c:v>Level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593</c:v>
                </c:pt>
                <c:pt idx="1">
                  <c:v>387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상용DBMS D2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Sheet1!$A$2:$A$3</c:f>
              <c:strCache>
                <c:ptCount val="2"/>
                <c:pt idx="0">
                  <c:v>Level 1</c:v>
                </c:pt>
                <c:pt idx="1">
                  <c:v>Level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2630</c:v>
                </c:pt>
                <c:pt idx="1">
                  <c:v>2928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상용DBMS D3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Level 1</c:v>
                </c:pt>
                <c:pt idx="1">
                  <c:v>Level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1184</c:v>
                </c:pt>
                <c:pt idx="1">
                  <c:v>1195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CUBRID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Sheet1!$A$2:$A$3</c:f>
              <c:strCache>
                <c:ptCount val="2"/>
                <c:pt idx="0">
                  <c:v>Level 1</c:v>
                </c:pt>
                <c:pt idx="1">
                  <c:v>Level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1767</c:v>
                </c:pt>
                <c:pt idx="1">
                  <c:v>2121</c:v>
                </c:pt>
              </c:numCache>
            </c:numRef>
          </c:val>
        </c:ser>
        <c:gapWidth val="75"/>
        <c:shape val="cylinder"/>
        <c:axId val="171981056"/>
        <c:axId val="171989248"/>
        <c:axId val="0"/>
      </c:bar3DChart>
      <c:catAx>
        <c:axId val="171981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171989248"/>
        <c:crosses val="autoZero"/>
        <c:auto val="1"/>
        <c:lblAlgn val="ctr"/>
        <c:lblOffset val="100"/>
      </c:catAx>
      <c:valAx>
        <c:axId val="171989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71981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ko-KR"/>
        </a:p>
      </c:txPr>
    </c:legend>
    <c:plotVisOnly val="1"/>
  </c:chart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나눔고딕" pitchFamily="50" charset="-127"/>
          <a:ea typeface="나눔고딕" pitchFamily="50" charset="-127"/>
        </a:defRPr>
      </a:pPr>
      <a:endParaRPr lang="ko-K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28386-EC6B-45CB-9375-A0EE0A47D682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</dgm:pt>
    <dgm:pt modelId="{A36E8386-A1CB-4C27-AF28-B66ACDB13592}">
      <dgm:prSet phldrT="[텍스트]" custT="1"/>
      <dgm:spPr>
        <a:solidFill>
          <a:srgbClr val="92D050"/>
        </a:solidFill>
      </dgm:spPr>
      <dgm:t>
        <a:bodyPr/>
        <a:lstStyle/>
        <a:p>
          <a:pPr latinLnBrk="1"/>
          <a:r>
            <a:rPr lang="ko-KR" altLang="en-US" sz="2800" dirty="0" smtClean="0">
              <a:latin typeface="나눔고딕 Bold" pitchFamily="50" charset="-127"/>
              <a:ea typeface="나눔고딕 Bold" pitchFamily="50" charset="-127"/>
            </a:rPr>
            <a:t>웹 생태계 </a:t>
          </a:r>
          <a:r>
            <a:rPr lang="en-US" altLang="ko-KR" sz="2800" dirty="0" smtClean="0">
              <a:latin typeface="나눔고딕 Bold" pitchFamily="50" charset="-127"/>
              <a:ea typeface="나눔고딕 Bold" pitchFamily="50" charset="-127"/>
            </a:rPr>
            <a:t/>
          </a:r>
          <a:br>
            <a:rPr lang="en-US" altLang="ko-KR" sz="2800" dirty="0" smtClean="0">
              <a:latin typeface="나눔고딕 Bold" pitchFamily="50" charset="-127"/>
              <a:ea typeface="나눔고딕 Bold" pitchFamily="50" charset="-127"/>
            </a:rPr>
          </a:br>
          <a:r>
            <a:rPr lang="ko-KR" altLang="en-US" sz="2800" dirty="0" smtClean="0">
              <a:latin typeface="나눔고딕 Bold" pitchFamily="50" charset="-127"/>
              <a:ea typeface="나눔고딕 Bold" pitchFamily="50" charset="-127"/>
            </a:rPr>
            <a:t>발전</a:t>
          </a:r>
          <a:endParaRPr lang="ko-KR" altLang="en-US" sz="2800" dirty="0">
            <a:latin typeface="나눔고딕 Bold" pitchFamily="50" charset="-127"/>
            <a:ea typeface="나눔고딕 Bold" pitchFamily="50" charset="-127"/>
          </a:endParaRPr>
        </a:p>
      </dgm:t>
    </dgm:pt>
    <dgm:pt modelId="{4DF6F137-5152-45D5-808F-CE232C413319}" type="parTrans" cxnId="{7A649089-6EFD-407D-9634-E84FF7C0AFA7}">
      <dgm:prSet/>
      <dgm:spPr/>
      <dgm:t>
        <a:bodyPr/>
        <a:lstStyle/>
        <a:p>
          <a:pPr latinLnBrk="1"/>
          <a:endParaRPr lang="ko-KR" altLang="en-US" sz="1600">
            <a:latin typeface="나눔고딕" pitchFamily="50" charset="-127"/>
            <a:ea typeface="나눔고딕" pitchFamily="50" charset="-127"/>
          </a:endParaRPr>
        </a:p>
      </dgm:t>
    </dgm:pt>
    <dgm:pt modelId="{2BF436A1-0497-479B-A5FF-1BEA670D917F}" type="sibTrans" cxnId="{7A649089-6EFD-407D-9634-E84FF7C0AFA7}">
      <dgm:prSet/>
      <dgm:spPr/>
      <dgm:t>
        <a:bodyPr/>
        <a:lstStyle/>
        <a:p>
          <a:pPr latinLnBrk="1"/>
          <a:endParaRPr lang="ko-KR" altLang="en-US" sz="1600">
            <a:latin typeface="나눔고딕" pitchFamily="50" charset="-127"/>
            <a:ea typeface="나눔고딕" pitchFamily="50" charset="-127"/>
          </a:endParaRPr>
        </a:p>
      </dgm:t>
    </dgm:pt>
    <dgm:pt modelId="{66780032-CE7B-47E5-8BBC-8F6F1D062981}">
      <dgm:prSet phldrT="[텍스트]" custT="1"/>
      <dgm:spPr>
        <a:solidFill>
          <a:srgbClr val="00B0F0"/>
        </a:solidFill>
      </dgm:spPr>
      <dgm:t>
        <a:bodyPr/>
        <a:lstStyle/>
        <a:p>
          <a:pPr latinLnBrk="1"/>
          <a:r>
            <a:rPr lang="en-US" altLang="ko-KR" sz="2100" dirty="0" smtClean="0">
              <a:latin typeface="나눔고딕 Bold" pitchFamily="50" charset="-127"/>
              <a:ea typeface="나눔고딕 Bold" pitchFamily="50" charset="-127"/>
            </a:rPr>
            <a:t>SW </a:t>
          </a:r>
          <a:r>
            <a:rPr lang="ko-KR" altLang="en-US" sz="2100" dirty="0" smtClean="0">
              <a:latin typeface="나눔고딕 Bold" pitchFamily="50" charset="-127"/>
              <a:ea typeface="나눔고딕 Bold" pitchFamily="50" charset="-127"/>
            </a:rPr>
            <a:t>생태계 </a:t>
          </a:r>
          <a:r>
            <a:rPr lang="en-US" altLang="ko-KR" sz="2100" dirty="0" smtClean="0">
              <a:latin typeface="나눔고딕 Bold" pitchFamily="50" charset="-127"/>
              <a:ea typeface="나눔고딕 Bold" pitchFamily="50" charset="-127"/>
            </a:rPr>
            <a:t/>
          </a:r>
          <a:br>
            <a:rPr lang="en-US" altLang="ko-KR" sz="2100" dirty="0" smtClean="0">
              <a:latin typeface="나눔고딕 Bold" pitchFamily="50" charset="-127"/>
              <a:ea typeface="나눔고딕 Bold" pitchFamily="50" charset="-127"/>
            </a:rPr>
          </a:br>
          <a:r>
            <a:rPr lang="ko-KR" altLang="en-US" sz="2100" dirty="0" smtClean="0">
              <a:latin typeface="나눔고딕 Bold" pitchFamily="50" charset="-127"/>
              <a:ea typeface="나눔고딕 Bold" pitchFamily="50" charset="-127"/>
            </a:rPr>
            <a:t>발전</a:t>
          </a:r>
          <a:endParaRPr lang="ko-KR" altLang="en-US" sz="2100" dirty="0">
            <a:latin typeface="나눔고딕 Bold" pitchFamily="50" charset="-127"/>
            <a:ea typeface="나눔고딕 Bold" pitchFamily="50" charset="-127"/>
          </a:endParaRPr>
        </a:p>
      </dgm:t>
    </dgm:pt>
    <dgm:pt modelId="{D131ED15-55A2-4E2D-9139-D098FE783C68}" type="parTrans" cxnId="{4356139C-EA68-44EE-A9C0-60692C70AA9A}">
      <dgm:prSet/>
      <dgm:spPr/>
      <dgm:t>
        <a:bodyPr/>
        <a:lstStyle/>
        <a:p>
          <a:pPr latinLnBrk="1"/>
          <a:endParaRPr lang="ko-KR" altLang="en-US" sz="1600">
            <a:latin typeface="나눔고딕" pitchFamily="50" charset="-127"/>
            <a:ea typeface="나눔고딕" pitchFamily="50" charset="-127"/>
          </a:endParaRPr>
        </a:p>
      </dgm:t>
    </dgm:pt>
    <dgm:pt modelId="{45E59FF5-538C-4CFE-986B-D740D1D1C207}" type="sibTrans" cxnId="{4356139C-EA68-44EE-A9C0-60692C70AA9A}">
      <dgm:prSet/>
      <dgm:spPr/>
      <dgm:t>
        <a:bodyPr/>
        <a:lstStyle/>
        <a:p>
          <a:pPr latinLnBrk="1"/>
          <a:endParaRPr lang="ko-KR" altLang="en-US" sz="1600">
            <a:latin typeface="나눔고딕" pitchFamily="50" charset="-127"/>
            <a:ea typeface="나눔고딕" pitchFamily="50" charset="-127"/>
          </a:endParaRPr>
        </a:p>
      </dgm:t>
    </dgm:pt>
    <dgm:pt modelId="{F8D9CA24-23E9-4E4F-84FF-2B9DA759089C}" type="pres">
      <dgm:prSet presAssocID="{F3528386-EC6B-45CB-9375-A0EE0A47D6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3C8D0D-C0DF-448B-BAB0-7FFF3D31B565}" type="pres">
      <dgm:prSet presAssocID="{A36E8386-A1CB-4C27-AF28-B66ACDB13592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F37122-9D9A-4DAE-B55D-1782CEA01CD6}" type="pres">
      <dgm:prSet presAssocID="{A36E8386-A1CB-4C27-AF28-B66ACDB13592}" presName="gear1src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270E986-3BB8-4599-ADB3-A57690F90224}" type="pres">
      <dgm:prSet presAssocID="{A36E8386-A1CB-4C27-AF28-B66ACDB13592}" presName="gear1dst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5171A8-1BFB-4172-8D9C-379ABB564E3E}" type="pres">
      <dgm:prSet presAssocID="{66780032-CE7B-47E5-8BBC-8F6F1D062981}" presName="gear2" presStyleLbl="node1" presStyleIdx="1" presStyleCnt="2" custScaleX="114183" custScaleY="114467" custLinFactNeighborX="-3698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C27886-8963-407F-A528-7566DDBB4B3C}" type="pres">
      <dgm:prSet presAssocID="{66780032-CE7B-47E5-8BBC-8F6F1D062981}" presName="gear2src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1F64092-F53C-4D48-8B3A-CE261A842548}" type="pres">
      <dgm:prSet presAssocID="{66780032-CE7B-47E5-8BBC-8F6F1D062981}" presName="gear2dst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C52374F-3BFE-46D9-80C7-346DEF9FAAAA}" type="pres">
      <dgm:prSet presAssocID="{2BF436A1-0497-479B-A5FF-1BEA670D917F}" presName="connector1" presStyleLbl="sibTrans2D1" presStyleIdx="0" presStyleCnt="2" custScaleX="95840" custScaleY="105570" custLinFactNeighborX="-5636" custLinFactNeighborY="3111"/>
      <dgm:spPr/>
      <dgm:t>
        <a:bodyPr/>
        <a:lstStyle/>
        <a:p>
          <a:pPr latinLnBrk="1"/>
          <a:endParaRPr lang="ko-KR" altLang="en-US"/>
        </a:p>
      </dgm:t>
    </dgm:pt>
    <dgm:pt modelId="{B160F051-2958-459C-9050-5D4452A232FB}" type="pres">
      <dgm:prSet presAssocID="{45E59FF5-538C-4CFE-986B-D740D1D1C207}" presName="connector2" presStyleLbl="sibTrans2D1" presStyleIdx="1" presStyleCnt="2" custLinFactNeighborX="-28922"/>
      <dgm:spPr/>
      <dgm:t>
        <a:bodyPr/>
        <a:lstStyle/>
        <a:p>
          <a:pPr latinLnBrk="1"/>
          <a:endParaRPr lang="ko-KR" altLang="en-US"/>
        </a:p>
      </dgm:t>
    </dgm:pt>
  </dgm:ptLst>
  <dgm:cxnLst>
    <dgm:cxn modelId="{50EB43AA-D76D-49C1-873C-EBAF7706F53E}" type="presOf" srcId="{2BF436A1-0497-479B-A5FF-1BEA670D917F}" destId="{BC52374F-3BFE-46D9-80C7-346DEF9FAAAA}" srcOrd="0" destOrd="0" presId="urn:microsoft.com/office/officeart/2005/8/layout/gear1"/>
    <dgm:cxn modelId="{99EA4DB3-A1B7-4184-99D6-019D6683C225}" type="presOf" srcId="{A36E8386-A1CB-4C27-AF28-B66ACDB13592}" destId="{9FF37122-9D9A-4DAE-B55D-1782CEA01CD6}" srcOrd="1" destOrd="0" presId="urn:microsoft.com/office/officeart/2005/8/layout/gear1"/>
    <dgm:cxn modelId="{7A649089-6EFD-407D-9634-E84FF7C0AFA7}" srcId="{F3528386-EC6B-45CB-9375-A0EE0A47D682}" destId="{A36E8386-A1CB-4C27-AF28-B66ACDB13592}" srcOrd="0" destOrd="0" parTransId="{4DF6F137-5152-45D5-808F-CE232C413319}" sibTransId="{2BF436A1-0497-479B-A5FF-1BEA670D917F}"/>
    <dgm:cxn modelId="{54E50747-0E7E-45DB-89B0-68BA8A9A7F4A}" type="presOf" srcId="{A36E8386-A1CB-4C27-AF28-B66ACDB13592}" destId="{F73C8D0D-C0DF-448B-BAB0-7FFF3D31B565}" srcOrd="0" destOrd="0" presId="urn:microsoft.com/office/officeart/2005/8/layout/gear1"/>
    <dgm:cxn modelId="{2386F655-B8E3-4A2F-BD77-282F882DBD69}" type="presOf" srcId="{45E59FF5-538C-4CFE-986B-D740D1D1C207}" destId="{B160F051-2958-459C-9050-5D4452A232FB}" srcOrd="0" destOrd="0" presId="urn:microsoft.com/office/officeart/2005/8/layout/gear1"/>
    <dgm:cxn modelId="{4356139C-EA68-44EE-A9C0-60692C70AA9A}" srcId="{F3528386-EC6B-45CB-9375-A0EE0A47D682}" destId="{66780032-CE7B-47E5-8BBC-8F6F1D062981}" srcOrd="1" destOrd="0" parTransId="{D131ED15-55A2-4E2D-9139-D098FE783C68}" sibTransId="{45E59FF5-538C-4CFE-986B-D740D1D1C207}"/>
    <dgm:cxn modelId="{34A19DFE-3FFB-4A75-9C3A-BC74ED35FA5A}" type="presOf" srcId="{F3528386-EC6B-45CB-9375-A0EE0A47D682}" destId="{F8D9CA24-23E9-4E4F-84FF-2B9DA759089C}" srcOrd="0" destOrd="0" presId="urn:microsoft.com/office/officeart/2005/8/layout/gear1"/>
    <dgm:cxn modelId="{81F003A0-DC83-4F0E-84B1-4A4385E1C64A}" type="presOf" srcId="{66780032-CE7B-47E5-8BBC-8F6F1D062981}" destId="{935171A8-1BFB-4172-8D9C-379ABB564E3E}" srcOrd="0" destOrd="0" presId="urn:microsoft.com/office/officeart/2005/8/layout/gear1"/>
    <dgm:cxn modelId="{0CE3030B-DE61-4A8B-8E07-1736A8437B51}" type="presOf" srcId="{66780032-CE7B-47E5-8BBC-8F6F1D062981}" destId="{ADC27886-8963-407F-A528-7566DDBB4B3C}" srcOrd="1" destOrd="0" presId="urn:microsoft.com/office/officeart/2005/8/layout/gear1"/>
    <dgm:cxn modelId="{64474976-527E-4A42-BCBD-D9D2B88A616C}" type="presOf" srcId="{A36E8386-A1CB-4C27-AF28-B66ACDB13592}" destId="{4270E986-3BB8-4599-ADB3-A57690F90224}" srcOrd="2" destOrd="0" presId="urn:microsoft.com/office/officeart/2005/8/layout/gear1"/>
    <dgm:cxn modelId="{20C72B43-6AD2-4067-BFFE-36BAF0850B6A}" type="presOf" srcId="{66780032-CE7B-47E5-8BBC-8F6F1D062981}" destId="{41F64092-F53C-4D48-8B3A-CE261A842548}" srcOrd="2" destOrd="0" presId="urn:microsoft.com/office/officeart/2005/8/layout/gear1"/>
    <dgm:cxn modelId="{402EB3EB-3CC4-440E-AC53-517A3C414054}" type="presParOf" srcId="{F8D9CA24-23E9-4E4F-84FF-2B9DA759089C}" destId="{F73C8D0D-C0DF-448B-BAB0-7FFF3D31B565}" srcOrd="0" destOrd="0" presId="urn:microsoft.com/office/officeart/2005/8/layout/gear1"/>
    <dgm:cxn modelId="{987691D5-9842-4DC7-B342-ABC4EE00643F}" type="presParOf" srcId="{F8D9CA24-23E9-4E4F-84FF-2B9DA759089C}" destId="{9FF37122-9D9A-4DAE-B55D-1782CEA01CD6}" srcOrd="1" destOrd="0" presId="urn:microsoft.com/office/officeart/2005/8/layout/gear1"/>
    <dgm:cxn modelId="{A40F9634-B66C-4623-AFFA-FC62812D7B68}" type="presParOf" srcId="{F8D9CA24-23E9-4E4F-84FF-2B9DA759089C}" destId="{4270E986-3BB8-4599-ADB3-A57690F90224}" srcOrd="2" destOrd="0" presId="urn:microsoft.com/office/officeart/2005/8/layout/gear1"/>
    <dgm:cxn modelId="{45DF913B-FC98-4CB8-B129-6561D1A74985}" type="presParOf" srcId="{F8D9CA24-23E9-4E4F-84FF-2B9DA759089C}" destId="{935171A8-1BFB-4172-8D9C-379ABB564E3E}" srcOrd="3" destOrd="0" presId="urn:microsoft.com/office/officeart/2005/8/layout/gear1"/>
    <dgm:cxn modelId="{58DB65EE-2C2A-4204-B23B-B74F92C1A9E8}" type="presParOf" srcId="{F8D9CA24-23E9-4E4F-84FF-2B9DA759089C}" destId="{ADC27886-8963-407F-A528-7566DDBB4B3C}" srcOrd="4" destOrd="0" presId="urn:microsoft.com/office/officeart/2005/8/layout/gear1"/>
    <dgm:cxn modelId="{BBCCF481-7AC1-4844-8B99-66B89D9EBA68}" type="presParOf" srcId="{F8D9CA24-23E9-4E4F-84FF-2B9DA759089C}" destId="{41F64092-F53C-4D48-8B3A-CE261A842548}" srcOrd="5" destOrd="0" presId="urn:microsoft.com/office/officeart/2005/8/layout/gear1"/>
    <dgm:cxn modelId="{E785F35D-55F3-4C25-A4E8-347C76E0E798}" type="presParOf" srcId="{F8D9CA24-23E9-4E4F-84FF-2B9DA759089C}" destId="{BC52374F-3BFE-46D9-80C7-346DEF9FAAAA}" srcOrd="6" destOrd="0" presId="urn:microsoft.com/office/officeart/2005/8/layout/gear1"/>
    <dgm:cxn modelId="{09394860-59BE-48EB-80B7-433F126F8F26}" type="presParOf" srcId="{F8D9CA24-23E9-4E4F-84FF-2B9DA759089C}" destId="{B160F051-2958-459C-9050-5D4452A232FB}" srcOrd="7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3A7F1-1336-4CF1-A0D9-A9134BAF0C66}" type="doc">
      <dgm:prSet loTypeId="urn:microsoft.com/office/officeart/2005/8/layout/matrix2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B3D56500-8A11-436C-906E-F298790FD91A}">
      <dgm:prSet phldrT="[텍스트]" custT="1"/>
      <dgm:spPr>
        <a:solidFill>
          <a:srgbClr val="92D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latinLnBrk="1"/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>Enterprise </a:t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>DBMS</a:t>
          </a:r>
          <a:endParaRPr lang="ko-KR" altLang="en-US" sz="2200" b="1" dirty="0">
            <a:latin typeface="나눔고딕" pitchFamily="50" charset="-127"/>
            <a:ea typeface="나눔고딕" pitchFamily="50" charset="-127"/>
          </a:endParaRPr>
        </a:p>
      </dgm:t>
    </dgm:pt>
    <dgm:pt modelId="{6A9F3E3A-8B40-4608-A47E-93E13ED952E2}" type="parTrans" cxnId="{9E389007-D942-4C2E-A273-95E9EC003137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C36B0419-8ECA-4BF9-BB04-29E2423AE32B}" type="sibTrans" cxnId="{9E389007-D942-4C2E-A273-95E9EC003137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3D2A3DC0-DF28-4ED6-873A-5AED80C02127}">
      <dgm:prSet phldrT="[텍스트]" custT="1"/>
      <dgm:spPr>
        <a:solidFill>
          <a:srgbClr val="92D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latinLnBrk="1"/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차별화된 </a:t>
          </a: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/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기술지원 및 </a:t>
          </a: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/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서비스</a:t>
          </a:r>
          <a:endParaRPr lang="ko-KR" altLang="en-US" sz="2200" b="1" dirty="0">
            <a:latin typeface="나눔고딕" pitchFamily="50" charset="-127"/>
            <a:ea typeface="나눔고딕" pitchFamily="50" charset="-127"/>
          </a:endParaRPr>
        </a:p>
      </dgm:t>
    </dgm:pt>
    <dgm:pt modelId="{7AB09799-DBE0-48BE-8903-044623E3F5BC}" type="parTrans" cxnId="{BF74970D-A34E-4634-9839-080C09445465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B490032D-9485-4FD4-828B-2AD37540C075}" type="sibTrans" cxnId="{BF74970D-A34E-4634-9839-080C09445465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A2712D62-02C1-4DF4-8A94-EB711C7AE9C6}">
      <dgm:prSet phldrT="[텍스트]" custT="1"/>
      <dgm:spPr>
        <a:solidFill>
          <a:srgbClr val="92D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latinLnBrk="1"/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인터넷 서비스 </a:t>
          </a: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/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최적화</a:t>
          </a:r>
          <a:endParaRPr lang="ko-KR" altLang="en-US" sz="2200" b="1" dirty="0">
            <a:latin typeface="나눔고딕" pitchFamily="50" charset="-127"/>
            <a:ea typeface="나눔고딕" pitchFamily="50" charset="-127"/>
          </a:endParaRPr>
        </a:p>
      </dgm:t>
    </dgm:pt>
    <dgm:pt modelId="{4E1D7EFC-FD39-46F2-8E5A-C73ABC1B91D8}" type="parTrans" cxnId="{B3C730AE-1959-4F39-B12C-55C33F9C1ACD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54D1F9E4-9857-4B80-8679-20C04287AF7F}" type="sibTrans" cxnId="{B3C730AE-1959-4F39-B12C-55C33F9C1ACD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700447DF-914D-4028-844C-DED672B54135}">
      <dgm:prSet phldrT="[텍스트]" custT="1"/>
      <dgm:spPr>
        <a:solidFill>
          <a:srgbClr val="92D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latinLnBrk="1"/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함께 개발하고 </a:t>
          </a: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/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사용하는 </a:t>
          </a:r>
          <a: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  <a:t/>
          </a:r>
          <a:br>
            <a:rPr lang="en-US" altLang="ko-KR" sz="2200" b="1" dirty="0" smtClean="0">
              <a:latin typeface="나눔고딕" pitchFamily="50" charset="-127"/>
              <a:ea typeface="나눔고딕" pitchFamily="50" charset="-127"/>
            </a:rPr>
          </a:br>
          <a:r>
            <a:rPr lang="ko-KR" altLang="en-US" sz="2200" b="1" dirty="0" smtClean="0">
              <a:latin typeface="나눔고딕" pitchFamily="50" charset="-127"/>
              <a:ea typeface="나눔고딕" pitchFamily="50" charset="-127"/>
            </a:rPr>
            <a:t>오픈 프로젝트</a:t>
          </a:r>
          <a:endParaRPr lang="ko-KR" altLang="en-US" sz="2200" b="1" dirty="0">
            <a:latin typeface="나눔고딕" pitchFamily="50" charset="-127"/>
            <a:ea typeface="나눔고딕" pitchFamily="50" charset="-127"/>
          </a:endParaRPr>
        </a:p>
      </dgm:t>
    </dgm:pt>
    <dgm:pt modelId="{5D59DE95-003F-4E72-B5A3-323B507D8840}" type="parTrans" cxnId="{0A86498D-BC0D-4887-911B-87D66FD06CFC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3ECE109F-8B49-46FB-8A3C-A854847CF5AA}" type="sibTrans" cxnId="{0A86498D-BC0D-4887-911B-87D66FD06CFC}">
      <dgm:prSet/>
      <dgm:spPr/>
      <dgm:t>
        <a:bodyPr/>
        <a:lstStyle/>
        <a:p>
          <a:pPr latinLnBrk="1"/>
          <a:endParaRPr lang="ko-KR" altLang="en-US" sz="2000" b="1">
            <a:latin typeface="나눔고딕" pitchFamily="50" charset="-127"/>
            <a:ea typeface="나눔고딕" pitchFamily="50" charset="-127"/>
          </a:endParaRPr>
        </a:p>
      </dgm:t>
    </dgm:pt>
    <dgm:pt modelId="{4FC2091F-9C59-4238-A527-F339F5F24661}" type="pres">
      <dgm:prSet presAssocID="{12B3A7F1-1336-4CF1-A0D9-A9134BAF0C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A90E9-EEFC-480C-9FA8-03881FF7F569}" type="pres">
      <dgm:prSet presAssocID="{12B3A7F1-1336-4CF1-A0D9-A9134BAF0C66}" presName="axisShape" presStyleLbl="bgShp" presStyleIdx="0" presStyleCnt="1" custLinFactNeighborX="176"/>
      <dgm:spPr>
        <a:solidFill>
          <a:srgbClr val="00D2DB"/>
        </a:solidFill>
      </dgm:spPr>
      <dgm:t>
        <a:bodyPr/>
        <a:lstStyle/>
        <a:p>
          <a:pPr latinLnBrk="1"/>
          <a:endParaRPr lang="ko-KR" altLang="en-US"/>
        </a:p>
      </dgm:t>
    </dgm:pt>
    <dgm:pt modelId="{165FD5C1-3879-46E1-AB49-481FA1F5C003}" type="pres">
      <dgm:prSet presAssocID="{12B3A7F1-1336-4CF1-A0D9-A9134BAF0C6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4C4685-570A-4A4A-BE1D-413BC125665B}" type="pres">
      <dgm:prSet presAssocID="{12B3A7F1-1336-4CF1-A0D9-A9134BAF0C6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30873A-7047-45AB-A82D-366AEEFF1EC4}" type="pres">
      <dgm:prSet presAssocID="{12B3A7F1-1336-4CF1-A0D9-A9134BAF0C6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877E25-3063-4DB1-BBE9-01F3FCDB429C}" type="pres">
      <dgm:prSet presAssocID="{12B3A7F1-1336-4CF1-A0D9-A9134BAF0C6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CFCAFFF-B9A3-4725-A22E-5D5DD7AD3008}" type="presOf" srcId="{A2712D62-02C1-4DF4-8A94-EB711C7AE9C6}" destId="{6830873A-7047-45AB-A82D-366AEEFF1EC4}" srcOrd="0" destOrd="0" presId="urn:microsoft.com/office/officeart/2005/8/layout/matrix2"/>
    <dgm:cxn modelId="{EEEDE82E-131B-4826-B7CA-19A3B55531AC}" type="presOf" srcId="{B3D56500-8A11-436C-906E-F298790FD91A}" destId="{165FD5C1-3879-46E1-AB49-481FA1F5C003}" srcOrd="0" destOrd="0" presId="urn:microsoft.com/office/officeart/2005/8/layout/matrix2"/>
    <dgm:cxn modelId="{9E389007-D942-4C2E-A273-95E9EC003137}" srcId="{12B3A7F1-1336-4CF1-A0D9-A9134BAF0C66}" destId="{B3D56500-8A11-436C-906E-F298790FD91A}" srcOrd="0" destOrd="0" parTransId="{6A9F3E3A-8B40-4608-A47E-93E13ED952E2}" sibTransId="{C36B0419-8ECA-4BF9-BB04-29E2423AE32B}"/>
    <dgm:cxn modelId="{C34ED39C-5E06-45F5-9F6A-78E141D1F674}" type="presOf" srcId="{700447DF-914D-4028-844C-DED672B54135}" destId="{28877E25-3063-4DB1-BBE9-01F3FCDB429C}" srcOrd="0" destOrd="0" presId="urn:microsoft.com/office/officeart/2005/8/layout/matrix2"/>
    <dgm:cxn modelId="{CBDD6E53-B218-4F88-9A36-60301BB47BFF}" type="presOf" srcId="{12B3A7F1-1336-4CF1-A0D9-A9134BAF0C66}" destId="{4FC2091F-9C59-4238-A527-F339F5F24661}" srcOrd="0" destOrd="0" presId="urn:microsoft.com/office/officeart/2005/8/layout/matrix2"/>
    <dgm:cxn modelId="{0A86498D-BC0D-4887-911B-87D66FD06CFC}" srcId="{12B3A7F1-1336-4CF1-A0D9-A9134BAF0C66}" destId="{700447DF-914D-4028-844C-DED672B54135}" srcOrd="3" destOrd="0" parTransId="{5D59DE95-003F-4E72-B5A3-323B507D8840}" sibTransId="{3ECE109F-8B49-46FB-8A3C-A854847CF5AA}"/>
    <dgm:cxn modelId="{B3C730AE-1959-4F39-B12C-55C33F9C1ACD}" srcId="{12B3A7F1-1336-4CF1-A0D9-A9134BAF0C66}" destId="{A2712D62-02C1-4DF4-8A94-EB711C7AE9C6}" srcOrd="2" destOrd="0" parTransId="{4E1D7EFC-FD39-46F2-8E5A-C73ABC1B91D8}" sibTransId="{54D1F9E4-9857-4B80-8679-20C04287AF7F}"/>
    <dgm:cxn modelId="{BF74970D-A34E-4634-9839-080C09445465}" srcId="{12B3A7F1-1336-4CF1-A0D9-A9134BAF0C66}" destId="{3D2A3DC0-DF28-4ED6-873A-5AED80C02127}" srcOrd="1" destOrd="0" parTransId="{7AB09799-DBE0-48BE-8903-044623E3F5BC}" sibTransId="{B490032D-9485-4FD4-828B-2AD37540C075}"/>
    <dgm:cxn modelId="{67296540-20D5-4713-A340-130478A05A67}" type="presOf" srcId="{3D2A3DC0-DF28-4ED6-873A-5AED80C02127}" destId="{184C4685-570A-4A4A-BE1D-413BC125665B}" srcOrd="0" destOrd="0" presId="urn:microsoft.com/office/officeart/2005/8/layout/matrix2"/>
    <dgm:cxn modelId="{10C31934-CB40-46EC-801C-ED390EFAC6D1}" type="presParOf" srcId="{4FC2091F-9C59-4238-A527-F339F5F24661}" destId="{C69A90E9-EEFC-480C-9FA8-03881FF7F569}" srcOrd="0" destOrd="0" presId="urn:microsoft.com/office/officeart/2005/8/layout/matrix2"/>
    <dgm:cxn modelId="{487D3D7B-FEAE-40D4-B9A1-B82FAB6C7DA2}" type="presParOf" srcId="{4FC2091F-9C59-4238-A527-F339F5F24661}" destId="{165FD5C1-3879-46E1-AB49-481FA1F5C003}" srcOrd="1" destOrd="0" presId="urn:microsoft.com/office/officeart/2005/8/layout/matrix2"/>
    <dgm:cxn modelId="{2A2096FF-D074-490A-90AE-B176005B13F7}" type="presParOf" srcId="{4FC2091F-9C59-4238-A527-F339F5F24661}" destId="{184C4685-570A-4A4A-BE1D-413BC125665B}" srcOrd="2" destOrd="0" presId="urn:microsoft.com/office/officeart/2005/8/layout/matrix2"/>
    <dgm:cxn modelId="{33B8063D-808F-4CA7-BDA2-BECA8561B515}" type="presParOf" srcId="{4FC2091F-9C59-4238-A527-F339F5F24661}" destId="{6830873A-7047-45AB-A82D-366AEEFF1EC4}" srcOrd="3" destOrd="0" presId="urn:microsoft.com/office/officeart/2005/8/layout/matrix2"/>
    <dgm:cxn modelId="{BF6E489B-3172-46DE-B645-55187AB1D9A1}" type="presParOf" srcId="{4FC2091F-9C59-4238-A527-F339F5F24661}" destId="{28877E25-3063-4DB1-BBE9-01F3FCDB429C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8A778-F13C-4699-9C53-F3083043FB90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D4216-27CD-48AC-9F29-B774E5A241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AA257-5BCB-4C92-81B2-E10E82DC182F}" type="datetimeFigureOut">
              <a:rPr lang="ko-KR" altLang="en-US" smtClean="0"/>
              <a:pPr/>
              <a:t>2009-05-18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525EF-5186-4C31-B214-89FFC392600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25EF-5186-4C31-B214-89FFC3926000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0F6-199F-4844-B44A-82DA93B79A1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‹#›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35627" y="9238894"/>
            <a:ext cx="1505960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 sz="20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 smtClean="0"/>
              <a:t>‹#›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35627" y="9238894"/>
            <a:ext cx="1505960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ctr">
              <a:defRPr sz="20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 smtClean="0"/>
              <a:t>‹#›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D162AC16-D7F2-481F-8505-D69AECFB0ABC}" type="datetimeFigureOut">
              <a:rPr lang="ko-KR" altLang="en-US" smtClean="0"/>
              <a:pPr/>
              <a:t>2009-05-18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E50AF863-ED36-4184-9CD9-872E8958CE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02type_03_BG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3004800" cy="9780693"/>
          </a:xfrm>
          <a:prstGeom prst="rect">
            <a:avLst/>
          </a:prstGeom>
        </p:spPr>
      </p:pic>
      <p:pic>
        <p:nvPicPr>
          <p:cNvPr id="11" name="그림 10" descr="cube_blur04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02400" y="0"/>
            <a:ext cx="6500858" cy="964698"/>
          </a:xfrm>
          <a:prstGeom prst="rect">
            <a:avLst/>
          </a:prstGeom>
        </p:spPr>
      </p:pic>
      <p:pic>
        <p:nvPicPr>
          <p:cNvPr id="13" name="그림 12" descr="logo2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767527" y="9244387"/>
            <a:ext cx="1611746" cy="28678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81115" y="9180630"/>
            <a:ext cx="34264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latinLnBrk="1">
              <a:defRPr/>
            </a:pPr>
            <a:r>
              <a:rPr lang="en-US" altLang="ko-KR" sz="1200" b="1" kern="1200" dirty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© 2009 CUBRID Co, Ltd. All rights reserved.</a:t>
            </a:r>
            <a:endParaRPr lang="ko-KR" altLang="en-US" sz="1200" b="1" kern="1200" dirty="0">
              <a:solidFill>
                <a:prstClr val="white">
                  <a:lumMod val="50000"/>
                </a:prstClr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735627" y="9238894"/>
            <a:ext cx="150596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1300460" rtl="0" eaLnBrk="1" latinLnBrk="1" hangingPunct="1">
              <a:defRPr lang="en-US" altLang="ko-KR" sz="1800" kern="1200" smtClean="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</a:lstStyle>
          <a:p>
            <a:r>
              <a:rPr lang="en-US" altLang="ko-KR" smtClean="0"/>
              <a:t>‹#›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50" r:id="rId3"/>
    <p:sldLayoutId id="2147483655" r:id="rId4"/>
    <p:sldLayoutId id="2147483660" r:id="rId5"/>
    <p:sldLayoutId id="2147483661" r:id="rId6"/>
    <p:sldLayoutId id="2147483662" r:id="rId7"/>
  </p:sldLayoutIdLst>
  <p:hf sldNum="0" hdr="0" ftr="0" dt="0"/>
  <p:txStyles>
    <p:titleStyle>
      <a:lvl1pPr algn="ctr" defTabSz="1300460" rtl="0" eaLnBrk="1" latinLnBrk="1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1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1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2type_01_BG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3004800" cy="9780693"/>
          </a:xfrm>
          <a:prstGeom prst="rect">
            <a:avLst/>
          </a:prstGeom>
        </p:spPr>
      </p:pic>
      <p:pic>
        <p:nvPicPr>
          <p:cNvPr id="8" name="그림 7" descr="cube_blur03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45012" y="1947842"/>
            <a:ext cx="8052772" cy="4949413"/>
          </a:xfrm>
          <a:prstGeom prst="rect">
            <a:avLst/>
          </a:prstGeom>
        </p:spPr>
      </p:pic>
      <p:pic>
        <p:nvPicPr>
          <p:cNvPr id="9" name="그림 8" descr="cube1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16912" y="3805230"/>
            <a:ext cx="4429156" cy="4268248"/>
          </a:xfrm>
          <a:prstGeom prst="rect">
            <a:avLst/>
          </a:prstGeom>
        </p:spPr>
      </p:pic>
      <p:pic>
        <p:nvPicPr>
          <p:cNvPr id="12" name="그림 11" descr="02type_01_logo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44752" y="9127700"/>
            <a:ext cx="2216120" cy="504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rid.com/zbxe/bbs_developer_reference/33940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ldp.net/projects/gentoo-kr/" TargetMode="External"/><Relationship Id="rId2" Type="http://schemas.openxmlformats.org/officeDocument/2006/relationships/hyperlink" Target="http://dev.naver.com/projects/cubrid-instal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afe.naver.com/cubri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608" y="1090586"/>
            <a:ext cx="74879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인터넷</a:t>
            </a:r>
            <a:r>
              <a:rPr lang="en-US" altLang="ko-KR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최적의 </a:t>
            </a:r>
            <a:r>
              <a:rPr lang="en-US" altLang="ko-KR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DBMS </a:t>
            </a:r>
            <a:br>
              <a:rPr lang="en-US" altLang="ko-KR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</a:br>
            <a:r>
              <a:rPr lang="en-US" altLang="ko-KR" sz="6000" b="1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          CUBRID2008</a:t>
            </a:r>
            <a:endParaRPr lang="en-US" altLang="ko-KR" sz="6000" b="1" dirty="0">
              <a:solidFill>
                <a:schemeClr val="bg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08" y="473392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서비스사업부 </a:t>
            </a:r>
            <a:r>
              <a:rPr lang="en-US" altLang="ko-KR" sz="3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2009.05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64" y="9075795"/>
            <a:ext cx="4572078" cy="44678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발표자료는 나눔글꼴로 작성했습니다</a:t>
            </a:r>
            <a:r>
              <a:rPr lang="en-US" altLang="ko-KR" sz="17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833" y="8229623"/>
            <a:ext cx="11619908" cy="37753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* 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국내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DBMS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개발자들 사이에서 가장 잘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알려진 커뮤니티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개 사이트에서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질문수를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기준으로 최근 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90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일간의 </a:t>
            </a:r>
            <a:r>
              <a:rPr lang="ko-KR" altLang="en-US" sz="1600" dirty="0" err="1" smtClean="0">
                <a:latin typeface="나눔고딕" pitchFamily="50" charset="-127"/>
                <a:ea typeface="나눔고딕" pitchFamily="50" charset="-127"/>
              </a:rPr>
              <a:t>누적치를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 산정한 것임 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1184855" y="1841423"/>
          <a:ext cx="10444480" cy="626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9280" y="4345294"/>
            <a:ext cx="600866" cy="30059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 7.98</a:t>
            </a:r>
            <a:endParaRPr lang="en-US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4123" y="4235459"/>
            <a:ext cx="714680" cy="4698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 7.75</a:t>
            </a:r>
          </a:p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(-0.23)</a:t>
            </a:r>
            <a:endParaRPr lang="en-US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7377" y="3488233"/>
            <a:ext cx="743534" cy="4698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 9.91</a:t>
            </a:r>
          </a:p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(+2.16)</a:t>
            </a:r>
            <a:endParaRPr lang="en-US" alt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8691998" y="2693430"/>
            <a:ext cx="756358" cy="4698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 12.40</a:t>
            </a:r>
          </a:p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(+2.49)</a:t>
            </a:r>
            <a:endParaRPr lang="en-US" alt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68341" y="1878416"/>
            <a:ext cx="756358" cy="46987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 14.89</a:t>
            </a:r>
          </a:p>
          <a:p>
            <a:pPr algn="ctr">
              <a:defRPr sz="900" b="0" i="0" u="none" strike="noStrike" kern="1200" baseline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pPr>
            <a:r>
              <a:rPr lang="en-US" altLang="en-US" sz="1100" dirty="0" smtClean="0"/>
              <a:t>(+2.49)</a:t>
            </a:r>
            <a:endParaRPr lang="en-US" altLang="en-US" sz="11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09052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</a:rPr>
              <a:t>2.6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</a:rPr>
              <a:t>개발자 확보 현황 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- 8 -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33413" y="1852614"/>
          <a:ext cx="11809413" cy="7069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4409"/>
                <a:gridCol w="4565559"/>
                <a:gridCol w="4589445"/>
              </a:tblGrid>
              <a:tr h="4589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1" dirty="0" smtClean="0">
                          <a:solidFill>
                            <a:schemeClr val="bg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웹 서비스  특징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b="1" dirty="0" smtClean="0">
                          <a:solidFill>
                            <a:schemeClr val="bg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요구사항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dirty="0" smtClean="0">
                          <a:solidFill>
                            <a:schemeClr val="bg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CUBRID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3450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대규모 포탈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게임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, </a:t>
                      </a: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블로그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,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뉴스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,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게시판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최적의 테스트 베드 활용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7428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TCO</a:t>
                      </a: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절감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대박에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대비한 </a:t>
                      </a: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총소유비용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보장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오픈소스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라이선스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리눅스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최적화 지원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204182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극한적인 트랜잭션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/>
                      </a:r>
                      <a:b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처리율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NHN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서비스 중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CUBRID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활용 예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: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-</a:t>
                      </a: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약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3,300,000 PV/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일 처리 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-</a:t>
                      </a: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피크시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최대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PV:  </a:t>
                      </a:r>
                      <a:b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3,300,000/36,000 = 91.6 PV/sec </a:t>
                      </a:r>
                    </a:p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- </a:t>
                      </a: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피크시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최대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QPS: </a:t>
                      </a:r>
                      <a:b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91.6 * 3 = 275 Queries/sec 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 rowSpan="2"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Click Counter </a:t>
                      </a:r>
                      <a:r>
                        <a:rPr lang="ko-KR" altLang="en-US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지원</a:t>
                      </a:r>
                      <a:endParaRPr lang="en-US" altLang="ko-KR" sz="1900" b="0" baseline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Query plan Cache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Query Result Cache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Client</a:t>
                      </a: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Result Cache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ASC/DESC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복합 인덱스</a:t>
                      </a:r>
                    </a:p>
                  </a:txBody>
                  <a:tcPr marL="130048" marR="130048" marT="65024" marB="65024" anchor="ctr"/>
                </a:tc>
              </a:tr>
              <a:tr h="10934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제한적이고 집중적인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/>
                      </a:r>
                      <a:b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성능 최적화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Random Sampling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광고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Paging(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게시판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최근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Data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검색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뉴스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 vMerge="1"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</a:tr>
              <a:tr h="10489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Agility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서비스 개발 순발력</a:t>
                      </a: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관계형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/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객체지향 모델링 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풍부한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개발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API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지원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Java Stored Procedure</a:t>
                      </a:r>
                    </a:p>
                  </a:txBody>
                  <a:tcPr marL="130048" marR="130048" marT="65024" marB="65024" anchor="ctr"/>
                </a:tc>
              </a:tr>
              <a:tr h="104891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무정지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서비스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900" b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무정지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/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고성능 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High Availability </a:t>
                      </a:r>
                      <a:endParaRPr lang="ko-KR" altLang="en-US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24x7 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온라인 관리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Replication</a:t>
                      </a:r>
                      <a:endParaRPr lang="en-US" altLang="ko-KR" sz="1900" b="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HA</a:t>
                      </a:r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  <p:sp>
        <p:nvSpPr>
          <p:cNvPr id="12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2.7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웹 서비스 최적화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-9-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729" y="268676"/>
            <a:ext cx="12291342" cy="7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ko-KR" sz="4000" dirty="0" smtClean="0">
                <a:solidFill>
                  <a:srgbClr val="C00000"/>
                </a:solidFill>
                <a:ea typeface="나눔고딕"/>
                <a:cs typeface="+mn-cs"/>
              </a:rPr>
              <a:t>2.1 CUBRID2008</a:t>
            </a:r>
            <a:r>
              <a:rPr lang="ko-KR" altLang="en-US" sz="4000" dirty="0" smtClean="0">
                <a:solidFill>
                  <a:srgbClr val="C00000"/>
                </a:solidFill>
                <a:ea typeface="나눔고딕"/>
                <a:cs typeface="+mn-cs"/>
              </a:rPr>
              <a:t> 구조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320" y="1699219"/>
            <a:ext cx="11585785" cy="73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3.1 CUBRID2008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구조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- 10 -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33413" y="1857380"/>
            <a:ext cx="11809412" cy="7145389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게시판 등에서 글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조회수를 유지하는 기능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기존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DBMS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의 일반적 방식은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SELECT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문 수행 후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UPDATE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문을 별도로 수행하는 구조로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DB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처리 비용이 비싸고 성능에 한계가 있음 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3">
              <a:lnSpc>
                <a:spcPct val="150000"/>
              </a:lnSpc>
            </a:pPr>
            <a:endParaRPr lang="ko-KR" altLang="en-US" sz="2300" b="1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SELECT 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문 내에 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Click Counter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를 갱신할 수 있는 구문 지원하여 최적의 성능 제공</a:t>
            </a:r>
          </a:p>
          <a:p>
            <a:pPr lvl="1">
              <a:lnSpc>
                <a:spcPct val="150000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Lock contention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최소화</a:t>
            </a:r>
          </a:p>
          <a:p>
            <a:pPr lvl="1">
              <a:lnSpc>
                <a:spcPct val="150000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SELECT title, INCR(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read_count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) FROM 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bbs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WHERE id = ?;</a:t>
            </a:r>
          </a:p>
          <a:p>
            <a:pPr lvl="1">
              <a:lnSpc>
                <a:spcPct val="150000"/>
              </a:lnSpc>
            </a:pPr>
            <a:endParaRPr lang="en-US" altLang="ko-KR" sz="2300" b="1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기대 효과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게시판 유형의 웹 서비스에 대해 개발자 편의성 제공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성능 측면에서 최적화된 기능 제공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3.2 Click Counter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- 11 -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idx="4294967295"/>
          </p:nvPr>
        </p:nvSpPr>
        <p:spPr>
          <a:xfrm>
            <a:off x="623807" y="1828779"/>
            <a:ext cx="7416852" cy="731525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Query Plan Cache 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동일한 패턴의 쿼리 수행 시 질의 최적화기의 쿼리 컴파일 시간을 최소화 할 수 있도록 지원</a:t>
            </a:r>
            <a:endParaRPr lang="en-US" altLang="ko-KR" sz="2300" dirty="0" smtClean="0">
              <a:solidFill>
                <a:schemeClr val="tx2"/>
              </a:solidFill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Query Result Cache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서버에서 질의의 결과를 </a:t>
            </a: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캐쉬하여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같은 질의가 오면 질의 수행 과정 없이 </a:t>
            </a: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캐쉬에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있는 결과를 이용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인터넷 기반 서비스의 특성상 특정 질의가 반복적으로 사용되는 상황이 다수 존재하고 이에 대해 성능 향상 효과</a:t>
            </a:r>
          </a:p>
          <a:p>
            <a:pPr>
              <a:lnSpc>
                <a:spcPct val="150000"/>
              </a:lnSpc>
            </a:pP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JDBC </a:t>
            </a:r>
            <a:r>
              <a:rPr lang="en-US" altLang="ko-KR" sz="2300" b="1" dirty="0" err="1" smtClean="0">
                <a:latin typeface="나눔고딕 Bold" pitchFamily="50" charset="-127"/>
                <a:ea typeface="나눔고딕 Bold" pitchFamily="50" charset="-127"/>
              </a:rPr>
              <a:t>ResultSet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 Cache (Prototype)</a:t>
            </a:r>
            <a:endParaRPr lang="ko-KR" altLang="en-US" sz="2300" b="1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JDBC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단에서 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ResultSet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을 재사용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서버 사이드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Query Result Cache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와 연동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3.3 Cache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성능 최적화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474102" y="1930379"/>
            <a:ext cx="3860827" cy="2438417"/>
          </a:xfrm>
          <a:prstGeom prst="roundRect">
            <a:avLst>
              <a:gd name="adj" fmla="val 777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510250" indent="-510250" algn="ctr"/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응용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74102" y="5283203"/>
            <a:ext cx="3897286" cy="2235216"/>
          </a:xfrm>
          <a:prstGeom prst="roundRect">
            <a:avLst>
              <a:gd name="adj" fmla="val 777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marL="510250" indent="2258"/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DB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서버</a:t>
            </a:r>
            <a:endParaRPr lang="ko-KR" altLang="en-US" sz="2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880505" y="2743185"/>
            <a:ext cx="3149622" cy="1422410"/>
          </a:xfrm>
          <a:prstGeom prst="roundRect">
            <a:avLst>
              <a:gd name="adj" fmla="val 777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marL="510250" indent="-510250"/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JDBC Driver</a:t>
            </a:r>
            <a:endParaRPr lang="ko-KR" altLang="en-US" sz="20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rot="5400000">
            <a:off x="10151643" y="4824871"/>
            <a:ext cx="914406" cy="225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10302915" y="3149588"/>
            <a:ext cx="1422410" cy="81280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Result Set</a:t>
            </a:r>
            <a:endParaRPr lang="ko-KR" altLang="en-US" sz="2000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0201314" y="5486404"/>
            <a:ext cx="1422410" cy="81280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Result</a:t>
            </a:r>
            <a:endParaRPr lang="ko-KR" altLang="en-US" sz="2000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201314" y="6400811"/>
            <a:ext cx="1422410" cy="81280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Plan</a:t>
            </a:r>
            <a:endParaRPr lang="ko-KR" altLang="en-US" sz="2000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9286908" y="8026422"/>
            <a:ext cx="609604" cy="60960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98112" y="8128023"/>
            <a:ext cx="1524011" cy="481499"/>
          </a:xfrm>
          <a:prstGeom prst="rect">
            <a:avLst/>
          </a:prstGeom>
          <a:noFill/>
          <a:ln>
            <a:noFill/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altLang="ko-KR" sz="23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Cache</a:t>
            </a:r>
            <a:endParaRPr lang="ko-KR" altLang="en-US" sz="2300" dirty="0">
              <a:solidFill>
                <a:srgbClr val="34343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- 12 -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105" y="1829568"/>
            <a:ext cx="11761283" cy="7574844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데이터 타입 확장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모든 클래스가 데이터 타입으로 사용 가능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중첩 객체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(nested object)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조인 연산 없이 연결 객체 직접 접근</a:t>
            </a:r>
          </a:p>
          <a:p>
            <a:pPr>
              <a:lnSpc>
                <a:spcPct val="150000"/>
              </a:lnSpc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집합 객체</a:t>
            </a:r>
          </a:p>
          <a:p>
            <a:pPr lvl="1">
              <a:lnSpc>
                <a:spcPct val="150000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set, sequence, 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multiset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별도의 테이블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/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조인 필요 없음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1814" y="6741726"/>
            <a:ext cx="3273778" cy="1968782"/>
            <a:chOff x="661" y="2790"/>
            <a:chExt cx="1450" cy="872"/>
          </a:xfrm>
        </p:grpSpPr>
        <p:sp>
          <p:nvSpPr>
            <p:cNvPr id="30739" name="Rectangle 5"/>
            <p:cNvSpPr>
              <a:spLocks noChangeArrowheads="1"/>
            </p:cNvSpPr>
            <p:nvPr/>
          </p:nvSpPr>
          <p:spPr bwMode="auto">
            <a:xfrm>
              <a:off x="661" y="2790"/>
              <a:ext cx="1450" cy="1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ko-KR" altLang="en-US" sz="2000" dirty="0" smtClean="0">
                  <a:latin typeface="나눔고딕 Bold" pitchFamily="50" charset="-127"/>
                  <a:ea typeface="나눔고딕 Bold" pitchFamily="50" charset="-127"/>
                </a:rPr>
                <a:t>캐릭터</a:t>
              </a:r>
              <a:endParaRPr lang="ko-KR" altLang="en-US" sz="20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30740" name="Rectangle 6"/>
            <p:cNvSpPr>
              <a:spLocks noChangeArrowheads="1"/>
            </p:cNvSpPr>
            <p:nvPr/>
          </p:nvSpPr>
          <p:spPr bwMode="auto">
            <a:xfrm>
              <a:off x="661" y="2994"/>
              <a:ext cx="1450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ID	  char(10)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 err="1">
                  <a:latin typeface="나눔고딕 Bold" pitchFamily="50" charset="-127"/>
                  <a:ea typeface="나눔고딕 Bold" pitchFamily="50" charset="-127"/>
                </a:rPr>
                <a:t>스킬수준</a:t>
              </a: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	  </a:t>
              </a:r>
              <a:r>
                <a:rPr lang="en-US" altLang="ko-KR" sz="2000" dirty="0" err="1">
                  <a:latin typeface="나눔고딕 Bold" pitchFamily="50" charset="-127"/>
                  <a:ea typeface="나눔고딕 Bold" pitchFamily="50" charset="-127"/>
                </a:rPr>
                <a:t>int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 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이름	  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char(10)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 err="1">
                  <a:latin typeface="나눔고딕 Bold" pitchFamily="50" charset="-127"/>
                  <a:ea typeface="나눔고딕 Bold" pitchFamily="50" charset="-127"/>
                </a:rPr>
                <a:t>인벤토리</a:t>
              </a: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      </a:t>
              </a:r>
              <a:r>
                <a:rPr lang="en-US" altLang="ko-KR" sz="2000" dirty="0">
                  <a:solidFill>
                    <a:srgbClr val="FE1C16"/>
                  </a:solidFill>
                  <a:latin typeface="나눔고딕 Bold" pitchFamily="50" charset="-127"/>
                  <a:ea typeface="나눔고딕 Bold" pitchFamily="50" charset="-127"/>
                </a:rPr>
                <a:t>SET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lang="ko-KR" altLang="en-US" sz="2000" dirty="0">
                  <a:solidFill>
                    <a:srgbClr val="FE1C16"/>
                  </a:solidFill>
                  <a:latin typeface="나눔고딕 Bold" pitchFamily="50" charset="-127"/>
                  <a:ea typeface="나눔고딕 Bold" pitchFamily="50" charset="-127"/>
                </a:rPr>
                <a:t>아이템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)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22240" y="7084907"/>
            <a:ext cx="3036712" cy="1607538"/>
            <a:chOff x="2571" y="3017"/>
            <a:chExt cx="1345" cy="712"/>
          </a:xfrm>
        </p:grpSpPr>
        <p:sp>
          <p:nvSpPr>
            <p:cNvPr id="30736" name="Rectangle 9"/>
            <p:cNvSpPr>
              <a:spLocks noChangeArrowheads="1"/>
            </p:cNvSpPr>
            <p:nvPr/>
          </p:nvSpPr>
          <p:spPr bwMode="auto">
            <a:xfrm>
              <a:off x="2572" y="3017"/>
              <a:ext cx="1344" cy="1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ko-KR" altLang="en-US" sz="2000" dirty="0" smtClean="0">
                  <a:latin typeface="나눔고딕 Bold" pitchFamily="50" charset="-127"/>
                  <a:ea typeface="나눔고딕 Bold" pitchFamily="50" charset="-127"/>
                </a:rPr>
                <a:t>아이템</a:t>
              </a:r>
              <a:endParaRPr lang="ko-KR" altLang="en-US" sz="20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30737" name="Rectangle 10"/>
            <p:cNvSpPr>
              <a:spLocks noChangeArrowheads="1"/>
            </p:cNvSpPr>
            <p:nvPr/>
          </p:nvSpPr>
          <p:spPr bwMode="auto">
            <a:xfrm>
              <a:off x="2571" y="3225"/>
              <a:ext cx="1344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아이템정보	 </a:t>
              </a:r>
              <a:r>
                <a:rPr lang="ko-KR" altLang="en-US" sz="2000" dirty="0">
                  <a:solidFill>
                    <a:srgbClr val="FE1C16"/>
                  </a:solidFill>
                  <a:latin typeface="나눔고딕 Bold" pitchFamily="50" charset="-127"/>
                  <a:ea typeface="나눔고딕 Bold" pitchFamily="50" charset="-127"/>
                </a:rPr>
                <a:t>아이템상세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취득시각	 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char(30)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취득방법	 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char(10)</a:t>
              </a:r>
            </a:p>
          </p:txBody>
        </p:sp>
      </p:grpSp>
      <p:sp>
        <p:nvSpPr>
          <p:cNvPr id="30726" name="Line 12"/>
          <p:cNvSpPr>
            <a:spLocks noChangeShapeType="1"/>
          </p:cNvSpPr>
          <p:nvPr/>
        </p:nvSpPr>
        <p:spPr bwMode="auto">
          <a:xfrm flipV="1">
            <a:off x="4050453" y="7299397"/>
            <a:ext cx="1122116" cy="1250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130046" tIns="65023" rIns="130046" bIns="65023">
            <a:spAutoFit/>
          </a:bodyPr>
          <a:lstStyle/>
          <a:p>
            <a:endParaRPr lang="ko-KR" altLang="en-US" sz="2000">
              <a:latin typeface="나눔고딕 Bold" pitchFamily="50" charset="-127"/>
              <a:ea typeface="나눔고딕 Bold" pitchFamily="50" charset="-127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071750" y="7073618"/>
            <a:ext cx="3036711" cy="1616568"/>
            <a:chOff x="4094" y="2922"/>
            <a:chExt cx="1345" cy="716"/>
          </a:xfrm>
        </p:grpSpPr>
        <p:sp>
          <p:nvSpPr>
            <p:cNvPr id="30733" name="Rectangle 14"/>
            <p:cNvSpPr>
              <a:spLocks noChangeArrowheads="1"/>
            </p:cNvSpPr>
            <p:nvPr/>
          </p:nvSpPr>
          <p:spPr bwMode="auto">
            <a:xfrm>
              <a:off x="4095" y="2922"/>
              <a:ext cx="1344" cy="1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ko-KR" altLang="en-US" sz="2000" dirty="0" smtClean="0">
                  <a:latin typeface="나눔고딕 Bold" pitchFamily="50" charset="-127"/>
                  <a:ea typeface="나눔고딕 Bold" pitchFamily="50" charset="-127"/>
                </a:rPr>
                <a:t>아이템 상세</a:t>
              </a:r>
              <a:endParaRPr lang="ko-KR" altLang="en-US" sz="20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30734" name="Rectangle 15"/>
            <p:cNvSpPr>
              <a:spLocks noChangeArrowheads="1"/>
            </p:cNvSpPr>
            <p:nvPr/>
          </p:nvSpPr>
          <p:spPr bwMode="auto">
            <a:xfrm>
              <a:off x="4094" y="3134"/>
              <a:ext cx="1344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ID	 </a:t>
              </a:r>
              <a:r>
                <a:rPr lang="en-US" altLang="ko-KR" sz="2000" dirty="0" err="1">
                  <a:latin typeface="나눔고딕 Bold" pitchFamily="50" charset="-127"/>
                  <a:ea typeface="나눔고딕 Bold" pitchFamily="50" charset="-127"/>
                </a:rPr>
                <a:t>int</a:t>
              </a:r>
              <a:endParaRPr lang="en-US" altLang="ko-KR" sz="2000" dirty="0">
                <a:latin typeface="나눔고딕 Bold" pitchFamily="50" charset="-127"/>
                <a:ea typeface="나눔고딕 Bold" pitchFamily="50" charset="-127"/>
              </a:endParaRP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이름	 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char(30)</a:t>
              </a:r>
            </a:p>
            <a:p>
              <a:pPr algn="l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ko-KR" altLang="en-US" sz="2000" dirty="0">
                  <a:latin typeface="나눔고딕 Bold" pitchFamily="50" charset="-127"/>
                  <a:ea typeface="나눔고딕 Bold" pitchFamily="50" charset="-127"/>
                </a:rPr>
                <a:t>종류	 </a:t>
              </a:r>
              <a:r>
                <a:rPr lang="en-US" altLang="ko-KR" sz="2000" dirty="0">
                  <a:latin typeface="나눔고딕 Bold" pitchFamily="50" charset="-127"/>
                  <a:ea typeface="나눔고딕 Bold" pitchFamily="50" charset="-127"/>
                </a:rPr>
                <a:t>char(10)</a:t>
              </a:r>
            </a:p>
          </p:txBody>
        </p:sp>
      </p:grpSp>
      <p:sp>
        <p:nvSpPr>
          <p:cNvPr id="30728" name="Line 17"/>
          <p:cNvSpPr>
            <a:spLocks noChangeShapeType="1"/>
          </p:cNvSpPr>
          <p:nvPr/>
        </p:nvSpPr>
        <p:spPr bwMode="auto">
          <a:xfrm flipV="1">
            <a:off x="8087360" y="7349068"/>
            <a:ext cx="986650" cy="447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130046" tIns="65023" rIns="130046" bIns="65023">
            <a:spAutoFit/>
          </a:bodyPr>
          <a:lstStyle/>
          <a:p>
            <a:endParaRPr lang="ko-KR" altLang="en-US" sz="20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0729" name="Line 18"/>
          <p:cNvSpPr>
            <a:spLocks noChangeShapeType="1"/>
          </p:cNvSpPr>
          <p:nvPr/>
        </p:nvSpPr>
        <p:spPr bwMode="auto">
          <a:xfrm flipV="1">
            <a:off x="4066259" y="7470987"/>
            <a:ext cx="1124373" cy="1146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130046" tIns="65023" rIns="130046" bIns="65023">
            <a:spAutoFit/>
          </a:bodyPr>
          <a:lstStyle/>
          <a:p>
            <a:endParaRPr lang="ko-KR" altLang="en-US" sz="20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 flipV="1">
            <a:off x="4050454" y="7604196"/>
            <a:ext cx="1140178" cy="11130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130046" tIns="65023" rIns="130046" bIns="65023">
            <a:spAutoFit/>
          </a:bodyPr>
          <a:lstStyle/>
          <a:p>
            <a:endParaRPr lang="ko-KR" altLang="en-US" sz="20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3.4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관계형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데이터 모델 확장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- 13 -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23807" y="1841478"/>
            <a:ext cx="5811479" cy="7234317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특징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트랜잭션 로그 기반의 복제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마스터 서버 부하 최소화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단방향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비동기식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복제</a:t>
            </a: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중단 없는 온라인 복제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기본 키 기반의 복제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1:N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의 복제 구성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그룹 복제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스키마 복제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스냅샷 동기화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반 자동 복제 </a:t>
            </a: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절체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복제 상태 관리 기능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복제 성능 모니터링 지원</a:t>
            </a:r>
          </a:p>
        </p:txBody>
      </p:sp>
      <p:pic>
        <p:nvPicPr>
          <p:cNvPr id="5" name="Picture 3" descr="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3573" y="2031980"/>
            <a:ext cx="4915183" cy="22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매뉴얼삽입_비지오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1" y="4775200"/>
            <a:ext cx="5940214" cy="358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07988" y="933396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3.5 Replication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- 14 -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550781" y="2138324"/>
            <a:ext cx="6535827" cy="6499315"/>
            <a:chOff x="406400" y="2004907"/>
            <a:chExt cx="6773334" cy="6732694"/>
          </a:xfrm>
        </p:grpSpPr>
        <p:sp>
          <p:nvSpPr>
            <p:cNvPr id="34" name="타원 33"/>
            <p:cNvSpPr/>
            <p:nvPr/>
          </p:nvSpPr>
          <p:spPr>
            <a:xfrm>
              <a:off x="4673601" y="7112001"/>
              <a:ext cx="1930401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en-US" altLang="ko-KR" sz="1700" b="1" dirty="0">
                  <a:latin typeface="나눔고딕" pitchFamily="50" charset="-127"/>
                  <a:ea typeface="나눔고딕" pitchFamily="50" charset="-127"/>
                </a:rPr>
                <a:t>Standby</a:t>
              </a:r>
              <a:endParaRPr lang="ko-KR" altLang="en-US" sz="17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구름 모양 설명선 34"/>
            <p:cNvSpPr/>
            <p:nvPr/>
          </p:nvSpPr>
          <p:spPr>
            <a:xfrm>
              <a:off x="914401" y="3962401"/>
              <a:ext cx="3454400" cy="711199"/>
            </a:xfrm>
            <a:prstGeom prst="cloudCallout">
              <a:avLst>
                <a:gd name="adj1" fmla="val -25613"/>
                <a:gd name="adj2" fmla="val 3782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3033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16001" y="2004907"/>
              <a:ext cx="1593991" cy="155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4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201" y="2004907"/>
              <a:ext cx="1593991" cy="155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타원 37"/>
            <p:cNvSpPr/>
            <p:nvPr/>
          </p:nvSpPr>
          <p:spPr>
            <a:xfrm>
              <a:off x="2641600" y="5181602"/>
              <a:ext cx="1727201" cy="50799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en-US" altLang="ko-KR" sz="1700" b="1" dirty="0">
                  <a:latin typeface="나눔고딕" pitchFamily="50" charset="-127"/>
                  <a:ea typeface="나눔고딕" pitchFamily="50" charset="-127"/>
                </a:rPr>
                <a:t>Broker</a:t>
              </a:r>
              <a:endParaRPr lang="ko-KR" altLang="en-US" sz="17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711201" y="6299201"/>
              <a:ext cx="32512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en-US" altLang="ko-KR" sz="1700" b="1" dirty="0">
                  <a:latin typeface="나눔고딕" pitchFamily="50" charset="-127"/>
                  <a:ea typeface="나눔고딕" pitchFamily="50" charset="-127"/>
                </a:rPr>
                <a:t>DB</a:t>
              </a:r>
              <a:r>
                <a:rPr lang="ko-KR" altLang="en-US" sz="1700" b="1" dirty="0">
                  <a:latin typeface="나눔고딕" pitchFamily="50" charset="-127"/>
                  <a:ea typeface="나눔고딕" pitchFamily="50" charset="-127"/>
                </a:rPr>
                <a:t>서버</a:t>
              </a:r>
              <a:r>
                <a:rPr lang="en-US" altLang="ko-KR" sz="1700" b="1" dirty="0">
                  <a:latin typeface="나눔고딕" pitchFamily="50" charset="-127"/>
                  <a:ea typeface="나눔고딕" pitchFamily="50" charset="-127"/>
                </a:rPr>
                <a:t>(MASTER)</a:t>
              </a:r>
              <a:endParaRPr lang="ko-KR" altLang="en-US" sz="17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40" name="구부러진 연결선 39"/>
            <p:cNvCxnSpPr>
              <a:endCxn id="38" idx="0"/>
            </p:cNvCxnSpPr>
            <p:nvPr/>
          </p:nvCxnSpPr>
          <p:spPr>
            <a:xfrm>
              <a:off x="1524002" y="3251201"/>
              <a:ext cx="1980070" cy="1930401"/>
            </a:xfrm>
            <a:prstGeom prst="curvedConnector2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구부러진 연결선 40"/>
            <p:cNvCxnSpPr>
              <a:endCxn id="38" idx="7"/>
            </p:cNvCxnSpPr>
            <p:nvPr/>
          </p:nvCxnSpPr>
          <p:spPr>
            <a:xfrm rot="16200000" flipH="1">
              <a:off x="2886726" y="4026864"/>
              <a:ext cx="1662476" cy="79578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3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6604001"/>
              <a:ext cx="1040836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2000" y="4673600"/>
              <a:ext cx="979876" cy="133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구부러진 연결선 43"/>
            <p:cNvCxnSpPr>
              <a:stCxn id="34" idx="4"/>
              <a:endCxn id="48" idx="2"/>
            </p:cNvCxnSpPr>
            <p:nvPr/>
          </p:nvCxnSpPr>
          <p:spPr>
            <a:xfrm rot="5400000">
              <a:off x="3689209" y="6077939"/>
              <a:ext cx="304801" cy="3592125"/>
            </a:xfrm>
            <a:prstGeom prst="curvedConnector3">
              <a:avLst>
                <a:gd name="adj1" fmla="val 200804"/>
              </a:avLst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42" name="TextBox 44"/>
            <p:cNvSpPr txBox="1">
              <a:spLocks noChangeArrowheads="1"/>
            </p:cNvSpPr>
            <p:nvPr/>
          </p:nvSpPr>
          <p:spPr bwMode="auto">
            <a:xfrm>
              <a:off x="3057662" y="7906175"/>
              <a:ext cx="1208404" cy="37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ko-KR" altLang="en-US" sz="1600" b="1" dirty="0" err="1">
                  <a:latin typeface="나눔고딕" pitchFamily="50" charset="-127"/>
                  <a:ea typeface="나눔고딕" pitchFamily="50" charset="-127"/>
                </a:rPr>
                <a:t>실시간복제</a:t>
              </a:r>
              <a:endParaRPr lang="ko-KR" altLang="en-US" sz="16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46" name="구부러진 연결선 42"/>
            <p:cNvCxnSpPr>
              <a:stCxn id="34" idx="0"/>
              <a:endCxn id="38" idx="6"/>
            </p:cNvCxnSpPr>
            <p:nvPr/>
          </p:nvCxnSpPr>
          <p:spPr>
            <a:xfrm rot="16200000" flipV="1">
              <a:off x="4165601" y="5639930"/>
              <a:ext cx="1675271" cy="1268871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44" name="TextBox 46"/>
            <p:cNvSpPr txBox="1">
              <a:spLocks noChangeArrowheads="1"/>
            </p:cNvSpPr>
            <p:nvPr/>
          </p:nvSpPr>
          <p:spPr bwMode="auto">
            <a:xfrm>
              <a:off x="4154846" y="5881241"/>
              <a:ext cx="1208404" cy="62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ko-KR" altLang="en-US" sz="1600" b="1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장애발생시</a:t>
              </a:r>
              <a:endParaRPr lang="en-US" altLang="ko-KR" sz="16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600" b="1" dirty="0" err="1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절체</a:t>
              </a:r>
              <a:endParaRPr lang="ko-KR" altLang="en-US" sz="16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304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1" y="6604001"/>
              <a:ext cx="1040835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801" y="6604001"/>
              <a:ext cx="1040835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구부러진 연결선 39"/>
            <p:cNvCxnSpPr>
              <a:endCxn id="39" idx="0"/>
            </p:cNvCxnSpPr>
            <p:nvPr/>
          </p:nvCxnSpPr>
          <p:spPr>
            <a:xfrm rot="10800000" flipV="1">
              <a:off x="2336801" y="5689601"/>
              <a:ext cx="1016000" cy="609600"/>
            </a:xfrm>
            <a:prstGeom prst="curvedConnector2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구부러진 연결선 39"/>
            <p:cNvCxnSpPr>
              <a:stCxn id="38" idx="4"/>
              <a:endCxn id="39" idx="7"/>
            </p:cNvCxnSpPr>
            <p:nvPr/>
          </p:nvCxnSpPr>
          <p:spPr>
            <a:xfrm rot="5400000">
              <a:off x="3145085" y="6030525"/>
              <a:ext cx="699911" cy="1806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4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0800" y="6604001"/>
              <a:ext cx="1040836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0" name="Picture 3" descr="C:\Documents and Settings\nhn\Local Settings\Temporary Internet Files\Content.IE5\VD5HSGEP\MMj03364970000[1]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99201" y="7992534"/>
              <a:ext cx="880533" cy="74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직선 화살표 연결선 53"/>
            <p:cNvCxnSpPr>
              <a:stCxn id="34" idx="4"/>
              <a:endCxn id="53" idx="1"/>
            </p:cNvCxnSpPr>
            <p:nvPr/>
          </p:nvCxnSpPr>
          <p:spPr>
            <a:xfrm rot="16200000" flipH="1">
              <a:off x="5646703" y="7712570"/>
              <a:ext cx="643467" cy="66152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52" name="TextBox 54"/>
            <p:cNvSpPr txBox="1">
              <a:spLocks noChangeArrowheads="1"/>
            </p:cNvSpPr>
            <p:nvPr/>
          </p:nvSpPr>
          <p:spPr bwMode="auto">
            <a:xfrm>
              <a:off x="5181601" y="8094135"/>
              <a:ext cx="871350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ko-KR" altLang="en-US" sz="1700" b="1" dirty="0" err="1">
                  <a:latin typeface="나눔고딕" pitchFamily="50" charset="-127"/>
                  <a:ea typeface="나눔고딕" pitchFamily="50" charset="-127"/>
                </a:rPr>
                <a:t>일백업</a:t>
              </a:r>
              <a:endParaRPr lang="ko-KR" altLang="en-US" sz="17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53" name="TextBox 55"/>
            <p:cNvSpPr txBox="1">
              <a:spLocks noChangeArrowheads="1"/>
            </p:cNvSpPr>
            <p:nvPr/>
          </p:nvSpPr>
          <p:spPr bwMode="auto">
            <a:xfrm>
              <a:off x="406400" y="8331200"/>
              <a:ext cx="1014441" cy="37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altLang="ko-KR" sz="1600" b="1" dirty="0">
                  <a:latin typeface="나눔고딕" pitchFamily="50" charset="-127"/>
                  <a:ea typeface="나눔고딕" pitchFamily="50" charset="-127"/>
                </a:rPr>
                <a:t>Master1</a:t>
              </a:r>
              <a:endParaRPr lang="ko-KR" altLang="en-US" sz="16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54" name="TextBox 56"/>
            <p:cNvSpPr txBox="1">
              <a:spLocks noChangeArrowheads="1"/>
            </p:cNvSpPr>
            <p:nvPr/>
          </p:nvSpPr>
          <p:spPr bwMode="auto">
            <a:xfrm>
              <a:off x="1320802" y="8331200"/>
              <a:ext cx="1033677" cy="37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altLang="ko-KR" sz="1600" b="1" dirty="0">
                  <a:latin typeface="나눔고딕" pitchFamily="50" charset="-127"/>
                  <a:ea typeface="나눔고딕" pitchFamily="50" charset="-127"/>
                </a:rPr>
                <a:t>Master2</a:t>
              </a:r>
              <a:endParaRPr lang="ko-KR" altLang="en-US" sz="16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55" name="TextBox 57"/>
            <p:cNvSpPr txBox="1">
              <a:spLocks noChangeArrowheads="1"/>
            </p:cNvSpPr>
            <p:nvPr/>
          </p:nvSpPr>
          <p:spPr bwMode="auto">
            <a:xfrm>
              <a:off x="2438401" y="8331200"/>
              <a:ext cx="1033677" cy="37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altLang="ko-KR" sz="1600" b="1" dirty="0">
                  <a:latin typeface="나눔고딕" pitchFamily="50" charset="-127"/>
                  <a:ea typeface="나눔고딕" pitchFamily="50" charset="-127"/>
                </a:rPr>
                <a:t>Master3</a:t>
              </a:r>
              <a:endParaRPr lang="ko-KR" altLang="en-US" sz="16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56" name="TextBox 58"/>
            <p:cNvSpPr txBox="1">
              <a:spLocks noChangeArrowheads="1"/>
            </p:cNvSpPr>
            <p:nvPr/>
          </p:nvSpPr>
          <p:spPr bwMode="auto">
            <a:xfrm>
              <a:off x="3962401" y="8297334"/>
              <a:ext cx="1016043" cy="37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altLang="ko-KR" sz="1600" b="1" dirty="0">
                  <a:latin typeface="나눔고딕" pitchFamily="50" charset="-127"/>
                  <a:ea typeface="나눔고딕" pitchFamily="50" charset="-127"/>
                </a:rPr>
                <a:t>Standby</a:t>
              </a:r>
              <a:endParaRPr lang="ko-KR" altLang="en-US" sz="16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3.5 </a:t>
            </a:r>
            <a:r>
              <a:rPr lang="en-US" altLang="ko-KR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Replication_N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보드 구성사례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- 15 -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6427" y="4286256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C00000"/>
                </a:solidFill>
              </a:rPr>
              <a:t>장애발생시</a:t>
            </a:r>
            <a:endParaRPr lang="en-US" altLang="ko-KR" sz="1100" b="1" dirty="0" smtClean="0">
              <a:solidFill>
                <a:srgbClr val="C00000"/>
              </a:solidFill>
            </a:endParaRPr>
          </a:p>
          <a:p>
            <a:r>
              <a:rPr lang="ko-KR" altLang="en-US" sz="1100" b="1" dirty="0" smtClean="0">
                <a:solidFill>
                  <a:srgbClr val="C00000"/>
                </a:solidFill>
              </a:rPr>
              <a:t>자동 </a:t>
            </a:r>
            <a:r>
              <a:rPr lang="ko-KR" altLang="en-US" sz="1100" b="1" dirty="0" err="1" smtClean="0">
                <a:solidFill>
                  <a:srgbClr val="C00000"/>
                </a:solidFill>
              </a:rPr>
              <a:t>절체</a:t>
            </a:r>
            <a:endParaRPr lang="ko-KR" altLang="en-US" sz="1100" b="1" dirty="0">
              <a:solidFill>
                <a:srgbClr val="C00000"/>
              </a:solidFill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invGray">
          <a:xfrm>
            <a:off x="6757990" y="2576481"/>
            <a:ext cx="5842081" cy="1168416"/>
          </a:xfrm>
          <a:prstGeom prst="roundRect">
            <a:avLst>
              <a:gd name="adj" fmla="val 13745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1600" dirty="0">
                <a:latin typeface="나눔고딕 Bold" pitchFamily="50" charset="-127"/>
                <a:ea typeface="나눔고딕 Bold" pitchFamily="50" charset="-127"/>
              </a:rPr>
              <a:t> 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DB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서버를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N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개로 확장 가능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– 1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개의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Broker 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당 최대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3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개까지</a:t>
            </a:r>
            <a:endParaRPr lang="en-US" altLang="ko-KR" sz="16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1600" dirty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 N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보드의 경우에는 서비스 별로 별도의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DB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로 분리함</a:t>
            </a:r>
            <a:endParaRPr lang="en-US" altLang="ko-KR" sz="16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1600" dirty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물리적으로 </a:t>
            </a:r>
            <a:r>
              <a:rPr lang="en-US" altLang="ko-KR" sz="1600" dirty="0" smtClean="0">
                <a:latin typeface="나눔고딕 Bold" pitchFamily="50" charset="-127"/>
                <a:ea typeface="나눔고딕 Bold" pitchFamily="50" charset="-127"/>
              </a:rPr>
              <a:t>DB</a:t>
            </a:r>
            <a:r>
              <a:rPr lang="ko-KR" altLang="en-US" sz="1600" dirty="0" smtClean="0">
                <a:latin typeface="나눔고딕 Bold" pitchFamily="50" charset="-127"/>
                <a:ea typeface="나눔고딕 Bold" pitchFamily="50" charset="-127"/>
              </a:rPr>
              <a:t>를 분리할 수 있는 응용 구조인 경우 사용 가능</a:t>
            </a:r>
            <a:endParaRPr lang="ko-KR" altLang="en-US" sz="1600" dirty="0">
              <a:latin typeface="나눔고딕 Bold" pitchFamily="50" charset="-127"/>
              <a:ea typeface="나눔고딕 Bold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6721478" y="4073514"/>
          <a:ext cx="5842080" cy="335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03"/>
                <a:gridCol w="1716317"/>
                <a:gridCol w="1947360"/>
              </a:tblGrid>
              <a:tr h="5328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구분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1U-2G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2U-8G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</a:tr>
              <a:tr h="53286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초당 쿼리</a:t>
                      </a:r>
                      <a:r>
                        <a:rPr lang="ko-KR" altLang="en-US" sz="180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(QPS)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17,190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39,482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</a:tr>
              <a:tr h="53286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초당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페이지뷰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(PPS)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2,865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9,708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</a:tr>
              <a:tr h="53286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일 페이지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뷰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103,410,000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349,488,000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</a:tr>
              <a:tr h="12277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HA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80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구성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7800" indent="-1778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실시간  복제 방식으로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Standby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와 동기화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marL="177800" indent="-1778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장애 발생 시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AP 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변경 없이 자동으로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Standby</a:t>
                      </a:r>
                      <a:r>
                        <a:rPr lang="ko-KR" altLang="en-US" sz="1800" baseline="0" dirty="0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800" baseline="0" dirty="0" err="1" smtClean="0">
                          <a:solidFill>
                            <a:schemeClr val="tx1"/>
                          </a:solidFill>
                          <a:latin typeface="나눔고딕 Bold" pitchFamily="50" charset="-127"/>
                          <a:ea typeface="나눔고딕 Bold" pitchFamily="50" charset="-127"/>
                        </a:rPr>
                        <a:t>절체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01076" y="2101812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3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대의 </a:t>
            </a:r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Master 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서버 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구축 시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4"/>
          <p:cNvGrpSpPr/>
          <p:nvPr/>
        </p:nvGrpSpPr>
        <p:grpSpPr>
          <a:xfrm>
            <a:off x="404729" y="1852613"/>
            <a:ext cx="11776329" cy="7040617"/>
            <a:chOff x="-87236" y="1930379"/>
            <a:chExt cx="12496978" cy="6705647"/>
          </a:xfrm>
        </p:grpSpPr>
        <p:pic>
          <p:nvPicPr>
            <p:cNvPr id="6" name="Picture 52" descr="E:\업무\NHN\표준 양식\05.아이콘세트\gray\01_19.png"/>
            <p:cNvPicPr>
              <a:picLocks noChangeAspect="1" noChangeArrowheads="1"/>
            </p:cNvPicPr>
            <p:nvPr/>
          </p:nvPicPr>
          <p:blipFill>
            <a:blip r:embed="rId2"/>
            <a:srcRect l="18606" t="15624" r="12559" b="8536"/>
            <a:stretch>
              <a:fillRect/>
            </a:stretch>
          </p:blipFill>
          <p:spPr bwMode="auto">
            <a:xfrm>
              <a:off x="5192866" y="6527899"/>
              <a:ext cx="745981" cy="8218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Picture 58" descr="E:\업무\NHN\표준 양식\05.아이콘세트\gray\01_22.png"/>
            <p:cNvPicPr>
              <a:picLocks noChangeAspect="1" noChangeArrowheads="1"/>
            </p:cNvPicPr>
            <p:nvPr/>
          </p:nvPicPr>
          <p:blipFill>
            <a:blip r:embed="rId3"/>
            <a:srcRect l="7091" t="27635" r="3243" b="20556"/>
            <a:stretch>
              <a:fillRect/>
            </a:stretch>
          </p:blipFill>
          <p:spPr bwMode="auto">
            <a:xfrm>
              <a:off x="5079991" y="7654601"/>
              <a:ext cx="971735" cy="561476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8" name="직선 연결선 7"/>
            <p:cNvCxnSpPr/>
            <p:nvPr/>
          </p:nvCxnSpPr>
          <p:spPr>
            <a:xfrm rot="16200000" flipH="1">
              <a:off x="5413456" y="7502199"/>
              <a:ext cx="304802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모서리가 둥근 직사각형 8"/>
            <p:cNvSpPr/>
            <p:nvPr/>
          </p:nvSpPr>
          <p:spPr>
            <a:xfrm>
              <a:off x="4862379" y="1930379"/>
              <a:ext cx="3352823" cy="6705647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10" name="Picture 49" descr="E:\업무\NHN\표준 양식\05.아이콘세트\purple\01_19.png"/>
            <p:cNvPicPr>
              <a:picLocks noChangeAspect="1" noChangeArrowheads="1"/>
            </p:cNvPicPr>
            <p:nvPr/>
          </p:nvPicPr>
          <p:blipFill>
            <a:blip r:embed="rId4"/>
            <a:srcRect l="18750" t="15624" r="12297" b="8536"/>
            <a:stretch>
              <a:fillRect/>
            </a:stretch>
          </p:blipFill>
          <p:spPr bwMode="auto">
            <a:xfrm>
              <a:off x="7219072" y="6550540"/>
              <a:ext cx="747265" cy="8218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5115444" y="5272228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Picture 55" descr="E:\업무\NHN\표준 양식\05.아이콘세트\purple\01_22.png"/>
            <p:cNvPicPr>
              <a:picLocks noChangeAspect="1" noChangeArrowheads="1"/>
            </p:cNvPicPr>
            <p:nvPr/>
          </p:nvPicPr>
          <p:blipFill>
            <a:blip r:embed="rId6"/>
            <a:srcRect l="7644" t="28336" r="3644" b="20130"/>
            <a:stretch>
              <a:fillRect/>
            </a:stretch>
          </p:blipFill>
          <p:spPr bwMode="auto">
            <a:xfrm>
              <a:off x="7112004" y="7668147"/>
              <a:ext cx="961397" cy="5584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5189246" y="2180460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5139381" y="3759193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7166392" y="3759193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7216257" y="2180460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7" name="직선 연결선 16"/>
            <p:cNvCxnSpPr/>
            <p:nvPr/>
          </p:nvCxnSpPr>
          <p:spPr>
            <a:xfrm rot="5400000">
              <a:off x="7444849" y="7520294"/>
              <a:ext cx="295708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7142455" y="5272228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9" name="직선 화살표 연결선 18"/>
            <p:cNvCxnSpPr>
              <a:stCxn id="11" idx="2"/>
              <a:endCxn id="10" idx="0"/>
            </p:cNvCxnSpPr>
            <p:nvPr/>
          </p:nvCxnSpPr>
          <p:spPr>
            <a:xfrm rot="16200000" flipH="1">
              <a:off x="6271411" y="5229247"/>
              <a:ext cx="596159" cy="2046426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8" idx="2"/>
              <a:endCxn id="10" idx="0"/>
            </p:cNvCxnSpPr>
            <p:nvPr/>
          </p:nvCxnSpPr>
          <p:spPr>
            <a:xfrm rot="16200000" flipH="1">
              <a:off x="7284916" y="6242753"/>
              <a:ext cx="596159" cy="19415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rot="5400000">
              <a:off x="7217687" y="4916626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14" idx="2"/>
              <a:endCxn id="11" idx="0"/>
            </p:cNvCxnSpPr>
            <p:nvPr/>
          </p:nvCxnSpPr>
          <p:spPr>
            <a:xfrm rot="5400000">
              <a:off x="5190677" y="4916626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아래쪽 화살표 22"/>
            <p:cNvSpPr/>
            <p:nvPr/>
          </p:nvSpPr>
          <p:spPr>
            <a:xfrm>
              <a:off x="7228662" y="3149588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4" name="아래쪽 화살표 23"/>
            <p:cNvSpPr/>
            <p:nvPr/>
          </p:nvSpPr>
          <p:spPr>
            <a:xfrm>
              <a:off x="5189132" y="3149588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966" y="5588006"/>
              <a:ext cx="1447252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Automatic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Switch-over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6" name="&quot;없음&quot; 기호 25"/>
            <p:cNvSpPr/>
            <p:nvPr/>
          </p:nvSpPr>
          <p:spPr>
            <a:xfrm>
              <a:off x="5181591" y="6908814"/>
              <a:ext cx="711205" cy="711205"/>
            </a:xfrm>
            <a:prstGeom prst="noSmoking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711160" y="1930379"/>
              <a:ext cx="3352823" cy="6705647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29" name="Picture 49" descr="E:\업무\NHN\표준 양식\05.아이콘세트\purple\01_19.png"/>
            <p:cNvPicPr>
              <a:picLocks noChangeAspect="1" noChangeArrowheads="1"/>
            </p:cNvPicPr>
            <p:nvPr/>
          </p:nvPicPr>
          <p:blipFill>
            <a:blip r:embed="rId4"/>
            <a:srcRect l="18750" t="15624" r="12297" b="8536"/>
            <a:stretch>
              <a:fillRect/>
            </a:stretch>
          </p:blipFill>
          <p:spPr bwMode="auto">
            <a:xfrm>
              <a:off x="1021428" y="6550540"/>
              <a:ext cx="747265" cy="8218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0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964225" y="5272228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1" name="Picture 55" descr="E:\업무\NHN\표준 양식\05.아이콘세트\purple\01_22.png"/>
            <p:cNvPicPr>
              <a:picLocks noChangeAspect="1" noChangeArrowheads="1"/>
            </p:cNvPicPr>
            <p:nvPr/>
          </p:nvPicPr>
          <p:blipFill>
            <a:blip r:embed="rId6"/>
            <a:srcRect l="7644" t="28336" r="3644" b="20130"/>
            <a:stretch>
              <a:fillRect/>
            </a:stretch>
          </p:blipFill>
          <p:spPr bwMode="auto">
            <a:xfrm>
              <a:off x="914361" y="7668147"/>
              <a:ext cx="961397" cy="5584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2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1038027" y="2180460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3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988162" y="3759193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3015173" y="3759193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5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3065037" y="2180460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6" name="직선 연결선 35"/>
            <p:cNvCxnSpPr/>
            <p:nvPr/>
          </p:nvCxnSpPr>
          <p:spPr>
            <a:xfrm rot="5400000">
              <a:off x="1247205" y="7520294"/>
              <a:ext cx="295708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2991236" y="5272228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38" name="직선 화살표 연결선 37"/>
            <p:cNvCxnSpPr>
              <a:stCxn id="30" idx="2"/>
              <a:endCxn id="29" idx="0"/>
            </p:cNvCxnSpPr>
            <p:nvPr/>
          </p:nvCxnSpPr>
          <p:spPr>
            <a:xfrm rot="16200000" flipH="1">
              <a:off x="1096980" y="6252460"/>
              <a:ext cx="596159" cy="1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>
              <a:stCxn id="37" idx="2"/>
              <a:endCxn id="29" idx="0"/>
            </p:cNvCxnSpPr>
            <p:nvPr/>
          </p:nvCxnSpPr>
          <p:spPr>
            <a:xfrm rot="5400000">
              <a:off x="2110487" y="5238957"/>
              <a:ext cx="596159" cy="2027009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rot="5400000">
              <a:off x="3066468" y="4916626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33" idx="2"/>
              <a:endCxn id="30" idx="0"/>
            </p:cNvCxnSpPr>
            <p:nvPr/>
          </p:nvCxnSpPr>
          <p:spPr>
            <a:xfrm rot="5400000">
              <a:off x="1039458" y="4916626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아래쪽 화살표 41"/>
            <p:cNvSpPr/>
            <p:nvPr/>
          </p:nvSpPr>
          <p:spPr>
            <a:xfrm>
              <a:off x="3077443" y="3149588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3" name="아래쪽 화살표 42"/>
            <p:cNvSpPr/>
            <p:nvPr/>
          </p:nvSpPr>
          <p:spPr>
            <a:xfrm>
              <a:off x="1037912" y="3149588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4" name="오른쪽 화살표 43"/>
            <p:cNvSpPr/>
            <p:nvPr/>
          </p:nvSpPr>
          <p:spPr>
            <a:xfrm>
              <a:off x="2133570" y="7823222"/>
              <a:ext cx="609604" cy="301953"/>
            </a:xfrm>
            <a:prstGeom prst="rightArrow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28768" y="8082645"/>
              <a:ext cx="1375191" cy="393954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Replication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166" y="6705614"/>
              <a:ext cx="882995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Active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Server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33570" y="6705614"/>
              <a:ext cx="1073751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Standby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Server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64603" y="5486405"/>
              <a:ext cx="1245242" cy="393954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Broker #2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319" y="5486405"/>
              <a:ext cx="1224724" cy="393954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Broker #1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9414" y="3860794"/>
              <a:ext cx="1406792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AP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Web Server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87236" y="3860794"/>
              <a:ext cx="1406792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AP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Web Server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52" name="Picture 5" descr="E:\업무\NHN\표준 양식\05.아이콘세트\brown\01_19.png"/>
            <p:cNvPicPr>
              <a:picLocks noChangeAspect="1" noChangeArrowheads="1"/>
            </p:cNvPicPr>
            <p:nvPr/>
          </p:nvPicPr>
          <p:blipFill>
            <a:blip r:embed="rId9"/>
            <a:srcRect l="18748" t="15250" r="12252" b="7750"/>
            <a:stretch>
              <a:fillRect/>
            </a:stretch>
          </p:blipFill>
          <p:spPr bwMode="auto">
            <a:xfrm>
              <a:off x="3048182" y="6556598"/>
              <a:ext cx="747776" cy="8344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3" name="Picture 6" descr="E:\업무\NHN\표준 양식\05.아이콘세트\brown\01_22.png"/>
            <p:cNvPicPr>
              <a:picLocks noChangeAspect="1" noChangeArrowheads="1"/>
            </p:cNvPicPr>
            <p:nvPr/>
          </p:nvPicPr>
          <p:blipFill>
            <a:blip r:embed="rId10"/>
            <a:srcRect l="8123" t="27749" r="3877" b="19751"/>
            <a:stretch>
              <a:fillRect/>
            </a:stretch>
          </p:blipFill>
          <p:spPr bwMode="auto">
            <a:xfrm>
              <a:off x="2945228" y="7674206"/>
              <a:ext cx="953685" cy="5689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54" name="직선 연결선 53"/>
            <p:cNvCxnSpPr/>
            <p:nvPr/>
          </p:nvCxnSpPr>
          <p:spPr>
            <a:xfrm rot="5400000">
              <a:off x="3280504" y="7532640"/>
              <a:ext cx="283133" cy="225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번개 54"/>
            <p:cNvSpPr/>
            <p:nvPr/>
          </p:nvSpPr>
          <p:spPr>
            <a:xfrm>
              <a:off x="1117562" y="7010415"/>
              <a:ext cx="508004" cy="508004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5566" y="7315218"/>
              <a:ext cx="1191802" cy="393954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Node Fail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58" name="갈매기형 수장 57"/>
            <p:cNvSpPr/>
            <p:nvPr/>
          </p:nvSpPr>
          <p:spPr>
            <a:xfrm>
              <a:off x="4165584" y="5283203"/>
              <a:ext cx="689254" cy="689254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60782" y="4889249"/>
              <a:ext cx="1089210" cy="3939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b="1" dirty="0" smtClean="0">
                  <a:latin typeface="나눔고딕 Bold" pitchFamily="50" charset="-127"/>
                  <a:ea typeface="나눔고딕 Bold" pitchFamily="50" charset="-127"/>
                </a:rPr>
                <a:t>Fail-over</a:t>
              </a:r>
              <a:endParaRPr lang="ko-KR" altLang="en-US" sz="17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1" name="갈매기형 수장 60"/>
            <p:cNvSpPr/>
            <p:nvPr/>
          </p:nvSpPr>
          <p:spPr>
            <a:xfrm>
              <a:off x="8332167" y="5283203"/>
              <a:ext cx="689254" cy="689254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43512" y="4876801"/>
              <a:ext cx="1123406" cy="3939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b="1" dirty="0" smtClean="0">
                  <a:latin typeface="나눔고딕 Bold" pitchFamily="50" charset="-127"/>
                  <a:ea typeface="나눔고딕 Bold" pitchFamily="50" charset="-127"/>
                </a:rPr>
                <a:t>Fail-back</a:t>
              </a:r>
              <a:endParaRPr lang="ko-KR" altLang="en-US" sz="17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9056919" y="1930379"/>
              <a:ext cx="3352823" cy="6705647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65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9294620" y="5275215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6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9368422" y="2183447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7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9318557" y="3762180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8" name="Picture 57" descr="E:\업무\NHN\표준 양식\05.아이콘세트\green\01_24.png"/>
            <p:cNvPicPr>
              <a:picLocks noChangeAspect="1" noChangeArrowheads="1"/>
            </p:cNvPicPr>
            <p:nvPr/>
          </p:nvPicPr>
          <p:blipFill>
            <a:blip r:embed="rId8"/>
            <a:srcRect l="15290" t="18325" r="9618" b="7687"/>
            <a:stretch>
              <a:fillRect/>
            </a:stretch>
          </p:blipFill>
          <p:spPr bwMode="auto">
            <a:xfrm>
              <a:off x="11345568" y="3762180"/>
              <a:ext cx="813797" cy="8018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9" name="Picture 56" descr="E:\업무\NHN\표준 양식\05.아이콘세트\green\01_34.png"/>
            <p:cNvPicPr>
              <a:picLocks noChangeAspect="1" noChangeArrowheads="1"/>
            </p:cNvPicPr>
            <p:nvPr/>
          </p:nvPicPr>
          <p:blipFill>
            <a:blip r:embed="rId7"/>
            <a:srcRect l="20525" t="18038" r="13585" b="11287"/>
            <a:stretch>
              <a:fillRect/>
            </a:stretch>
          </p:blipFill>
          <p:spPr bwMode="auto">
            <a:xfrm>
              <a:off x="11395432" y="2183447"/>
              <a:ext cx="714068" cy="7659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0" name="Picture 54" descr="E:\업무\NHN\표준 양식\05.아이콘세트\purple\01_18.png"/>
            <p:cNvPicPr>
              <a:picLocks noChangeAspect="1" noChangeArrowheads="1"/>
            </p:cNvPicPr>
            <p:nvPr/>
          </p:nvPicPr>
          <p:blipFill>
            <a:blip r:embed="rId5"/>
            <a:srcRect l="12276" t="21361" r="8215" b="15694"/>
            <a:stretch>
              <a:fillRect/>
            </a:stretch>
          </p:blipFill>
          <p:spPr bwMode="auto">
            <a:xfrm>
              <a:off x="11321631" y="5275215"/>
              <a:ext cx="861668" cy="6821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71" name="직선 화살표 연결선 70"/>
            <p:cNvCxnSpPr>
              <a:stCxn id="65" idx="2"/>
              <a:endCxn id="77" idx="0"/>
            </p:cNvCxnSpPr>
            <p:nvPr/>
          </p:nvCxnSpPr>
          <p:spPr>
            <a:xfrm rot="16200000" flipH="1">
              <a:off x="9436072" y="6246750"/>
              <a:ext cx="579630" cy="865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>
              <a:stCxn id="70" idx="2"/>
              <a:endCxn id="77" idx="0"/>
            </p:cNvCxnSpPr>
            <p:nvPr/>
          </p:nvCxnSpPr>
          <p:spPr>
            <a:xfrm rot="5400000">
              <a:off x="10449577" y="5234109"/>
              <a:ext cx="579630" cy="2026146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 rot="5400000">
              <a:off x="11396863" y="4919613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/>
            <p:cNvCxnSpPr>
              <a:stCxn id="67" idx="2"/>
              <a:endCxn id="65" idx="0"/>
            </p:cNvCxnSpPr>
            <p:nvPr/>
          </p:nvCxnSpPr>
          <p:spPr>
            <a:xfrm rot="5400000">
              <a:off x="9369853" y="4919613"/>
              <a:ext cx="71120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아래쪽 화살표 74"/>
            <p:cNvSpPr/>
            <p:nvPr/>
          </p:nvSpPr>
          <p:spPr>
            <a:xfrm>
              <a:off x="11407838" y="3152574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76" name="아래쪽 화살표 75"/>
            <p:cNvSpPr/>
            <p:nvPr/>
          </p:nvSpPr>
          <p:spPr>
            <a:xfrm>
              <a:off x="9368307" y="3152574"/>
              <a:ext cx="689254" cy="50800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77" name="Picture 49" descr="E:\업무\NHN\표준 양식\05.아이콘세트\purple\01_19.png"/>
            <p:cNvPicPr>
              <a:picLocks noChangeAspect="1" noChangeArrowheads="1"/>
            </p:cNvPicPr>
            <p:nvPr/>
          </p:nvPicPr>
          <p:blipFill>
            <a:blip r:embed="rId4"/>
            <a:srcRect l="18750" t="15624" r="12297" b="8536"/>
            <a:stretch>
              <a:fillRect/>
            </a:stretch>
          </p:blipFill>
          <p:spPr bwMode="auto">
            <a:xfrm>
              <a:off x="9352686" y="6536997"/>
              <a:ext cx="747265" cy="8218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8" name="Picture 55" descr="E:\업무\NHN\표준 양식\05.아이콘세트\purple\01_22.png"/>
            <p:cNvPicPr>
              <a:picLocks noChangeAspect="1" noChangeArrowheads="1"/>
            </p:cNvPicPr>
            <p:nvPr/>
          </p:nvPicPr>
          <p:blipFill>
            <a:blip r:embed="rId6"/>
            <a:srcRect l="7644" t="28336" r="3644" b="20130"/>
            <a:stretch>
              <a:fillRect/>
            </a:stretch>
          </p:blipFill>
          <p:spPr bwMode="auto">
            <a:xfrm>
              <a:off x="9245619" y="7654605"/>
              <a:ext cx="961397" cy="5584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79" name="직선 연결선 78"/>
            <p:cNvCxnSpPr/>
            <p:nvPr/>
          </p:nvCxnSpPr>
          <p:spPr>
            <a:xfrm rot="5400000">
              <a:off x="9578464" y="7506752"/>
              <a:ext cx="295708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오른쪽 화살표 79"/>
            <p:cNvSpPr/>
            <p:nvPr/>
          </p:nvSpPr>
          <p:spPr>
            <a:xfrm>
              <a:off x="10464828" y="7809679"/>
              <a:ext cx="609604" cy="301953"/>
            </a:xfrm>
            <a:prstGeom prst="rightArrow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ko-KR" altLang="en-US" sz="1700" dirty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pic>
          <p:nvPicPr>
            <p:cNvPr id="81" name="Picture 5" descr="E:\업무\NHN\표준 양식\05.아이콘세트\brown\01_19.png"/>
            <p:cNvPicPr>
              <a:picLocks noChangeAspect="1" noChangeArrowheads="1"/>
            </p:cNvPicPr>
            <p:nvPr/>
          </p:nvPicPr>
          <p:blipFill>
            <a:blip r:embed="rId9"/>
            <a:srcRect l="18748" t="15250" r="12252" b="7750"/>
            <a:stretch>
              <a:fillRect/>
            </a:stretch>
          </p:blipFill>
          <p:spPr bwMode="auto">
            <a:xfrm>
              <a:off x="11379440" y="6543055"/>
              <a:ext cx="747776" cy="8344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2" name="Picture 6" descr="E:\업무\NHN\표준 양식\05.아이콘세트\brown\01_22.png"/>
            <p:cNvPicPr>
              <a:picLocks noChangeAspect="1" noChangeArrowheads="1"/>
            </p:cNvPicPr>
            <p:nvPr/>
          </p:nvPicPr>
          <p:blipFill>
            <a:blip r:embed="rId10"/>
            <a:srcRect l="8123" t="27749" r="3877" b="19751"/>
            <a:stretch>
              <a:fillRect/>
            </a:stretch>
          </p:blipFill>
          <p:spPr bwMode="auto">
            <a:xfrm>
              <a:off x="11276486" y="7660663"/>
              <a:ext cx="953685" cy="5689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83" name="직선 연결선 82"/>
            <p:cNvCxnSpPr/>
            <p:nvPr/>
          </p:nvCxnSpPr>
          <p:spPr>
            <a:xfrm rot="5400000">
              <a:off x="11611762" y="7519097"/>
              <a:ext cx="283133" cy="225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0020994" y="5588006"/>
              <a:ext cx="1447252" cy="654536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Automatic</a:t>
              </a:r>
            </a:p>
            <a:p>
              <a:pPr algn="ctr"/>
              <a:r>
                <a:rPr lang="en-US" altLang="ko-KR" sz="1700" dirty="0" smtClean="0">
                  <a:latin typeface="나눔고딕 Bold" pitchFamily="50" charset="-127"/>
                  <a:ea typeface="나눔고딕 Bold" pitchFamily="50" charset="-127"/>
                </a:rPr>
                <a:t>Switch-over</a:t>
              </a:r>
              <a:endParaRPr lang="ko-KR" altLang="en-US" sz="17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</p:grpSp>
      <p:sp>
        <p:nvSpPr>
          <p:cNvPr id="85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3.6 HA(High Availability)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86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- 16 -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/>
          <p:nvPr/>
        </p:nvGraphicFramePr>
        <p:xfrm>
          <a:off x="633413" y="1852613"/>
          <a:ext cx="9156232" cy="62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9197" y="8564613"/>
            <a:ext cx="9557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* 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자세한 내용은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hlinkClick r:id="rId3"/>
              </a:rPr>
              <a:t>http://www.cubrid.com/zbxe/bbs_developer_reference/33940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참고하시기 바랍니다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. 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3.7 NBD Benchmark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결과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2519" y="6780076"/>
            <a:ext cx="27288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1 PV = 4~7 Queries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Level1 : </a:t>
            </a:r>
            <a:r>
              <a:rPr lang="ko-KR" altLang="en-US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게시물 수 </a:t>
            </a:r>
            <a:r>
              <a:rPr lang="en-US" altLang="ko-KR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1,000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Level2: </a:t>
            </a:r>
            <a:r>
              <a:rPr lang="ko-KR" altLang="en-US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게시물 수 </a:t>
            </a:r>
            <a:r>
              <a:rPr lang="en-US" altLang="ko-KR" sz="1600" dirty="0" smtClean="0">
                <a:solidFill>
                  <a:srgbClr val="343434"/>
                </a:solidFill>
                <a:latin typeface="나눔고딕" pitchFamily="50" charset="-127"/>
                <a:ea typeface="나눔고딕" pitchFamily="50" charset="-127"/>
              </a:rPr>
              <a:t>100,000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- 17 -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404729" y="1528964"/>
            <a:ext cx="9347328" cy="7218214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marL="650230" indent="-650230">
              <a:spcBef>
                <a:spcPct val="0"/>
              </a:spcBef>
            </a:pP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     </a:t>
            </a:r>
            <a:r>
              <a:rPr lang="ko-KR" altLang="en-US" sz="3400" dirty="0" err="1" smtClean="0">
                <a:latin typeface="나눔고딕 Bold" pitchFamily="50" charset="-127"/>
                <a:ea typeface="나눔고딕 Bold" pitchFamily="50" charset="-127"/>
              </a:rPr>
              <a:t>큐브리드</a:t>
            </a: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 연혁</a:t>
            </a: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DBMS </a:t>
            </a: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시장 현황</a:t>
            </a: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/>
            </a:r>
            <a:b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</a:b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CUBRID </a:t>
            </a: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확산 전략</a:t>
            </a: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CUBRID 2008  </a:t>
            </a: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주요기능</a:t>
            </a: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라이선스</a:t>
            </a: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/</a:t>
            </a: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서비스 정책</a:t>
            </a: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r>
              <a:rPr lang="ko-KR" altLang="en-US" sz="3400" dirty="0" smtClean="0">
                <a:latin typeface="나눔고딕 Bold" pitchFamily="50" charset="-127"/>
                <a:ea typeface="나눔고딕 Bold" pitchFamily="50" charset="-127"/>
              </a:rPr>
              <a:t>구축 사례</a:t>
            </a:r>
            <a:r>
              <a:rPr lang="en-US" altLang="ko-KR" sz="34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</a:p>
          <a:p>
            <a:pPr marL="650230" indent="-650230">
              <a:spcBef>
                <a:spcPct val="0"/>
              </a:spcBef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en-US" altLang="ko-KR" sz="3400" dirty="0" smtClean="0">
              <a:latin typeface="나눔고딕 Bold" pitchFamily="50" charset="-127"/>
              <a:ea typeface="나눔고딕 Bold" pitchFamily="50" charset="-127"/>
              <a:cs typeface="+mj-cs"/>
            </a:endParaRPr>
          </a:p>
          <a:p>
            <a:pPr marL="650230" indent="-650230">
              <a:spcBef>
                <a:spcPct val="0"/>
              </a:spcBef>
              <a:buAutoNum type="arabicPeriod"/>
            </a:pPr>
            <a:endParaRPr lang="ko-KR" altLang="en-US" sz="3100" dirty="0"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8216" y="130110"/>
            <a:ext cx="8440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1" y="1852613"/>
            <a:ext cx="11418964" cy="72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3. CUBRID 2008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의 주요 기능</a:t>
            </a:r>
          </a:p>
        </p:txBody>
      </p:sp>
      <p:sp>
        <p:nvSpPr>
          <p:cNvPr id="72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3.8 CUBRID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로드맵</a:t>
            </a: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- 18 -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5779" y="112647"/>
            <a:ext cx="12291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4.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라이선스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/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서비스 정책</a:t>
            </a:r>
          </a:p>
        </p:txBody>
      </p:sp>
      <p:grpSp>
        <p:nvGrpSpPr>
          <p:cNvPr id="2" name="그룹 181"/>
          <p:cNvGrpSpPr/>
          <p:nvPr/>
        </p:nvGrpSpPr>
        <p:grpSpPr>
          <a:xfrm>
            <a:off x="512348" y="2133581"/>
            <a:ext cx="12343314" cy="6832675"/>
            <a:chOff x="250825" y="1500174"/>
            <a:chExt cx="8678893" cy="4357718"/>
          </a:xfrm>
        </p:grpSpPr>
        <p:cxnSp>
          <p:nvCxnSpPr>
            <p:cNvPr id="138" name="직선 연결선 137"/>
            <p:cNvCxnSpPr/>
            <p:nvPr/>
          </p:nvCxnSpPr>
          <p:spPr>
            <a:xfrm flipV="1">
              <a:off x="250825" y="2853853"/>
              <a:ext cx="8338388" cy="2055"/>
            </a:xfrm>
            <a:prstGeom prst="line">
              <a:avLst/>
            </a:prstGeom>
            <a:noFill/>
            <a:ln w="28575" cap="flat" cmpd="sng" algn="ctr">
              <a:solidFill>
                <a:srgbClr val="5DC1E3">
                  <a:shade val="95000"/>
                  <a:satMod val="105000"/>
                </a:srgbClr>
              </a:solidFill>
              <a:prstDash val="sysDot"/>
            </a:ln>
            <a:effectLst/>
          </p:spPr>
        </p:cxnSp>
        <p:sp>
          <p:nvSpPr>
            <p:cNvPr id="139" name="TextBox 138"/>
            <p:cNvSpPr txBox="1"/>
            <p:nvPr/>
          </p:nvSpPr>
          <p:spPr>
            <a:xfrm>
              <a:off x="6814694" y="3143248"/>
              <a:ext cx="2115024" cy="71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3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GPL V2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수정 후 배포 시</a:t>
              </a:r>
              <a:r>
                <a:rPr lang="en-US" altLang="ko-KR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 GPL</a:t>
              </a:r>
              <a:r>
                <a:rPr lang="ko-KR" altLang="en-US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로 공개</a:t>
              </a:r>
              <a:endParaRPr lang="ko-KR" altLang="en-US" sz="1700" dirty="0">
                <a:solidFill>
                  <a:srgbClr val="343434"/>
                </a:solidFill>
                <a:latin typeface="나눔고딕 Bold"/>
                <a:ea typeface="나눔고딕" pitchFamily="50" charset="-127"/>
              </a:endParaRPr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323757" y="4357694"/>
              <a:ext cx="4448844" cy="1500198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Database Server</a:t>
              </a:r>
              <a:endParaRPr lang="ko-KR" altLang="en-US" sz="20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396689" y="5214950"/>
              <a:ext cx="2698479" cy="500066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Storage Manager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2" name="모서리가 둥근 직사각형 141"/>
            <p:cNvSpPr/>
            <p:nvPr/>
          </p:nvSpPr>
          <p:spPr>
            <a:xfrm>
              <a:off x="1709462" y="4714884"/>
              <a:ext cx="1021046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Lock</a:t>
              </a:r>
            </a:p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Manager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3" name="모서리가 둥근 직사각형 142"/>
            <p:cNvSpPr/>
            <p:nvPr/>
          </p:nvSpPr>
          <p:spPr>
            <a:xfrm>
              <a:off x="3241032" y="5214950"/>
              <a:ext cx="1239842" cy="500066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Log</a:t>
              </a:r>
            </a:p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Manager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323757" y="3071810"/>
              <a:ext cx="4448844" cy="1071570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Brokers</a:t>
              </a:r>
              <a:endParaRPr lang="ko-KR" altLang="en-US" sz="2000" dirty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2876372" y="3143248"/>
              <a:ext cx="1166910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Connection Pooling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1636531" y="3143248"/>
              <a:ext cx="1093978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Monitoring/</a:t>
              </a:r>
            </a:p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Logging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396689" y="3143248"/>
              <a:ext cx="1166910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Job Queuing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8" name="모서리가 둥근 직사각형 147"/>
            <p:cNvSpPr/>
            <p:nvPr/>
          </p:nvSpPr>
          <p:spPr>
            <a:xfrm>
              <a:off x="3678623" y="3786190"/>
              <a:ext cx="1021046" cy="1357322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6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Transaction</a:t>
              </a:r>
            </a:p>
            <a:p>
              <a:pPr indent="-510250" algn="ctr">
                <a:defRPr/>
              </a:pPr>
              <a:r>
                <a:rPr lang="en-US" altLang="ko-KR" sz="16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Manager</a:t>
              </a:r>
              <a:endParaRPr lang="ko-KR" altLang="en-US" sz="16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49" name="모서리가 둥근 직사각형 148"/>
            <p:cNvSpPr/>
            <p:nvPr/>
          </p:nvSpPr>
          <p:spPr>
            <a:xfrm>
              <a:off x="2803441" y="3786190"/>
              <a:ext cx="802251" cy="1357322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6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Object Manager</a:t>
              </a:r>
              <a:endParaRPr lang="ko-KR" altLang="en-US" sz="16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396689" y="4714884"/>
              <a:ext cx="1239842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Query </a:t>
              </a:r>
            </a:p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Manager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4991397" y="3071810"/>
              <a:ext cx="1677433" cy="1071570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CUBRID </a:t>
              </a:r>
            </a:p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Manager </a:t>
              </a:r>
            </a:p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Server</a:t>
              </a:r>
              <a:endParaRPr lang="ko-KR" altLang="en-US" sz="2000" dirty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52" name="모서리가 둥근 직사각형 151"/>
            <p:cNvSpPr/>
            <p:nvPr/>
          </p:nvSpPr>
          <p:spPr>
            <a:xfrm>
              <a:off x="4991397" y="4357694"/>
              <a:ext cx="1677433" cy="1500198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Utilities</a:t>
              </a:r>
            </a:p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(Backup/Restore/</a:t>
              </a:r>
            </a:p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Compact/Check/</a:t>
              </a:r>
            </a:p>
            <a:p>
              <a:pPr marL="510250" indent="-510250" algn="ctr">
                <a:defRPr/>
              </a:pPr>
              <a:r>
                <a:rPr lang="en-US" altLang="ko-KR" sz="20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Lock..)</a:t>
              </a:r>
              <a:endParaRPr lang="ko-KR" altLang="en-US" sz="2000" dirty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53" name="위쪽/아래쪽 화살표 152"/>
            <p:cNvSpPr/>
            <p:nvPr/>
          </p:nvSpPr>
          <p:spPr>
            <a:xfrm rot="5400000">
              <a:off x="4774842" y="4925463"/>
              <a:ext cx="214314" cy="364659"/>
            </a:xfrm>
            <a:prstGeom prst="upDownArrow">
              <a:avLst/>
            </a:prstGeom>
            <a:solidFill>
              <a:srgbClr val="5DC1E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1400" dirty="0" smtClean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4" name="위쪽/아래쪽 화살표 153"/>
            <p:cNvSpPr/>
            <p:nvPr/>
          </p:nvSpPr>
          <p:spPr>
            <a:xfrm>
              <a:off x="1053076" y="4071942"/>
              <a:ext cx="218796" cy="357190"/>
            </a:xfrm>
            <a:prstGeom prst="upDownArrow">
              <a:avLst/>
            </a:prstGeom>
            <a:solidFill>
              <a:srgbClr val="5DC1E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1400" dirty="0" smtClean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5" name="모서리가 둥근 직사각형 154"/>
            <p:cNvSpPr/>
            <p:nvPr/>
          </p:nvSpPr>
          <p:spPr>
            <a:xfrm>
              <a:off x="396689" y="3643314"/>
              <a:ext cx="1166910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Query Parser Optimizer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6" name="모서리가 둥근 직사각형 155"/>
            <p:cNvSpPr/>
            <p:nvPr/>
          </p:nvSpPr>
          <p:spPr>
            <a:xfrm>
              <a:off x="1636531" y="3643314"/>
              <a:ext cx="1093978" cy="428628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Lock </a:t>
              </a:r>
            </a:p>
            <a:p>
              <a:pPr indent="-510250" algn="ctr">
                <a:defRPr/>
              </a:pPr>
              <a:r>
                <a:rPr lang="en-US" altLang="ko-KR" sz="17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Caching</a:t>
              </a:r>
              <a:endParaRPr lang="ko-KR" altLang="en-US" sz="17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816277" y="1643050"/>
              <a:ext cx="2113441" cy="71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3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New BSD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수정</a:t>
              </a:r>
              <a:r>
                <a:rPr lang="en-US" altLang="ko-KR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/</a:t>
              </a:r>
              <a:r>
                <a:rPr lang="ko-KR" altLang="en-US" sz="1700" dirty="0" smtClean="0">
                  <a:solidFill>
                    <a:srgbClr val="343434"/>
                  </a:solidFill>
                  <a:latin typeface="나눔고딕 Bold"/>
                  <a:ea typeface="나눔고딕" pitchFamily="50" charset="-127"/>
                </a:rPr>
                <a:t>배포 시 공개 의무 없음</a:t>
              </a:r>
              <a:endParaRPr lang="ko-KR" altLang="en-US" sz="1700" dirty="0">
                <a:solidFill>
                  <a:srgbClr val="343434"/>
                </a:solidFill>
                <a:latin typeface="나눔고딕 Bold"/>
                <a:ea typeface="나눔고딕" pitchFamily="50" charset="-127"/>
              </a:endParaRPr>
            </a:p>
          </p:txBody>
        </p:sp>
        <p:sp>
          <p:nvSpPr>
            <p:cNvPr id="159" name="모서리가 둥근 직사각형 158"/>
            <p:cNvSpPr/>
            <p:nvPr/>
          </p:nvSpPr>
          <p:spPr>
            <a:xfrm>
              <a:off x="330199" y="1500174"/>
              <a:ext cx="4445514" cy="1071570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indent="-510250" algn="ctr">
                <a:defRPr/>
              </a:pPr>
              <a:r>
                <a:rPr lang="en-US" altLang="ko-KR" sz="20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Interfaces</a:t>
              </a:r>
              <a:endParaRPr lang="ko-KR" altLang="en-US" sz="20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60" name="모서리가 둥근 직사각형 159"/>
            <p:cNvSpPr/>
            <p:nvPr/>
          </p:nvSpPr>
          <p:spPr>
            <a:xfrm>
              <a:off x="694585" y="185736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ODBC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1" name="모서리가 둥근 직사각형 160"/>
            <p:cNvSpPr/>
            <p:nvPr/>
          </p:nvSpPr>
          <p:spPr>
            <a:xfrm>
              <a:off x="1641990" y="185736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OLEDB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2" name="모서리가 둥근 직사각형 161"/>
            <p:cNvSpPr/>
            <p:nvPr/>
          </p:nvSpPr>
          <p:spPr>
            <a:xfrm>
              <a:off x="2589395" y="185736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JDBC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3" name="모서리가 둥근 직사각형 162"/>
            <p:cNvSpPr/>
            <p:nvPr/>
          </p:nvSpPr>
          <p:spPr>
            <a:xfrm>
              <a:off x="3536799" y="185736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PHP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4" name="모서리가 둥근 직사각형 163"/>
            <p:cNvSpPr/>
            <p:nvPr/>
          </p:nvSpPr>
          <p:spPr>
            <a:xfrm>
              <a:off x="694585" y="221455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CCI 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5" name="모서리가 둥근 직사각형 164"/>
            <p:cNvSpPr/>
            <p:nvPr/>
          </p:nvSpPr>
          <p:spPr>
            <a:xfrm>
              <a:off x="1641990" y="221455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Python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6" name="모서리가 둥근 직사각형 165"/>
            <p:cNvSpPr/>
            <p:nvPr/>
          </p:nvSpPr>
          <p:spPr>
            <a:xfrm>
              <a:off x="2589395" y="2214554"/>
              <a:ext cx="874527" cy="285752"/>
            </a:xfrm>
            <a:prstGeom prst="roundRect">
              <a:avLst>
                <a:gd name="adj" fmla="val 7778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t" anchorCtr="0"/>
            <a:lstStyle/>
            <a:p>
              <a:pPr marL="510250" indent="-510250" algn="ctr">
                <a:defRPr/>
              </a:pPr>
              <a:r>
                <a:rPr lang="en-US" altLang="ko-KR" sz="1700" dirty="0" smtClean="0">
                  <a:solidFill>
                    <a:prstClr val="black"/>
                  </a:solidFill>
                  <a:latin typeface="나눔고딕 Bold"/>
                  <a:ea typeface="Rix고딕 EB" pitchFamily="18" charset="-127"/>
                </a:rPr>
                <a:t>Ruby</a:t>
              </a:r>
              <a:endParaRPr lang="ko-KR" altLang="en-US" sz="1700" dirty="0" smtClean="0">
                <a:solidFill>
                  <a:prstClr val="black"/>
                </a:solidFill>
                <a:latin typeface="나눔고딕 Bold"/>
                <a:ea typeface="Rix고딕 EB" pitchFamily="18" charset="-127"/>
              </a:endParaRPr>
            </a:p>
          </p:txBody>
        </p:sp>
        <p:sp>
          <p:nvSpPr>
            <p:cNvPr id="167" name="모서리가 둥근 직사각형 166"/>
            <p:cNvSpPr/>
            <p:nvPr/>
          </p:nvSpPr>
          <p:spPr>
            <a:xfrm>
              <a:off x="4994345" y="1500174"/>
              <a:ext cx="1603300" cy="1071570"/>
            </a:xfrm>
            <a:prstGeom prst="roundRect">
              <a:avLst>
                <a:gd name="adj" fmla="val 7778"/>
              </a:avLst>
            </a:prstGeom>
            <a:solidFill>
              <a:srgbClr val="0086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indent="-510250" algn="ctr">
                <a:defRPr/>
              </a:pPr>
              <a:r>
                <a:rPr lang="en-US" altLang="ko-KR" sz="20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CUBRID </a:t>
              </a:r>
            </a:p>
            <a:p>
              <a:pPr indent="-510250" algn="ctr">
                <a:defRPr/>
              </a:pPr>
              <a:r>
                <a:rPr lang="en-US" altLang="ko-KR" sz="20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Manager </a:t>
              </a:r>
            </a:p>
            <a:p>
              <a:pPr indent="-510250" algn="ctr">
                <a:defRPr/>
              </a:pPr>
              <a:r>
                <a:rPr lang="en-US" altLang="ko-KR" sz="2000" dirty="0" smtClean="0">
                  <a:solidFill>
                    <a:prstClr val="white"/>
                  </a:solidFill>
                  <a:latin typeface="나눔고딕 Bold"/>
                  <a:ea typeface="Rix고딕 M" pitchFamily="18" charset="-127"/>
                </a:rPr>
                <a:t>Client(GUI)</a:t>
              </a:r>
              <a:endParaRPr lang="ko-KR" altLang="en-US" sz="2000" dirty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68" name="위쪽/아래쪽 화살표 167"/>
            <p:cNvSpPr/>
            <p:nvPr/>
          </p:nvSpPr>
          <p:spPr>
            <a:xfrm>
              <a:off x="2662272" y="2571744"/>
              <a:ext cx="218632" cy="571504"/>
            </a:xfrm>
            <a:prstGeom prst="upDownArrow">
              <a:avLst/>
            </a:prstGeom>
            <a:solidFill>
              <a:srgbClr val="5DC1E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1400" dirty="0" smtClean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  <p:sp>
          <p:nvSpPr>
            <p:cNvPr id="169" name="위쪽/아래쪽 화살표 168"/>
            <p:cNvSpPr/>
            <p:nvPr/>
          </p:nvSpPr>
          <p:spPr>
            <a:xfrm>
              <a:off x="5723118" y="2571744"/>
              <a:ext cx="218632" cy="571504"/>
            </a:xfrm>
            <a:prstGeom prst="upDownArrow">
              <a:avLst/>
            </a:prstGeom>
            <a:solidFill>
              <a:srgbClr val="5DC1E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1400" dirty="0" smtClean="0">
                <a:solidFill>
                  <a:prstClr val="white"/>
                </a:solidFill>
                <a:latin typeface="나눔고딕 Bold"/>
                <a:ea typeface="Rix고딕 M" pitchFamily="18" charset="-127"/>
              </a:endParaRPr>
            </a:p>
          </p:txBody>
        </p:sp>
      </p:grpSp>
      <p:sp>
        <p:nvSpPr>
          <p:cNvPr id="35" name="제목 1"/>
          <p:cNvSpPr txBox="1">
            <a:spLocks/>
          </p:cNvSpPr>
          <p:nvPr/>
        </p:nvSpPr>
        <p:spPr>
          <a:xfrm>
            <a:off x="404729" y="96532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4.1 CUBRID2008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라이선스 정책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- 19 -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91467" y="96532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4.2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기술지원</a:t>
            </a: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서비스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614049" y="1855025"/>
            <a:ext cx="6764663" cy="6344457"/>
            <a:chOff x="539750" y="2024064"/>
            <a:chExt cx="4032249" cy="4350382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751" y="2024064"/>
              <a:ext cx="4020057" cy="209868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750" y="3984625"/>
              <a:ext cx="4032249" cy="238982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0529" y="4329105"/>
            <a:ext cx="5896138" cy="48562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8015461" y="1820867"/>
            <a:ext cx="4803688" cy="3895732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b="1" dirty="0" err="1" smtClean="0">
                <a:latin typeface="나눔고딕 Bold" pitchFamily="50" charset="-127"/>
                <a:ea typeface="나눔고딕 Bold" pitchFamily="50" charset="-127"/>
              </a:rPr>
              <a:t>트래킹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 서비스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/>
            </a:r>
            <a:b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</a:b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 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접수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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진행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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해결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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  <a:sym typeface="Wingdings" pitchFamily="2" charset="2"/>
              </a:rPr>
              <a:t>완료</a:t>
            </a:r>
            <a:endParaRPr lang="ko-KR" altLang="en-US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 QA 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서비스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/>
            </a:r>
            <a:b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</a:b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>  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24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시간 내 응대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 지원 프로세스 투명성 확보</a:t>
            </a:r>
            <a: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  <a:t/>
            </a:r>
            <a:br>
              <a:rPr lang="en-US" altLang="ko-KR" sz="2300" b="1" dirty="0" smtClean="0">
                <a:latin typeface="나눔고딕 Bold" pitchFamily="50" charset="-127"/>
                <a:ea typeface="나눔고딕 Bold" pitchFamily="50" charset="-127"/>
              </a:rPr>
            </a:b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 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선별회의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/BTS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운영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ko-KR" altLang="en-US" sz="2300" b="1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75779" y="112647"/>
            <a:ext cx="12291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4.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라이선스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/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서비스 정책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- 20 -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42" name="Group 266"/>
          <p:cNvGraphicFramePr>
            <a:graphicFrameLocks noGrp="1"/>
          </p:cNvGraphicFramePr>
          <p:nvPr>
            <p:ph sz="half" idx="4294967295"/>
          </p:nvPr>
        </p:nvGraphicFramePr>
        <p:xfrm>
          <a:off x="633412" y="1832512"/>
          <a:ext cx="11737977" cy="6973824"/>
        </p:xfrm>
        <a:graphic>
          <a:graphicData uri="http://schemas.openxmlformats.org/drawingml/2006/table">
            <a:tbl>
              <a:tblPr/>
              <a:tblGrid>
                <a:gridCol w="1610321"/>
                <a:gridCol w="3158086"/>
                <a:gridCol w="1392523"/>
                <a:gridCol w="1394841"/>
                <a:gridCol w="1392524"/>
                <a:gridCol w="1394841"/>
                <a:gridCol w="1394841"/>
              </a:tblGrid>
              <a:tr h="6068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세부항목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Free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Basic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Standard 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Enterprise 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Premium 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8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가격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서버당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960,000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2,400,000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4,800,000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14,400,000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서비스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상용 라이선스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무료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제품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매뉴얼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CD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CD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CD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CD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업그레이드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설치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웹 지원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이메일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지원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트래킹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설치지원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서비스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패치 제공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패치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업그레이드 설치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환경 설정 및 구성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장애지원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서비스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긴급 원격 장애 지원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제한 없음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긴급 방문 장애 지원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제한 없음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전화 지원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(8X5)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(24X5)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(24X7)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제한 없음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방문 예방 점검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반기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분기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매월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원격 예방 점검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반기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분기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격월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환경 설정 및 성능 리뷰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원격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/1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/1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/1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033" name="Text Box 120"/>
          <p:cNvSpPr txBox="1">
            <a:spLocks noChangeArrowheads="1"/>
          </p:cNvSpPr>
          <p:nvPr/>
        </p:nvSpPr>
        <p:spPr bwMode="auto">
          <a:xfrm>
            <a:off x="10504676" y="1444578"/>
            <a:ext cx="1813762" cy="346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단위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원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, VAT 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별도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4.3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서비스 정책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5779" y="112647"/>
            <a:ext cx="12291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4.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라이선스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/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서비스 정책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- 21 -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13" name="Group 213"/>
          <p:cNvGraphicFramePr>
            <a:graphicFrameLocks noGrp="1"/>
          </p:cNvGraphicFramePr>
          <p:nvPr>
            <p:ph idx="4294967295"/>
          </p:nvPr>
        </p:nvGraphicFramePr>
        <p:xfrm>
          <a:off x="633414" y="1817144"/>
          <a:ext cx="11737974" cy="5104384"/>
        </p:xfrm>
        <a:graphic>
          <a:graphicData uri="http://schemas.openxmlformats.org/drawingml/2006/table">
            <a:tbl>
              <a:tblPr/>
              <a:tblGrid>
                <a:gridCol w="1597998"/>
                <a:gridCol w="3163525"/>
                <a:gridCol w="1398536"/>
                <a:gridCol w="1398538"/>
                <a:gridCol w="1386941"/>
                <a:gridCol w="1398536"/>
                <a:gridCol w="1393900"/>
              </a:tblGrid>
              <a:tr h="6068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세부항목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Free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Basic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Standard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Enterprise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Premium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Service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8469">
                <a:tc rowSpan="1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프로페셔널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서비스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기술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어카운트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매니저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SM/AM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SM/AM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트러블 슈팅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성능 튜닝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DB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설계 지원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스키마 리뷰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질의 리뷰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코드 리뷰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운영 지원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인증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O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데이터 변환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포팅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지원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방문 교육 서비스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X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4.3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서비스 정책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5779" y="112647"/>
            <a:ext cx="12291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4.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라이선스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/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서비스 정책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- 22 -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엠게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059" y="2214881"/>
            <a:ext cx="5326097" cy="4420827"/>
          </a:xfrm>
          <a:prstGeom prst="rect">
            <a:avLst/>
          </a:prstGeom>
        </p:spPr>
      </p:pic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650240" y="1846221"/>
            <a:ext cx="5852160" cy="64369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국내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5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위 게임포털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3129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URL: www.mgame.com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기존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DBMS: Oracle, MySQL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개발환경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: Java/PHP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블로그</a:t>
            </a:r>
            <a:endParaRPr lang="en-US" altLang="ko-KR" sz="20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라이브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: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동영상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이미지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게시판</a:t>
            </a:r>
            <a:endParaRPr lang="en-US" altLang="ko-KR" sz="20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이벤트</a:t>
            </a:r>
            <a:endParaRPr lang="en-US" altLang="ko-KR" sz="20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게임 웹사이트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: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오퍼레이션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7,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열강스트라이커즈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크래쉬배틀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열혈강호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(win-back),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풍림화산</a:t>
            </a:r>
            <a:r>
              <a:rPr lang="en-US" altLang="ko-KR" sz="2000" dirty="0" smtClean="0">
                <a:latin typeface="나눔고딕 Bold" pitchFamily="50" charset="-127"/>
                <a:ea typeface="나눔고딕 Bold" pitchFamily="50" charset="-127"/>
              </a:rPr>
              <a:t>(win-back), </a:t>
            </a: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아스다이야기 등</a:t>
            </a:r>
            <a:endParaRPr lang="en-US" altLang="ko-KR" sz="20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배경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저비용의 웹서비스 최적화 </a:t>
            </a:r>
            <a:endParaRPr lang="en-US" altLang="ko-KR" sz="20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000" dirty="0" smtClean="0">
                <a:latin typeface="나눔고딕 Bold" pitchFamily="50" charset="-127"/>
                <a:ea typeface="나눔고딕 Bold" pitchFamily="50" charset="-127"/>
              </a:rPr>
              <a:t>안정적인 기술지원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6" name="그림 5" descr="엠게임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192" y="7057843"/>
            <a:ext cx="2140373" cy="8128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5779" y="112647"/>
            <a:ext cx="11347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5.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구축사례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5.1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엠게임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- 23 -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650240" y="1846221"/>
            <a:ext cx="6582420" cy="6436925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지자체 웹서비스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3129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URL: www.cjcity.net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기존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DBMS: Oracle, CUBRID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개발환경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: Java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시청 대표 홈페이지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무심워터월드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:  Oracle to CUBRID</a:t>
            </a: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우암산자연생태사이트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:  Oracle to CUBRID</a:t>
            </a: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직지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(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고인쇄물박물관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):  Oracle to CUBRID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윈백 배경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고가의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Oracle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라이선스 및 서비스 비용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7" name="그림 6" descr="청주시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060" y="2214880"/>
            <a:ext cx="5390623" cy="4454595"/>
          </a:xfrm>
          <a:prstGeom prst="rect">
            <a:avLst/>
          </a:prstGeom>
        </p:spPr>
      </p:pic>
      <p:pic>
        <p:nvPicPr>
          <p:cNvPr id="8" name="그림 7" descr="mai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709" y="7076848"/>
            <a:ext cx="3318933" cy="89408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5779" y="112647"/>
            <a:ext cx="11347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5.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구축사례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5.2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청주시청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- 24 -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4294967295"/>
          </p:nvPr>
        </p:nvSpPr>
        <p:spPr>
          <a:xfrm>
            <a:off x="650240" y="1846221"/>
            <a:ext cx="6461764" cy="6436925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포털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3129"/>
              </a:lnSpc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URL: www.naver.com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개발환경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: Linux, Java</a:t>
            </a: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오늘의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영화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오늘의 키친 등 메인 페이지에 노출되는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3129"/>
              </a:lnSpc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배경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lvl="1">
              <a:lnSpc>
                <a:spcPts val="3129"/>
              </a:lnSpc>
            </a:pP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네이버의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신규 서비스 개발에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CUBRID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적극 활용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8" y="2235183"/>
            <a:ext cx="5048384" cy="43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79398" y="7213617"/>
            <a:ext cx="11253825" cy="13316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u="sng" dirty="0" err="1" smtClean="0">
                <a:latin typeface="나눔고딕 Bold" pitchFamily="50" charset="-127"/>
                <a:ea typeface="나눔고딕 Bold" pitchFamily="50" charset="-127"/>
              </a:rPr>
              <a:t>네이버의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 게시판</a:t>
            </a:r>
            <a:r>
              <a:rPr lang="en-US" altLang="ko-KR" b="1" u="sng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플랫폼</a:t>
            </a:r>
            <a:r>
              <a:rPr lang="en-US" altLang="ko-KR" b="1" u="sng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사전 서비스</a:t>
            </a:r>
            <a:r>
              <a:rPr lang="en-US" altLang="ko-KR" b="1" u="sng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개발자 포털</a:t>
            </a:r>
            <a:r>
              <a:rPr lang="en-US" altLang="ko-KR" b="1" u="sng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등 </a:t>
            </a:r>
            <a:endParaRPr lang="en-US" altLang="ko-KR" b="1" u="sng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u="sng" dirty="0" smtClean="0">
                <a:latin typeface="나눔고딕 Bold" pitchFamily="50" charset="-127"/>
                <a:ea typeface="나눔고딕 Bold" pitchFamily="50" charset="-127"/>
              </a:rPr>
              <a:t>20</a:t>
            </a:r>
            <a:r>
              <a:rPr lang="ko-KR" altLang="en-US" b="1" u="sng" dirty="0" smtClean="0">
                <a:latin typeface="나눔고딕 Bold" pitchFamily="50" charset="-127"/>
                <a:ea typeface="나눔고딕 Bold" pitchFamily="50" charset="-127"/>
              </a:rPr>
              <a:t>여 서비스에 안정적으로 적용 중</a:t>
            </a:r>
            <a:endParaRPr lang="ko-KR" altLang="en-US" b="1" u="sng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5779" y="112647"/>
            <a:ext cx="11347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5.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  <a:cs typeface="+mn-cs"/>
              </a:rPr>
              <a:t>구축사례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91467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5.3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네이버</a:t>
            </a: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-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오늘의 시리즈</a:t>
            </a:r>
            <a:endParaRPr lang="ko-KR" altLang="en-US" sz="2800" b="1" dirty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- 25 -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/>
        </p:nvGraphicFramePr>
        <p:xfrm>
          <a:off x="609558" y="2219356"/>
          <a:ext cx="11761829" cy="678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5779" y="112647"/>
            <a:ext cx="12291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맺음말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62101" y="1247874"/>
            <a:ext cx="11090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rgbClr val="CC0000"/>
                </a:solidFill>
                <a:latin typeface="나눔고딕 Bold" pitchFamily="50" charset="-127"/>
                <a:ea typeface="나눔고딕 Bold" pitchFamily="50" charset="-127"/>
              </a:rPr>
              <a:t>CUBRID.. More Than Open Source..</a:t>
            </a:r>
            <a:r>
              <a:rPr lang="ko-KR" altLang="en-US" sz="4000" dirty="0" smtClean="0">
                <a:solidFill>
                  <a:srgbClr val="CC0000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- 26 -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UBRI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530" y="6592911"/>
            <a:ext cx="3362468" cy="688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1319" y="7431257"/>
            <a:ext cx="3930303" cy="53142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more than open source!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98272" y="3781410"/>
            <a:ext cx="50097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 indent="-9144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0" dirty="0" smtClean="0">
                <a:solidFill>
                  <a:prstClr val="black"/>
                </a:solidFill>
                <a:latin typeface="나눔고딕 Bold" pitchFamily="50" charset="-127"/>
                <a:ea typeface="나눔고딕 Bold" pitchFamily="50" charset="-127"/>
              </a:rPr>
              <a:t>감사합니다</a:t>
            </a:r>
            <a:endParaRPr kumimoji="0" lang="en-US" altLang="ko-KR" sz="8000" dirty="0" smtClean="0">
              <a:solidFill>
                <a:prstClr val="black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- 27 -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43174" y="1320776"/>
            <a:ext cx="9600094" cy="8177759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	            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2009.04.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제품 다운로드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40,000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건 돌파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 4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월 한달 간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3,103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건 달성 </a:t>
            </a:r>
            <a:endParaRPr kumimoji="1" lang="en-US" altLang="ko-KR" sz="1800" b="1" kern="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	           2009.03. CUBRID 2008 R1.4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출시 </a:t>
            </a:r>
            <a:endParaRPr kumimoji="1" lang="en-US" altLang="ko-KR" sz="1800" kern="0" dirty="0" smtClean="0">
              <a:latin typeface="나눔고딕" pitchFamily="50" charset="-127"/>
              <a:ea typeface="나눔고딕" pitchFamily="50" charset="-127"/>
            </a:endParaRP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         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2008.11. CUBRID 2008 R1.1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출시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–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오픈소스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DBMS</a:t>
            </a:r>
            <a:endParaRPr kumimoji="1" lang="ko-KR" altLang="en-US" sz="1800" b="1" kern="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         2008.10.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제품 다운로드 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30,000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건 돌파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           2008.09. NHN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자회사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서치솔루션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큐브리드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지분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100%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인수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      2007.11. SK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커뮤니케이션즈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 업무 제휴 체결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         2007.10.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큐브리드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7.3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출시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   2007.10. 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엠게임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그래텍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 업무 제휴 체결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  2007.07.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제품 다운로드 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10,000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건 돌파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     2007.04.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큐브리드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7.0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출시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 2006.11.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한글과 컴퓨터 업무 제휴 체결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   2006.09. GS (Good Software)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인증 획득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   2006.07. NHN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XDBMS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공동개발 계약</a:t>
            </a:r>
            <a:endParaRPr kumimoji="1" lang="en-US" altLang="ko-KR" sz="1800" b="1" kern="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  2006.05.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무료 라이선스 선언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  2006.03.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교육부 신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NEIS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시스템 개통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(3,200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카피 납품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, Oracle 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윈백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)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 2006.02. </a:t>
            </a:r>
            <a:r>
              <a:rPr kumimoji="1" lang="ko-KR" altLang="en-US" sz="1800" b="1" kern="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큐브리드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설립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(CUBRID </a:t>
            </a:r>
            <a:r>
              <a:rPr kumimoji="1" lang="ko-KR" altLang="en-US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제품명 변경</a:t>
            </a:r>
            <a:r>
              <a:rPr kumimoji="1" lang="en-US" altLang="ko-KR" sz="1800" b="1" kern="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 2001. 11.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캄보디아 행정전산망 프로젝트 계약 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- 2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천만불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 프로젝트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 1995. 12. </a:t>
            </a:r>
            <a:r>
              <a:rPr kumimoji="1" lang="ko-KR" altLang="en-US" sz="1800" kern="0" dirty="0" err="1" smtClean="0">
                <a:latin typeface="나눔고딕" pitchFamily="50" charset="-127"/>
                <a:ea typeface="나눔고딕" pitchFamily="50" charset="-127"/>
              </a:rPr>
              <a:t>초중등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 학교종합정보시스템 시범사업 선정 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전국 </a:t>
            </a: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8,650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개교에 공급 </a:t>
            </a:r>
          </a:p>
          <a:p>
            <a:pPr marL="487672" indent="-48767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800" kern="0" dirty="0" smtClean="0">
                <a:latin typeface="나눔고딕" pitchFamily="50" charset="-127"/>
                <a:ea typeface="나눔고딕" pitchFamily="50" charset="-127"/>
              </a:rPr>
              <a:t>1988. 02. </a:t>
            </a:r>
            <a:r>
              <a:rPr kumimoji="1" lang="ko-KR" altLang="en-US" sz="1800" kern="0" dirty="0" smtClean="0">
                <a:latin typeface="나눔고딕" pitchFamily="50" charset="-127"/>
                <a:ea typeface="나눔고딕" pitchFamily="50" charset="-127"/>
              </a:rPr>
              <a:t>한국컴퓨터통신㈜ 설립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68216" y="130110"/>
            <a:ext cx="8440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004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큐브리드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연혁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11" name="그림 10" descr="cub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81" y="1517604"/>
            <a:ext cx="2402656" cy="231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- 1 -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26637" y="137378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1. DBMS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시장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  <a:cs typeface="+mn-cs"/>
              </a:rPr>
              <a:t>현황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33413" y="1517604"/>
            <a:ext cx="11737975" cy="7923321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 marL="487672" marR="0" lvl="0" indent="-487672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DBMS</a:t>
            </a:r>
            <a:r>
              <a:rPr kumimoji="0" lang="en-US" altLang="ko-KR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기능 포화</a:t>
            </a: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DBMS</a:t>
            </a: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의 </a:t>
            </a:r>
            <a:r>
              <a:rPr lang="en-US" altLang="ko-KR" sz="2400" dirty="0" smtClean="0">
                <a:latin typeface="나눔고딕 Bold" pitchFamily="50" charset="-127"/>
                <a:ea typeface="나눔고딕 Bold" pitchFamily="50" charset="-127"/>
              </a:rPr>
              <a:t>commodity</a:t>
            </a:r>
            <a:r>
              <a:rPr lang="ko-KR" altLang="en-US" sz="2400" dirty="0" smtClean="0">
                <a:latin typeface="나눔고딕 Bold" pitchFamily="50" charset="-127"/>
                <a:ea typeface="나눔고딕 Bold" pitchFamily="50" charset="-127"/>
              </a:rPr>
              <a:t>화</a:t>
            </a:r>
            <a:endParaRPr lang="en-US" altLang="ko-KR" sz="24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sz="2300" dirty="0" err="1" smtClean="0">
                <a:latin typeface="나눔고딕 Bold" pitchFamily="50" charset="-127"/>
                <a:ea typeface="나눔고딕 Bold" pitchFamily="50" charset="-127"/>
              </a:rPr>
              <a:t>오라클의도망가기와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 따라잡기</a:t>
            </a:r>
            <a:endParaRPr kumimoji="0" lang="en-US" altLang="ko-K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2275804" marR="0" lvl="3" indent="-325115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487672" lvl="0" indent="-487672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나눔고딕 Bold" pitchFamily="50" charset="-127"/>
                <a:ea typeface="나눔고딕 Bold" pitchFamily="50" charset="-127"/>
              </a:rPr>
              <a:t>DBMS </a:t>
            </a: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제</a:t>
            </a:r>
            <a:r>
              <a:rPr lang="en-US" altLang="ko-KR" sz="2400" b="1" dirty="0" smtClean="0">
                <a:latin typeface="나눔고딕 Bold" pitchFamily="50" charset="-127"/>
                <a:ea typeface="나눔고딕 Bold" pitchFamily="50" charset="-127"/>
              </a:rPr>
              <a:t>2</a:t>
            </a: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의 전성기 </a:t>
            </a:r>
            <a:r>
              <a:rPr lang="en-US" altLang="ko-KR" sz="2400" b="1" dirty="0" smtClean="0">
                <a:latin typeface="나눔고딕 Bold" pitchFamily="50" charset="-127"/>
                <a:ea typeface="나눔고딕 Bold" pitchFamily="50" charset="-127"/>
              </a:rPr>
              <a:t>- </a:t>
            </a: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인터넷 서비스 시장</a:t>
            </a: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marR="0" lvl="1" indent="-406394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매출 기준</a:t>
            </a: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오라클</a:t>
            </a: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1</a:t>
            </a: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위</a:t>
            </a: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, 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marR="0" lvl="1" indent="-406394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카피 수 기준 </a:t>
            </a:r>
            <a:r>
              <a:rPr kumimoji="0" lang="en-US" altLang="ko-KR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MySQL</a:t>
            </a: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압도적 </a:t>
            </a: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1</a:t>
            </a: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위</a:t>
            </a:r>
            <a:endParaRPr kumimoji="0" lang="en-US" altLang="ko-K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marR="0" lvl="1" indent="-406394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487672" lvl="0" indent="-487672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공개</a:t>
            </a:r>
            <a:r>
              <a:rPr lang="en-US" altLang="ko-KR" sz="2400" b="1" dirty="0" smtClean="0">
                <a:latin typeface="나눔고딕 Bold" pitchFamily="50" charset="-127"/>
                <a:ea typeface="나눔고딕 Bold" pitchFamily="50" charset="-127"/>
              </a:rPr>
              <a:t>/</a:t>
            </a: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무료 </a:t>
            </a:r>
            <a:r>
              <a:rPr lang="en-US" altLang="ko-KR" sz="2400" b="1" dirty="0" smtClean="0">
                <a:latin typeface="나눔고딕 Bold" pitchFamily="50" charset="-127"/>
                <a:ea typeface="나눔고딕 Bold" pitchFamily="50" charset="-127"/>
              </a:rPr>
              <a:t>DB</a:t>
            </a: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의 급진전</a:t>
            </a:r>
            <a:endParaRPr lang="en-US" altLang="ko-KR" sz="2400" b="1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MySQL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PostgreSQL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CUBRID</a:t>
            </a: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MySQL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-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불투명한 미래와 상용화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</a:p>
          <a:p>
            <a:pPr marL="1056623" marR="0" lvl="1" indent="-406394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487672" lvl="0" indent="-487672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sz="2300" b="1" dirty="0" err="1" smtClean="0">
                <a:latin typeface="나눔고딕 Bold" pitchFamily="50" charset="-127"/>
                <a:ea typeface="나눔고딕 Bold" pitchFamily="50" charset="-127"/>
              </a:rPr>
              <a:t>라이센스</a:t>
            </a:r>
            <a:r>
              <a:rPr lang="ko-KR" altLang="en-US" sz="2300" b="1" dirty="0" smtClean="0">
                <a:latin typeface="나눔고딕 Bold" pitchFamily="50" charset="-127"/>
                <a:ea typeface="나눔고딕 Bold" pitchFamily="50" charset="-127"/>
              </a:rPr>
              <a:t> 중심에서 서비스 중심으로</a:t>
            </a: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개발자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agility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Saas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ko-KR" altLang="en-US" sz="230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86608" y="5203170"/>
            <a:ext cx="5284781" cy="3397956"/>
            <a:chOff x="3334" y="2378"/>
            <a:chExt cx="2086" cy="1332"/>
          </a:xfrm>
          <a:gradFill>
            <a:gsLst>
              <a:gs pos="0">
                <a:srgbClr val="92D050"/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334" y="2387"/>
              <a:ext cx="2086" cy="131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lang="ko-KR" altLang="en-US" sz="34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34" y="2387"/>
              <a:ext cx="2086" cy="68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340" y="2432"/>
              <a:ext cx="2080" cy="1278"/>
            </a:xfrm>
            <a:custGeom>
              <a:avLst/>
              <a:gdLst>
                <a:gd name="T0" fmla="*/ 0 w 2080"/>
                <a:gd name="T1" fmla="*/ 1278 h 1278"/>
                <a:gd name="T2" fmla="*/ 647 w 2080"/>
                <a:gd name="T3" fmla="*/ 1057 h 1278"/>
                <a:gd name="T4" fmla="*/ 1001 w 2080"/>
                <a:gd name="T5" fmla="*/ 507 h 1278"/>
                <a:gd name="T6" fmla="*/ 1374 w 2080"/>
                <a:gd name="T7" fmla="*/ 135 h 1278"/>
                <a:gd name="T8" fmla="*/ 2080 w 2080"/>
                <a:gd name="T9" fmla="*/ 0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0"/>
                <a:gd name="T16" fmla="*/ 0 h 1278"/>
                <a:gd name="T17" fmla="*/ 2080 w 2080"/>
                <a:gd name="T18" fmla="*/ 1278 h 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0" h="1278">
                  <a:moveTo>
                    <a:pt x="0" y="1278"/>
                  </a:moveTo>
                  <a:cubicBezTo>
                    <a:pt x="108" y="1241"/>
                    <a:pt x="480" y="1185"/>
                    <a:pt x="647" y="1057"/>
                  </a:cubicBezTo>
                  <a:cubicBezTo>
                    <a:pt x="814" y="929"/>
                    <a:pt x="880" y="661"/>
                    <a:pt x="1001" y="507"/>
                  </a:cubicBezTo>
                  <a:cubicBezTo>
                    <a:pt x="1122" y="353"/>
                    <a:pt x="1194" y="219"/>
                    <a:pt x="1374" y="135"/>
                  </a:cubicBezTo>
                  <a:cubicBezTo>
                    <a:pt x="1554" y="51"/>
                    <a:pt x="1933" y="28"/>
                    <a:pt x="2080" y="0"/>
                  </a:cubicBezTo>
                </a:path>
              </a:pathLst>
            </a:custGeom>
            <a:grpFill/>
            <a:ln w="57150">
              <a:solidFill>
                <a:srgbClr val="E8171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86" y="2650"/>
              <a:ext cx="391" cy="15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en-US" altLang="ko-KR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고딕 Bold" pitchFamily="50" charset="-127"/>
                  <a:ea typeface="나눔고딕 Bold" pitchFamily="50" charset="-127"/>
                </a:rPr>
                <a:t>Oracle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4967" y="2523"/>
              <a:ext cx="91" cy="181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03" y="2831"/>
              <a:ext cx="606" cy="15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en-US" altLang="ko-KR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고딕 Bold" pitchFamily="50" charset="-127"/>
                  <a:ea typeface="나눔고딕 Bold" pitchFamily="50" charset="-127"/>
                </a:rPr>
                <a:t>SQL Server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4740" y="2614"/>
              <a:ext cx="136" cy="226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932" y="2378"/>
              <a:ext cx="457" cy="15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en-US" altLang="ko-KR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고딕 Bold" pitchFamily="50" charset="-127"/>
                  <a:ea typeface="나눔고딕 Bold" pitchFamily="50" charset="-127"/>
                </a:rPr>
                <a:t>CUBRID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423" y="2523"/>
              <a:ext cx="136" cy="136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01" y="3058"/>
              <a:ext cx="420" cy="15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en-US" altLang="ko-KR" sz="20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고딕 Bold" pitchFamily="50" charset="-127"/>
                  <a:ea typeface="나눔고딕 Bold" pitchFamily="50" charset="-127"/>
                </a:rPr>
                <a:t>MySQL</a:t>
              </a:r>
              <a:endPara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 flipV="1">
              <a:off x="4422" y="2886"/>
              <a:ext cx="137" cy="226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345" y="2593"/>
              <a:ext cx="1099" cy="15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000" dirty="0">
                  <a:solidFill>
                    <a:srgbClr val="FF0000"/>
                  </a:solidFill>
                  <a:latin typeface="나눔고딕 Bold" pitchFamily="50" charset="-127"/>
                  <a:ea typeface="나눔고딕 Bold" pitchFamily="50" charset="-127"/>
                </a:rPr>
                <a:t>인터넷 서비스 요구사항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- 2 -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>
            <a:spLocks/>
          </p:cNvSpPr>
          <p:nvPr/>
        </p:nvSpPr>
        <p:spPr>
          <a:xfrm>
            <a:off x="426637" y="930150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2.1 CUBRID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전략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33413" y="1834423"/>
            <a:ext cx="11737975" cy="7145389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 marL="487672" marR="0" lvl="0" indent="-487672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오픈 소스 </a:t>
            </a:r>
            <a:r>
              <a:rPr kumimoji="0" lang="ko-KR" alt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라이센스</a:t>
            </a: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오픈 프로젝트 지원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차별화된 기술 지원 서비스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487672" lvl="0" indent="-487672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내부 적용 확산</a:t>
            </a: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nhn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서비스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실전 배치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2010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년 내 </a:t>
            </a:r>
            <a:r>
              <a:rPr lang="en-US" altLang="ko-KR" sz="2300" dirty="0" err="1" smtClean="0">
                <a:latin typeface="나눔고딕 Bold" pitchFamily="50" charset="-127"/>
                <a:ea typeface="나눔고딕 Bold" pitchFamily="50" charset="-127"/>
              </a:rPr>
              <a:t>MySQL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대비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50%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적용 확산 목표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</a:pP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487672" lvl="0" indent="-487672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b="1" dirty="0" smtClean="0">
                <a:latin typeface="나눔고딕 Bold" pitchFamily="50" charset="-127"/>
                <a:ea typeface="나눔고딕 Bold" pitchFamily="50" charset="-127"/>
              </a:rPr>
              <a:t>외부 적용 확산</a:t>
            </a: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실 서비스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경험을 통한 기능과 안정성 강화 </a:t>
            </a:r>
            <a:endParaRPr lang="en-US" altLang="ko-KR" sz="2300" dirty="0" smtClean="0"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포탈</a:t>
            </a: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언론</a:t>
            </a: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게임</a:t>
            </a: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Bold" pitchFamily="50" charset="-127"/>
                <a:ea typeface="나눔고딕 Bold" pitchFamily="50" charset="-127"/>
              </a:rPr>
              <a:t>홈페이지 등 유사 서비스 영역 </a:t>
            </a:r>
            <a:endParaRPr kumimoji="0" lang="en-US" altLang="ko-KR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</a:pPr>
            <a:endParaRPr kumimoji="0" lang="en-US" altLang="ko-KR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487672" marR="0" lvl="0" indent="-487672" algn="l" defTabSz="1300460" rtl="0" eaLnBrk="1" fontAlgn="auto" latinLnBrk="1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300" b="1" noProof="0" dirty="0" smtClean="0">
                <a:latin typeface="나눔고딕 Bold" pitchFamily="50" charset="-127"/>
                <a:ea typeface="나눔고딕 Bold" pitchFamily="50" charset="-127"/>
              </a:rPr>
              <a:t>개발자 확보</a:t>
            </a:r>
            <a:endParaRPr kumimoji="0" lang="ko-KR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Bold" pitchFamily="50" charset="-127"/>
              <a:ea typeface="나눔고딕 Bold" pitchFamily="50" charset="-127"/>
            </a:endParaRPr>
          </a:p>
          <a:p>
            <a:pPr marL="1056623" lvl="1" indent="-406394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응용 확산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설치 툴 연동 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교육 및 도서제작</a:t>
            </a:r>
            <a:r>
              <a:rPr lang="en-US" altLang="ko-KR" sz="2300" dirty="0" smtClean="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lang="ko-KR" altLang="en-US" sz="2300" dirty="0" smtClean="0">
                <a:latin typeface="나눔고딕 Bold" pitchFamily="50" charset="-127"/>
                <a:ea typeface="나눔고딕 Bold" pitchFamily="50" charset="-127"/>
              </a:rPr>
              <a:t>개발자 프로모션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- 3 -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1354067" y="871529"/>
          <a:ext cx="11088758" cy="575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7122475" y="8380419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정보 공유 플랫폼 제공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22475" y="7567613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NHN </a:t>
            </a:r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외부 독립 사이트 활성화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22475" y="6653207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양질의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컨텐츠</a:t>
            </a:r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확보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6" name="Shape 15"/>
          <p:cNvCxnSpPr>
            <a:stCxn id="12" idx="3"/>
            <a:endCxn id="13" idx="3"/>
          </p:cNvCxnSpPr>
          <p:nvPr/>
        </p:nvCxnSpPr>
        <p:spPr>
          <a:xfrm flipV="1">
            <a:off x="10881702" y="7872415"/>
            <a:ext cx="2258" cy="812806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5"/>
          <p:cNvCxnSpPr>
            <a:stCxn id="13" idx="1"/>
            <a:endCxn id="14" idx="1"/>
          </p:cNvCxnSpPr>
          <p:nvPr/>
        </p:nvCxnSpPr>
        <p:spPr>
          <a:xfrm rot="10800000">
            <a:off x="7122475" y="6958009"/>
            <a:ext cx="2258" cy="914406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19197" y="7078681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사용자 확산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19197" y="6265875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제품 품질 향상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19197" y="5351469"/>
            <a:ext cx="3759226" cy="609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시스템 </a:t>
            </a:r>
            <a:r>
              <a:rPr lang="en-US" altLang="ko-KR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SW </a:t>
            </a:r>
            <a:r>
              <a:rPr lang="ko-KR" altLang="en-US" sz="2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경쟁력 확보</a:t>
            </a:r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4" name="Shape 15"/>
          <p:cNvCxnSpPr>
            <a:stCxn id="21" idx="3"/>
            <a:endCxn id="22" idx="3"/>
          </p:cNvCxnSpPr>
          <p:nvPr/>
        </p:nvCxnSpPr>
        <p:spPr>
          <a:xfrm flipV="1">
            <a:off x="5478423" y="6570677"/>
            <a:ext cx="2258" cy="812806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15"/>
          <p:cNvCxnSpPr>
            <a:stCxn id="22" idx="1"/>
            <a:endCxn id="23" idx="1"/>
          </p:cNvCxnSpPr>
          <p:nvPr/>
        </p:nvCxnSpPr>
        <p:spPr>
          <a:xfrm rot="10800000">
            <a:off x="1719197" y="5656271"/>
            <a:ext cx="2258" cy="914406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09052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2.2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오픈 소스화</a:t>
            </a: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배경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- 4 -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44521" y="1809708"/>
          <a:ext cx="11726867" cy="32186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6664"/>
                <a:gridCol w="3735993"/>
                <a:gridCol w="3217105"/>
                <a:gridCol w="3217105"/>
              </a:tblGrid>
              <a:tr h="433493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프로젝트</a:t>
                      </a:r>
                      <a:endParaRPr lang="ko-KR" altLang="en-US" sz="2000" kern="1200" dirty="0" smtClean="0">
                        <a:solidFill>
                          <a:schemeClr val="tx1"/>
                        </a:solidFill>
                        <a:latin typeface="나눔고딕 Bold" pitchFamily="50" charset="-127"/>
                        <a:ea typeface="나눔고딕 Bold" pitchFamily="50" charset="-127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CUBRID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CUBRID</a:t>
                      </a:r>
                      <a:r>
                        <a:rPr lang="en-US" altLang="ko-KR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Manager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NBench</a:t>
                      </a:r>
                      <a:endParaRPr lang="ko-KR" altLang="en-US" sz="20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  <a:tr h="7369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설명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CUBRID </a:t>
                      </a:r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엔진 및 인터페이스    개발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GUI</a:t>
                      </a:r>
                      <a:r>
                        <a:rPr lang="en-US" altLang="ko-KR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관리</a:t>
                      </a:r>
                      <a:r>
                        <a:rPr lang="en-US" altLang="ko-KR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도구 개발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성능 벤치마크 도구 개발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  <a:tr h="7369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URL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http://dev.naver.com/projects/cubrid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http://dev.naver.com/projects/cubrid-manager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http://dev.naver.com/projects/cubrid-nbench/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  <a:tr h="4334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라이선스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BSD,</a:t>
                      </a:r>
                      <a:r>
                        <a:rPr lang="en-US" altLang="ko-KR" sz="2000" baseline="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GPL v3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BSD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GPL v2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  <a:tr h="4334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참여자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27</a:t>
                      </a:r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명 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20</a:t>
                      </a:r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명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8</a:t>
                      </a:r>
                      <a:r>
                        <a:rPr lang="ko-KR" altLang="en-US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명 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  <a:tr h="4334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다운로드수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7,122 (2009.04.07)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22</a:t>
                      </a:r>
                      <a:endParaRPr lang="ko-KR" altLang="en-US" sz="200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160" y="5588005"/>
            <a:ext cx="11480880" cy="3318599"/>
          </a:xfrm>
          <a:prstGeom prst="rect">
            <a:avLst/>
          </a:prstGeom>
          <a:noFill/>
          <a:ln>
            <a:noFill/>
          </a:ln>
        </p:spPr>
        <p:txBody>
          <a:bodyPr wrap="square" lIns="130046" tIns="65023" rIns="130046" bIns="65023" rtlCol="0">
            <a:spAutoFit/>
          </a:bodyPr>
          <a:lstStyle/>
          <a:p>
            <a:pPr marL="383816" indent="-383816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CUBRID Installer : </a:t>
            </a:r>
            <a:r>
              <a:rPr lang="ko-KR" altLang="en-US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설치 및 </a:t>
            </a:r>
            <a:r>
              <a:rPr lang="ko-KR" altLang="en-US" sz="2000" dirty="0" err="1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패키징</a:t>
            </a:r>
            <a:r>
              <a:rPr lang="ko-KR" altLang="en-US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 이슈 처리를 위한 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Hot Project (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  <a:hlinkClick r:id="rId2"/>
              </a:rPr>
              <a:t>http://dev.naver.com/projects/cubrid-install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/)</a:t>
            </a:r>
          </a:p>
          <a:p>
            <a:pPr marL="383816" indent="-383816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CUBRID Cluster </a:t>
            </a:r>
            <a:r>
              <a:rPr lang="ko-KR" altLang="en-US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프로젝트 오픈 예정 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(2009</a:t>
            </a:r>
            <a:r>
              <a:rPr lang="ko-KR" altLang="en-US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년 상반기 중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)</a:t>
            </a:r>
          </a:p>
          <a:p>
            <a:pPr marL="383816" indent="-383816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CUBRID Inside : </a:t>
            </a:r>
            <a:r>
              <a:rPr lang="ko-KR" altLang="en-US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참여자들의 모임</a:t>
            </a:r>
            <a:r>
              <a:rPr lang="en-US" altLang="ko-KR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, 2</a:t>
            </a:r>
            <a:r>
              <a:rPr lang="ko-KR" altLang="en-US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개월에 </a:t>
            </a:r>
            <a:r>
              <a:rPr lang="en-US" altLang="ko-KR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1</a:t>
            </a:r>
            <a:r>
              <a:rPr lang="ko-KR" altLang="en-US" sz="2000" b="1" u="sng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회 개최</a:t>
            </a:r>
            <a:endParaRPr lang="en-US" altLang="ko-KR" sz="2000" b="1" u="sng" dirty="0" smtClean="0">
              <a:solidFill>
                <a:srgbClr val="343434"/>
              </a:solidFill>
              <a:latin typeface="나눔고딕 Bold" pitchFamily="50" charset="-127"/>
              <a:ea typeface="나눔고딕 Bold" pitchFamily="50" charset="-127"/>
            </a:endParaRPr>
          </a:p>
          <a:p>
            <a:pPr marL="383816" indent="-383816">
              <a:lnSpc>
                <a:spcPct val="150000"/>
              </a:lnSpc>
              <a:buFont typeface="Arial" charset="0"/>
              <a:buChar char="•"/>
            </a:pPr>
            <a:r>
              <a:rPr lang="ko-KR" altLang="en-US" sz="2000" b="1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외부 개발자 주도 프로젝트 </a:t>
            </a:r>
            <a:r>
              <a:rPr lang="en-US" altLang="ko-KR" sz="2000" b="1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2</a:t>
            </a:r>
            <a:r>
              <a:rPr lang="ko-KR" altLang="en-US" sz="2000" b="1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건 </a:t>
            </a:r>
            <a:endParaRPr lang="en-US" altLang="ko-KR" sz="2000" b="1" dirty="0" smtClean="0">
              <a:solidFill>
                <a:srgbClr val="343434"/>
              </a:solidFill>
              <a:latin typeface="나눔고딕 Bold" pitchFamily="50" charset="-127"/>
              <a:ea typeface="나눔고딕 Bold" pitchFamily="50" charset="-127"/>
            </a:endParaRPr>
          </a:p>
          <a:p>
            <a:pPr marL="1034046" lvl="1" indent="-383816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  <a:hlinkClick r:id="rId3"/>
              </a:rPr>
              <a:t>http://gentoo-kr.kldp.net/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 (</a:t>
            </a:r>
            <a:r>
              <a:rPr lang="en-US" sz="2000" dirty="0" err="1" smtClean="0">
                <a:latin typeface="나눔고딕 Bold" pitchFamily="50" charset="-127"/>
                <a:ea typeface="나눔고딕 Bold" pitchFamily="50" charset="-127"/>
              </a:rPr>
              <a:t>php</a:t>
            </a:r>
            <a:r>
              <a:rPr lang="en-US" sz="20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en-US" sz="2000" dirty="0" err="1" smtClean="0">
                <a:latin typeface="나눔고딕 Bold" pitchFamily="50" charset="-127"/>
                <a:ea typeface="나눔고딕 Bold" pitchFamily="50" charset="-127"/>
              </a:rPr>
              <a:t>cubrid</a:t>
            </a:r>
            <a:r>
              <a:rPr lang="en-US" sz="20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en-US" sz="2000" dirty="0" err="1" smtClean="0">
                <a:latin typeface="나눔고딕 Bold" pitchFamily="50" charset="-127"/>
                <a:ea typeface="나눔고딕 Bold" pitchFamily="50" charset="-127"/>
              </a:rPr>
              <a:t>ebuild</a:t>
            </a:r>
            <a:r>
              <a:rPr lang="en-US" sz="2000" dirty="0" smtClean="0">
                <a:latin typeface="나눔고딕 Bold" pitchFamily="50" charset="-127"/>
                <a:ea typeface="나눔고딕 Bold" pitchFamily="50" charset="-127"/>
              </a:rPr>
              <a:t> )</a:t>
            </a:r>
            <a:endParaRPr lang="en-US" altLang="ko-KR" sz="2000" dirty="0" smtClean="0">
              <a:solidFill>
                <a:srgbClr val="343434"/>
              </a:solidFill>
              <a:latin typeface="나눔고딕 Bold" pitchFamily="50" charset="-127"/>
              <a:ea typeface="나눔고딕 Bold" pitchFamily="50" charset="-127"/>
            </a:endParaRPr>
          </a:p>
          <a:p>
            <a:pPr marL="1034046" lvl="1" indent="-383816">
              <a:lnSpc>
                <a:spcPct val="150000"/>
              </a:lnSpc>
              <a:buFont typeface="Arial" charset="0"/>
              <a:buChar char="•"/>
            </a:pP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  <a:hlinkClick r:id="rId4"/>
              </a:rPr>
              <a:t>http://cafe.naver.com/cubrid</a:t>
            </a:r>
            <a:r>
              <a:rPr lang="en-US" altLang="ko-KR" sz="2000" dirty="0" smtClean="0">
                <a:solidFill>
                  <a:srgbClr val="343434"/>
                </a:solidFill>
                <a:latin typeface="나눔고딕 Bold" pitchFamily="50" charset="-127"/>
                <a:ea typeface="나눔고딕 Bold" pitchFamily="50" charset="-127"/>
              </a:rPr>
              <a:t> (CUBRID4JAVA, CUBRID4Apach, ...) </a:t>
            </a:r>
            <a:endParaRPr lang="ko-KR" altLang="en-US" sz="2000" dirty="0">
              <a:solidFill>
                <a:srgbClr val="343434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09052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2.3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오픈 소스 프로젝트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- 5 -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633413" y="1852612"/>
          <a:ext cx="11737975" cy="738124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478495"/>
                <a:gridCol w="2286338"/>
                <a:gridCol w="7973142"/>
              </a:tblGrid>
              <a:tr h="4126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구분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프로그램명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설명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98228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설치툴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APC_Install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-tools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리눅스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환경에서 </a:t>
                      </a:r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Apache+php+cubrid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를 쉽게 설치 할 수 있는 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rpm </a:t>
                      </a:r>
                      <a:b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통합 패키지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http://www.cubrid.com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9822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AutoSet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윈도우 환경에서 </a:t>
                      </a:r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Apache+php+cubrid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를 한번에 설치 할 수 있는 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/>
                      </a:r>
                      <a:b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</a:b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통합 패키지 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http://www.autoset.org</a:t>
                      </a:r>
                      <a:r>
                        <a:rPr lang="en-US" sz="1900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, 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http://cafe.naver.com/autoset.cafe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CMS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XpressEngine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구</a:t>
                      </a:r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Zeroboard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http://www.xpressengine.com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블로그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TextCube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구</a:t>
                      </a:r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Tattertools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http://www.textcube.org/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게시판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WDL.Board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JAVA 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게시판 응용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http://moonhangoo.com/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GnuBoard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PHP 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게시판 응용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http://sir.co.kr/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관리툴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PhpCubAdmin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PHP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Web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 데이터베이스 관리 도구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http://kldp.net/projects/phpcubadmin/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나눔고딕 Bold" pitchFamily="50" charset="-127"/>
                          <a:ea typeface="나눔고딕 Bold" pitchFamily="50" charset="-127"/>
                        </a:rPr>
                        <a:t>SQuirreL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 SQL Client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JAVA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데이터베이스 관리 도구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http://www.squirrelsql.org/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  <a:tr h="6974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모델링도구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Power*Architect</a:t>
                      </a:r>
                      <a:endParaRPr lang="ko-KR" altLang="en-US" sz="1900" b="1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JAVA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기반의 </a:t>
                      </a:r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DB</a:t>
                      </a:r>
                      <a:r>
                        <a:rPr lang="ko-KR" altLang="en-US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모델링 툴</a:t>
                      </a:r>
                      <a:endParaRPr lang="en-US" altLang="ko-KR" sz="1900" dirty="0" smtClean="0">
                        <a:latin typeface="나눔고딕 Bold" pitchFamily="50" charset="-127"/>
                        <a:ea typeface="나눔고딕 Bold" pitchFamily="50" charset="-127"/>
                      </a:endParaRPr>
                    </a:p>
                    <a:p>
                      <a:pPr algn="l" latinLnBrk="1"/>
                      <a:r>
                        <a:rPr lang="en-US" altLang="ko-KR" sz="19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(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  <a:hlinkClick r:id=""/>
                        </a:rPr>
                        <a:t>http://www.sqlpower.ca/page/architect</a:t>
                      </a:r>
                      <a:r>
                        <a:rPr lang="en-US" sz="1900" u="sng" kern="1200" dirty="0" smtClean="0">
                          <a:latin typeface="나눔고딕 Bold" pitchFamily="50" charset="-127"/>
                          <a:ea typeface="나눔고딕 Bold" pitchFamily="50" charset="-127"/>
                        </a:rPr>
                        <a:t>)</a:t>
                      </a:r>
                      <a:endParaRPr lang="ko-KR" altLang="en-US" sz="1900" b="0" dirty="0">
                        <a:latin typeface="나눔고딕 Bold" pitchFamily="50" charset="-127"/>
                        <a:ea typeface="나눔고딕 Bold" pitchFamily="50" charset="-127"/>
                      </a:endParaRPr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409052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2.4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응용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포팅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  <a:cs typeface="+mj-cs"/>
              </a:rPr>
              <a:t> 현황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- 6 -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084327" y="8596318"/>
            <a:ext cx="8845110" cy="37753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*  CUBRID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기반의  적용 및 사용자 확산이  목표이므로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dirty="0" smtClean="0">
                <a:latin typeface="나눔고딕" pitchFamily="50" charset="-127"/>
                <a:ea typeface="나눔고딕" pitchFamily="50" charset="-127"/>
              </a:rPr>
              <a:t>제품의 다운로드 수가 확산의 지표로 사용됨 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633413" y="1992273"/>
          <a:ext cx="11630065" cy="624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426637" y="137377"/>
            <a:ext cx="1129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2. CUBRID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확산</a:t>
            </a:r>
            <a:r>
              <a:rPr lang="en-US" altLang="ko-KR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전략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09052" y="947735"/>
            <a:ext cx="7685581" cy="670615"/>
          </a:xfrm>
          <a:prstGeom prst="rect">
            <a:avLst/>
          </a:prstGeom>
        </p:spPr>
        <p:txBody>
          <a:bodyPr vert="horz" lIns="130046" tIns="65023" rIns="130046" bIns="65023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</a:rPr>
              <a:t>2.5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Bold" pitchFamily="50" charset="-127"/>
                <a:ea typeface="나눔고딕 Bold" pitchFamily="50" charset="-127"/>
              </a:rPr>
              <a:t>다운로드 현황 </a:t>
            </a:r>
            <a:endParaRPr lang="en-US" altLang="ko-KR" sz="2800" b="1" dirty="0" smtClean="0">
              <a:solidFill>
                <a:srgbClr val="C00000"/>
              </a:solidFill>
              <a:latin typeface="나눔고딕 Bold" pitchFamily="50" charset="-127"/>
              <a:ea typeface="나눔고딕 Bold" pitchFamily="50" charset="-127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7270" y="9362527"/>
            <a:ext cx="73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- 7 -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디자인 사용자 지정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디자인 사용자 지정">
    <a:majorFont>
      <a:latin typeface="Tahoma"/>
      <a:ea typeface="휴먼모음T"/>
      <a:cs typeface=""/>
    </a:majorFont>
    <a:minorFont>
      <a:latin typeface="HY울릉도M"/>
      <a:ea typeface="HY울릉도M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1808</Words>
  <Application>Microsoft Office PowerPoint</Application>
  <PresentationFormat>사용자 지정</PresentationFormat>
  <Paragraphs>668</Paragraphs>
  <Slides>29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Arial</vt:lpstr>
      <vt:lpstr>나눔고딕 Bold</vt:lpstr>
      <vt:lpstr>나눔고딕</vt:lpstr>
      <vt:lpstr>Wingdings</vt:lpstr>
      <vt:lpstr>맑은 고딕</vt:lpstr>
      <vt:lpstr>Rix고딕 EB</vt:lpstr>
      <vt:lpstr>Rix고딕 M</vt:lpstr>
      <vt:lpstr>Office 테마</vt:lpstr>
      <vt:lpstr>디자인 사용자 지정</vt:lpstr>
      <vt:lpstr>슬라이드 0</vt:lpstr>
      <vt:lpstr>슬라이드 1</vt:lpstr>
      <vt:lpstr>슬라이드 2</vt:lpstr>
      <vt:lpstr>1. DBMS 시장 현황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2.1 CUBRID2008 구조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4. 라이선스/서비스 정책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정병주</dc:creator>
  <cp:lastModifiedBy>mcpjang</cp:lastModifiedBy>
  <cp:revision>555</cp:revision>
  <dcterms:created xsi:type="dcterms:W3CDTF">2008-11-25T06:25:46Z</dcterms:created>
  <dcterms:modified xsi:type="dcterms:W3CDTF">2009-05-18T03:03:02Z</dcterms:modified>
</cp:coreProperties>
</file>