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xls" ContentType="application/vnd.ms-exce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Lst>
  <p:notesMasterIdLst>
    <p:notesMasterId r:id="rId35"/>
  </p:notesMasterIdLst>
  <p:sldIdLst>
    <p:sldId id="256" r:id="rId4"/>
    <p:sldId id="279" r:id="rId5"/>
    <p:sldId id="300" r:id="rId6"/>
    <p:sldId id="262" r:id="rId7"/>
    <p:sldId id="291" r:id="rId8"/>
    <p:sldId id="294" r:id="rId9"/>
    <p:sldId id="295" r:id="rId10"/>
    <p:sldId id="296" r:id="rId11"/>
    <p:sldId id="301" r:id="rId12"/>
    <p:sldId id="260" r:id="rId13"/>
    <p:sldId id="292" r:id="rId14"/>
    <p:sldId id="287" r:id="rId15"/>
    <p:sldId id="280" r:id="rId16"/>
    <p:sldId id="299" r:id="rId17"/>
    <p:sldId id="270" r:id="rId18"/>
    <p:sldId id="303" r:id="rId19"/>
    <p:sldId id="304" r:id="rId20"/>
    <p:sldId id="316" r:id="rId21"/>
    <p:sldId id="305" r:id="rId22"/>
    <p:sldId id="306" r:id="rId23"/>
    <p:sldId id="307" r:id="rId24"/>
    <p:sldId id="308" r:id="rId25"/>
    <p:sldId id="309" r:id="rId26"/>
    <p:sldId id="311" r:id="rId27"/>
    <p:sldId id="313" r:id="rId28"/>
    <p:sldId id="310" r:id="rId29"/>
    <p:sldId id="277" r:id="rId30"/>
    <p:sldId id="315" r:id="rId31"/>
    <p:sldId id="281" r:id="rId32"/>
    <p:sldId id="293" r:id="rId33"/>
    <p:sldId id="258" r:id="rId34"/>
  </p:sldIdLst>
  <p:sldSz cx="9144000" cy="6858000" type="screen4x3"/>
  <p:notesSz cx="6858000" cy="9144000"/>
  <p:defaultTextStyle>
    <a:defPPr>
      <a:defRPr lang="en-US"/>
    </a:defPPr>
    <a:lvl1pPr algn="l" defTabSz="457200" rtl="0" fontAlgn="base" latinLnBrk="1">
      <a:spcBef>
        <a:spcPct val="0"/>
      </a:spcBef>
      <a:spcAft>
        <a:spcPct val="0"/>
      </a:spcAft>
      <a:defRPr kumimoji="1" kern="1200">
        <a:solidFill>
          <a:schemeClr val="tx1"/>
        </a:solidFill>
        <a:latin typeface="굴림" charset="-127"/>
        <a:ea typeface="굴림" charset="-127"/>
        <a:cs typeface="+mn-cs"/>
      </a:defRPr>
    </a:lvl1pPr>
    <a:lvl2pPr marL="457200" algn="l" defTabSz="457200" rtl="0" fontAlgn="base" latinLnBrk="1">
      <a:spcBef>
        <a:spcPct val="0"/>
      </a:spcBef>
      <a:spcAft>
        <a:spcPct val="0"/>
      </a:spcAft>
      <a:defRPr kumimoji="1" kern="1200">
        <a:solidFill>
          <a:schemeClr val="tx1"/>
        </a:solidFill>
        <a:latin typeface="굴림" charset="-127"/>
        <a:ea typeface="굴림" charset="-127"/>
        <a:cs typeface="+mn-cs"/>
      </a:defRPr>
    </a:lvl2pPr>
    <a:lvl3pPr marL="914400" algn="l" defTabSz="457200"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defTabSz="457200"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defTabSz="457200"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DC9427"/>
    <a:srgbClr val="F49900"/>
    <a:srgbClr val="B10634"/>
    <a:srgbClr val="F7B23D"/>
    <a:srgbClr val="EAEAEA"/>
    <a:srgbClr val="F2C84D"/>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어두운 스타일 1 - 강조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48" autoAdjust="0"/>
    <p:restoredTop sz="94839" autoAdjust="0"/>
  </p:normalViewPr>
  <p:slideViewPr>
    <p:cSldViewPr snapToGrid="0">
      <p:cViewPr varScale="1">
        <p:scale>
          <a:sx n="129" d="100"/>
          <a:sy n="129" d="100"/>
        </p:scale>
        <p:origin x="-7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kumimoji="0"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kumimoji="0" sz="1200">
                <a:latin typeface="+mn-lt"/>
                <a:ea typeface="+mn-ea"/>
              </a:defRPr>
            </a:lvl1pPr>
          </a:lstStyle>
          <a:p>
            <a:pPr>
              <a:defRPr/>
            </a:pPr>
            <a:fld id="{1F942C51-6795-4CFB-A3A9-49847FE1472B}" type="datetimeFigureOut">
              <a:rPr lang="en-US"/>
              <a:pPr>
                <a:defRPr/>
              </a:pPr>
              <a:t>5/19/2009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kumimoji="0"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kumimoji="0" sz="1200">
                <a:latin typeface="+mn-lt"/>
                <a:ea typeface="+mn-ea"/>
              </a:defRPr>
            </a:lvl1pPr>
          </a:lstStyle>
          <a:p>
            <a:pPr>
              <a:defRPr/>
            </a:pPr>
            <a:fld id="{9CEF5DC8-4DE1-4461-BF4E-05DAA65DD6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smtClean="0">
                <a:ea typeface="굴림" charset="-127"/>
              </a:rPr>
              <a:t>Have presented to you on the F5 vision, our BIG-IP v10 and the business benefits. I am going to spend about 10-15 minutes doing an introduction on the 8900, which we just announced together with v10, as well as a recap on our entire range of new hardware platforms.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7846C6-5CBC-40F6-83A8-D029D1BD0EC8}" type="slidenum">
              <a:rPr lang="en-US" altLang="ko-KR">
                <a:ea typeface="굴림" charset="-127"/>
              </a:rPr>
              <a:pPr fontAlgn="base">
                <a:spcBef>
                  <a:spcPct val="0"/>
                </a:spcBef>
                <a:spcAft>
                  <a:spcPct val="0"/>
                </a:spcAft>
                <a:defRPr/>
              </a:pPr>
              <a:t>1</a:t>
            </a:fld>
            <a:endParaRPr lang="en-US" altLang="ko-KR">
              <a:ea typeface="굴림"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ea typeface="굴림" charset="-127"/>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2EDD6-65F4-4DD8-A722-69102FF6919E}" type="slidenum">
              <a:rPr lang="en-US" altLang="ko-KR">
                <a:ea typeface="굴림" charset="-127"/>
              </a:rPr>
              <a:pPr fontAlgn="base">
                <a:spcBef>
                  <a:spcPct val="0"/>
                </a:spcBef>
                <a:spcAft>
                  <a:spcPct val="0"/>
                </a:spcAft>
                <a:defRPr/>
              </a:pPr>
              <a:t>2</a:t>
            </a:fld>
            <a:endParaRPr lang="en-US" altLang="ko-KR">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73B2E-6755-496A-B279-85FEA5DA8510}" type="slidenum">
              <a:rPr lang="en-US" altLang="ko-KR"/>
              <a:pPr fontAlgn="base">
                <a:spcBef>
                  <a:spcPct val="0"/>
                </a:spcBef>
                <a:spcAft>
                  <a:spcPct val="0"/>
                </a:spcAft>
                <a:defRPr/>
              </a:pPr>
              <a:t>6</a:t>
            </a:fld>
            <a:endParaRPr lang="en-US" altLang="ko-KR"/>
          </a:p>
        </p:txBody>
      </p:sp>
      <p:sp>
        <p:nvSpPr>
          <p:cNvPr id="512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80000"/>
              </a:lnSpc>
              <a:spcBef>
                <a:spcPct val="50000"/>
              </a:spcBef>
            </a:pPr>
            <a:r>
              <a:rPr lang="en-US" altLang="ko-KR" sz="1000" smtClean="0"/>
              <a:t>The challenge for application delivery is that wall exists between network and applications groups.  The application teams on the right focuses on business functionality, viewing the network as a dependable system that they just need a socket to plug into. Once complete, the application is “thrown over the wall” to the network staff, often with little prep or communication.  On the network side, the application package comes over the wall only to discover a myriad of issues unfold as it’s unwrapped and deployed in the real world. </a:t>
            </a:r>
          </a:p>
          <a:p>
            <a:pPr eaLnBrk="1" hangingPunct="1">
              <a:lnSpc>
                <a:spcPct val="80000"/>
              </a:lnSpc>
              <a:spcBef>
                <a:spcPct val="50000"/>
              </a:spcBef>
            </a:pPr>
            <a:endParaRPr lang="en-US" altLang="ko-KR" sz="1000" smtClean="0"/>
          </a:p>
          <a:p>
            <a:pPr eaLnBrk="1" hangingPunct="1">
              <a:lnSpc>
                <a:spcPct val="80000"/>
              </a:lnSpc>
              <a:spcBef>
                <a:spcPct val="0"/>
              </a:spcBef>
            </a:pPr>
            <a:r>
              <a:rPr lang="en-US" altLang="ko-KR" sz="1000" smtClean="0"/>
              <a:t>The real challenge is that networks aren’t adaptable enough to handle the application level challenges that often drop in their lap. And when the application surprise is discovered the IT fire alarm sounds organizations as organizations wrestle with out to best solve the issue.  Next slide</a:t>
            </a:r>
          </a:p>
          <a:p>
            <a:pPr eaLnBrk="1" hangingPunct="1">
              <a:lnSpc>
                <a:spcPct val="80000"/>
              </a:lnSpc>
              <a:spcBef>
                <a:spcPct val="50000"/>
              </a:spcBef>
            </a:pPr>
            <a:endParaRPr lang="en-US" altLang="ko-KR" sz="1000" smtClean="0"/>
          </a:p>
          <a:p>
            <a:pPr eaLnBrk="1" hangingPunct="1">
              <a:lnSpc>
                <a:spcPct val="80000"/>
              </a:lnSpc>
              <a:spcBef>
                <a:spcPct val="50000"/>
              </a:spcBef>
            </a:pPr>
            <a:endParaRPr lang="en-US" altLang="ko-KR" sz="1000" smtClean="0"/>
          </a:p>
          <a:p>
            <a:pPr eaLnBrk="1" hangingPunct="1">
              <a:lnSpc>
                <a:spcPct val="80000"/>
              </a:lnSpc>
              <a:spcBef>
                <a:spcPct val="50000"/>
              </a:spcBef>
            </a:pPr>
            <a:r>
              <a:rPr lang="en-US" altLang="ko-KR" sz="1000" smtClean="0"/>
              <a:t>And so, with business driving new applications and functions they can’t afford </a:t>
            </a:r>
          </a:p>
          <a:p>
            <a:pPr eaLnBrk="1" hangingPunct="1">
              <a:lnSpc>
                <a:spcPct val="80000"/>
              </a:lnSpc>
              <a:spcBef>
                <a:spcPct val="0"/>
              </a:spcBef>
              <a:buFontTx/>
              <a:buChar char="•"/>
            </a:pPr>
            <a:r>
              <a:rPr lang="en-US" altLang="ko-KR" sz="1000" smtClean="0"/>
              <a:t>Today’s networks aren’t flexible enough to adapt to the demands of today’s applications and the problem continues to become more severe</a:t>
            </a:r>
          </a:p>
          <a:p>
            <a:pPr lvl="1" eaLnBrk="1" hangingPunct="1">
              <a:lnSpc>
                <a:spcPct val="80000"/>
              </a:lnSpc>
              <a:spcBef>
                <a:spcPct val="0"/>
              </a:spcBef>
              <a:buFontTx/>
              <a:buChar char="•"/>
            </a:pPr>
            <a:r>
              <a:rPr lang="en-US" altLang="ko-KR" sz="1000" smtClean="0"/>
              <a:t>Networks must now do more than deliver a packet</a:t>
            </a:r>
          </a:p>
          <a:p>
            <a:pPr lvl="1" eaLnBrk="1" hangingPunct="1">
              <a:lnSpc>
                <a:spcPct val="80000"/>
              </a:lnSpc>
              <a:spcBef>
                <a:spcPct val="0"/>
              </a:spcBef>
              <a:buFontTx/>
              <a:buChar char="•"/>
            </a:pPr>
            <a:r>
              <a:rPr lang="en-US" altLang="ko-KR" sz="1000" smtClean="0"/>
              <a:t>Networks must intelligently manage diverse traffic for a variety of applications with multidimensional requirements. </a:t>
            </a:r>
          </a:p>
          <a:p>
            <a:pPr eaLnBrk="1" hangingPunct="1">
              <a:lnSpc>
                <a:spcPct val="80000"/>
              </a:lnSpc>
              <a:spcBef>
                <a:spcPct val="50000"/>
              </a:spcBef>
            </a:pPr>
            <a:endParaRPr lang="en-US" altLang="ko-KR" sz="1000" smtClean="0"/>
          </a:p>
          <a:p>
            <a:pPr eaLnBrk="1" hangingPunct="1">
              <a:lnSpc>
                <a:spcPct val="80000"/>
              </a:lnSpc>
              <a:spcBef>
                <a:spcPct val="50000"/>
              </a:spcBef>
            </a:pPr>
            <a:r>
              <a:rPr lang="en-US" altLang="ko-KR" sz="1000" smtClean="0"/>
              <a:t>Applications are designed to provide functionality, not with the network (their delivery system) in mind</a:t>
            </a:r>
          </a:p>
          <a:p>
            <a:pPr lvl="1" eaLnBrk="1" hangingPunct="1">
              <a:lnSpc>
                <a:spcPct val="80000"/>
              </a:lnSpc>
              <a:spcBef>
                <a:spcPct val="0"/>
              </a:spcBef>
              <a:buFontTx/>
              <a:buChar char="•"/>
            </a:pPr>
            <a:r>
              <a:rPr lang="en-US" altLang="ko-KR" sz="1000" smtClean="0"/>
              <a:t>Developers assume quality delivery is a given (no latency, assumes state, guaranteed service, etc.). Like plugging something into an electrical outlet</a:t>
            </a:r>
          </a:p>
          <a:p>
            <a:pPr lvl="1" eaLnBrk="1" hangingPunct="1">
              <a:lnSpc>
                <a:spcPct val="80000"/>
              </a:lnSpc>
              <a:spcBef>
                <a:spcPct val="0"/>
              </a:spcBef>
              <a:buFontTx/>
              <a:buChar char="•"/>
            </a:pPr>
            <a:r>
              <a:rPr lang="en-US" altLang="ko-KR" sz="1000" smtClean="0"/>
              <a:t>Networks must now do more than deliver a packet</a:t>
            </a:r>
          </a:p>
          <a:p>
            <a:pPr lvl="1" eaLnBrk="1" hangingPunct="1">
              <a:lnSpc>
                <a:spcPct val="80000"/>
              </a:lnSpc>
              <a:spcBef>
                <a:spcPct val="0"/>
              </a:spcBef>
              <a:buFontTx/>
              <a:buChar char="•"/>
            </a:pPr>
            <a:r>
              <a:rPr lang="en-US" altLang="ko-KR" sz="1000" smtClean="0"/>
              <a:t>Networks must intelligently manage diverse traffic for a variety of applications with multidimensional requirements. </a:t>
            </a:r>
          </a:p>
          <a:p>
            <a:pPr eaLnBrk="1" hangingPunct="1">
              <a:lnSpc>
                <a:spcPct val="80000"/>
              </a:lnSpc>
              <a:spcBef>
                <a:spcPct val="0"/>
              </a:spcBef>
              <a:buFontTx/>
              <a:buChar char="•"/>
            </a:pPr>
            <a:endParaRPr lang="en-US" altLang="ko-KR"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F36D25-4D73-4B2B-B5FE-9BD1D81EE7CC}" type="slidenum">
              <a:rPr lang="en-US" altLang="ko-KR"/>
              <a:pPr fontAlgn="base">
                <a:spcBef>
                  <a:spcPct val="0"/>
                </a:spcBef>
                <a:spcAft>
                  <a:spcPct val="0"/>
                </a:spcAft>
                <a:defRPr/>
              </a:pPr>
              <a:t>7</a:t>
            </a:fld>
            <a:endParaRPr lang="en-US" altLang="ko-K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80000"/>
              </a:lnSpc>
              <a:spcBef>
                <a:spcPct val="50000"/>
              </a:spcBef>
            </a:pPr>
            <a:r>
              <a:rPr lang="en-US" altLang="ko-KR" sz="1000" smtClean="0"/>
              <a:t>The challenge for application delivery is that wall exists between network and applications groups.  The application teams on the right focuses on business functionality, viewing the network as a dependable system that they just need a socket to plug into. Once complete, the application is “thrown over the wall” to the network staff, often with little prep or communication.  On the network side, the application package comes over the wall only to discover a myriad of issues unfold as it’s unwrapped and deployed in the real world. </a:t>
            </a:r>
          </a:p>
          <a:p>
            <a:pPr eaLnBrk="1" hangingPunct="1">
              <a:lnSpc>
                <a:spcPct val="80000"/>
              </a:lnSpc>
              <a:spcBef>
                <a:spcPct val="50000"/>
              </a:spcBef>
            </a:pPr>
            <a:endParaRPr lang="en-US" altLang="ko-KR" sz="1000" smtClean="0"/>
          </a:p>
          <a:p>
            <a:pPr eaLnBrk="1" hangingPunct="1">
              <a:lnSpc>
                <a:spcPct val="80000"/>
              </a:lnSpc>
              <a:spcBef>
                <a:spcPct val="0"/>
              </a:spcBef>
            </a:pPr>
            <a:r>
              <a:rPr lang="en-US" altLang="ko-KR" sz="1000" smtClean="0"/>
              <a:t>The real challenge is that networks aren’t adaptable enough to handle the application level challenges that often drop in their lap. And when the application surprise is discovered the IT fire alarm sounds organizations as organizations wrestle with out to best solve the issue.  Next slide</a:t>
            </a:r>
          </a:p>
          <a:p>
            <a:pPr eaLnBrk="1" hangingPunct="1">
              <a:lnSpc>
                <a:spcPct val="80000"/>
              </a:lnSpc>
              <a:spcBef>
                <a:spcPct val="50000"/>
              </a:spcBef>
            </a:pPr>
            <a:endParaRPr lang="en-US" altLang="ko-KR" sz="1000" smtClean="0"/>
          </a:p>
          <a:p>
            <a:pPr eaLnBrk="1" hangingPunct="1">
              <a:lnSpc>
                <a:spcPct val="80000"/>
              </a:lnSpc>
              <a:spcBef>
                <a:spcPct val="50000"/>
              </a:spcBef>
            </a:pPr>
            <a:endParaRPr lang="en-US" altLang="ko-KR" sz="1000" smtClean="0"/>
          </a:p>
          <a:p>
            <a:pPr eaLnBrk="1" hangingPunct="1">
              <a:lnSpc>
                <a:spcPct val="80000"/>
              </a:lnSpc>
              <a:spcBef>
                <a:spcPct val="50000"/>
              </a:spcBef>
            </a:pPr>
            <a:r>
              <a:rPr lang="en-US" altLang="ko-KR" sz="1000" smtClean="0"/>
              <a:t>And so, with business driving new applications and functions they can’t afford </a:t>
            </a:r>
          </a:p>
          <a:p>
            <a:pPr eaLnBrk="1" hangingPunct="1">
              <a:lnSpc>
                <a:spcPct val="80000"/>
              </a:lnSpc>
              <a:spcBef>
                <a:spcPct val="0"/>
              </a:spcBef>
              <a:buFontTx/>
              <a:buChar char="•"/>
            </a:pPr>
            <a:r>
              <a:rPr lang="en-US" altLang="ko-KR" sz="1000" smtClean="0"/>
              <a:t>Today’s networks aren’t flexible enough to adapt to the demands of today’s applications and the problem continues to become more severe</a:t>
            </a:r>
          </a:p>
          <a:p>
            <a:pPr lvl="1" eaLnBrk="1" hangingPunct="1">
              <a:lnSpc>
                <a:spcPct val="80000"/>
              </a:lnSpc>
              <a:spcBef>
                <a:spcPct val="0"/>
              </a:spcBef>
              <a:buFontTx/>
              <a:buChar char="•"/>
            </a:pPr>
            <a:r>
              <a:rPr lang="en-US" altLang="ko-KR" sz="1000" smtClean="0"/>
              <a:t>Networks must now do more than deliver a packet</a:t>
            </a:r>
          </a:p>
          <a:p>
            <a:pPr lvl="1" eaLnBrk="1" hangingPunct="1">
              <a:lnSpc>
                <a:spcPct val="80000"/>
              </a:lnSpc>
              <a:spcBef>
                <a:spcPct val="0"/>
              </a:spcBef>
              <a:buFontTx/>
              <a:buChar char="•"/>
            </a:pPr>
            <a:r>
              <a:rPr lang="en-US" altLang="ko-KR" sz="1000" smtClean="0"/>
              <a:t>Networks must intelligently manage diverse traffic for a variety of applications with multidimensional requirements. </a:t>
            </a:r>
          </a:p>
          <a:p>
            <a:pPr eaLnBrk="1" hangingPunct="1">
              <a:lnSpc>
                <a:spcPct val="80000"/>
              </a:lnSpc>
              <a:spcBef>
                <a:spcPct val="50000"/>
              </a:spcBef>
            </a:pPr>
            <a:endParaRPr lang="en-US" altLang="ko-KR" sz="1000" smtClean="0"/>
          </a:p>
          <a:p>
            <a:pPr eaLnBrk="1" hangingPunct="1">
              <a:lnSpc>
                <a:spcPct val="80000"/>
              </a:lnSpc>
              <a:spcBef>
                <a:spcPct val="50000"/>
              </a:spcBef>
            </a:pPr>
            <a:r>
              <a:rPr lang="en-US" altLang="ko-KR" sz="1000" smtClean="0"/>
              <a:t>Applications are designed to provide functionality, not with the network (their delivery system) in mind</a:t>
            </a:r>
          </a:p>
          <a:p>
            <a:pPr lvl="1" eaLnBrk="1" hangingPunct="1">
              <a:lnSpc>
                <a:spcPct val="80000"/>
              </a:lnSpc>
              <a:spcBef>
                <a:spcPct val="0"/>
              </a:spcBef>
              <a:buFontTx/>
              <a:buChar char="•"/>
            </a:pPr>
            <a:r>
              <a:rPr lang="en-US" altLang="ko-KR" sz="1000" smtClean="0"/>
              <a:t>Developers assume quality delivery is a given (no latency, assumes state, guaranteed service, etc.). Like plugging something into an electrical outlet</a:t>
            </a:r>
          </a:p>
          <a:p>
            <a:pPr lvl="1" eaLnBrk="1" hangingPunct="1">
              <a:lnSpc>
                <a:spcPct val="80000"/>
              </a:lnSpc>
              <a:spcBef>
                <a:spcPct val="0"/>
              </a:spcBef>
              <a:buFontTx/>
              <a:buChar char="•"/>
            </a:pPr>
            <a:r>
              <a:rPr lang="en-US" altLang="ko-KR" sz="1000" smtClean="0"/>
              <a:t>Networks must now do more than deliver a packet</a:t>
            </a:r>
          </a:p>
          <a:p>
            <a:pPr lvl="1" eaLnBrk="1" hangingPunct="1">
              <a:lnSpc>
                <a:spcPct val="80000"/>
              </a:lnSpc>
              <a:spcBef>
                <a:spcPct val="0"/>
              </a:spcBef>
              <a:buFontTx/>
              <a:buChar char="•"/>
            </a:pPr>
            <a:r>
              <a:rPr lang="en-US" altLang="ko-KR" sz="1000" smtClean="0"/>
              <a:t>Networks must intelligently manage diverse traffic for a variety of applications with multidimensional requirements. </a:t>
            </a:r>
          </a:p>
          <a:p>
            <a:pPr eaLnBrk="1" hangingPunct="1">
              <a:lnSpc>
                <a:spcPct val="80000"/>
              </a:lnSpc>
              <a:spcBef>
                <a:spcPct val="0"/>
              </a:spcBef>
              <a:buFontTx/>
              <a:buChar char="•"/>
            </a:pPr>
            <a:endParaRPr lang="en-US" altLang="ko-KR"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lnSpc>
                <a:spcPct val="130000"/>
              </a:lnSpc>
              <a:spcBef>
                <a:spcPct val="50000"/>
              </a:spcBef>
              <a:spcAft>
                <a:spcPct val="0"/>
              </a:spcAft>
            </a:pPr>
            <a:fld id="{3511ACF8-EDED-42EE-ACBE-1451F2E3C618}" type="slidenum">
              <a:rPr kumimoji="1" lang="ko-KR" altLang="en-US" sz="1100" smtClean="0">
                <a:solidFill>
                  <a:srgbClr val="000000"/>
                </a:solidFill>
                <a:latin typeface="바탕체" pitchFamily="17" charset="-127"/>
                <a:ea typeface="굴림" charset="-127"/>
              </a:rPr>
              <a:pPr fontAlgn="base">
                <a:lnSpc>
                  <a:spcPct val="130000"/>
                </a:lnSpc>
                <a:spcBef>
                  <a:spcPct val="50000"/>
                </a:spcBef>
                <a:spcAft>
                  <a:spcPct val="0"/>
                </a:spcAft>
              </a:pPr>
              <a:t>15</a:t>
            </a:fld>
            <a:endParaRPr kumimoji="1" lang="en-US" altLang="ko-KR" sz="1100" smtClean="0">
              <a:solidFill>
                <a:srgbClr val="000000"/>
              </a:solidFill>
              <a:latin typeface="바탕체" pitchFamily="17" charset="-127"/>
              <a:ea typeface="굴림" charset="-127"/>
            </a:endParaRPr>
          </a:p>
        </p:txBody>
      </p:sp>
      <p:sp>
        <p:nvSpPr>
          <p:cNvPr id="63490" name="Rectangle 2"/>
          <p:cNvSpPr>
            <a:spLocks noGrp="1" noRot="1" noChangeAspect="1" noChangeArrowheads="1" noTextEdit="1"/>
          </p:cNvSpPr>
          <p:nvPr>
            <p:ph type="sldImg"/>
          </p:nvPr>
        </p:nvSpPr>
        <p:spPr bwMode="auto">
          <a:xfrm>
            <a:off x="1147763" y="685800"/>
            <a:ext cx="4572000" cy="3429000"/>
          </a:xfrm>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latin typeface="Arial" charset="0"/>
              <a:ea typeface="굴림"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6758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latin typeface="Arial" charset="0"/>
            </a:endParaRPr>
          </a:p>
        </p:txBody>
      </p:sp>
      <p:sp>
        <p:nvSpPr>
          <p:cNvPr id="67587"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647F8-99B7-4DD0-82D9-52C4A95667CE}" type="slidenum">
              <a:rPr lang="en-US" altLang="ko-KR"/>
              <a:pPr fontAlgn="base">
                <a:spcBef>
                  <a:spcPct val="0"/>
                </a:spcBef>
                <a:spcAft>
                  <a:spcPct val="0"/>
                </a:spcAft>
                <a:defRPr/>
              </a:pPr>
              <a:t>18</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0"/>
          <p:cNvSpPr>
            <a:spLocks noGrp="1"/>
          </p:cNvSpPr>
          <p:nvPr>
            <p:ph type="sldNum" sz="quarter" idx="10"/>
          </p:nvPr>
        </p:nvSpPr>
        <p:spPr/>
        <p:txBody>
          <a:bodyPr/>
          <a:lstStyle>
            <a:lvl1pPr>
              <a:defRPr/>
            </a:lvl1pPr>
          </a:lstStyle>
          <a:p>
            <a:pPr>
              <a:defRPr/>
            </a:pPr>
            <a:fld id="{D2095620-B447-452D-8222-4F7491102F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10"/>
          </p:nvPr>
        </p:nvSpPr>
        <p:spPr/>
        <p:txBody>
          <a:bodyPr/>
          <a:lstStyle>
            <a:lvl1pPr>
              <a:defRPr/>
            </a:lvl1pPr>
          </a:lstStyle>
          <a:p>
            <a:pPr>
              <a:defRPr/>
            </a:pPr>
            <a:fld id="{8A8CFB7A-007F-433F-8A79-04D3BA443E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10"/>
          </p:nvPr>
        </p:nvSpPr>
        <p:spPr/>
        <p:txBody>
          <a:bodyPr/>
          <a:lstStyle>
            <a:lvl1pPr>
              <a:defRPr/>
            </a:lvl1pPr>
          </a:lstStyle>
          <a:p>
            <a:pPr>
              <a:defRPr/>
            </a:pPr>
            <a:fld id="{35CA27F3-43F8-4CC0-A12B-86C51E366F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304800" y="152400"/>
            <a:ext cx="8077200" cy="8382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304800" y="1600200"/>
            <a:ext cx="8534400" cy="4495800"/>
          </a:xfrm>
        </p:spPr>
        <p:txBody>
          <a:bodyPr rtlCol="0">
            <a:normAutofit/>
          </a:bodyPr>
          <a:lstStyle/>
          <a:p>
            <a:pPr lvl="0"/>
            <a:endParaRPr lang="ko-KR" alt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제목 및 차트">
    <p:spTree>
      <p:nvGrpSpPr>
        <p:cNvPr id="1" name=""/>
        <p:cNvGrpSpPr/>
        <p:nvPr/>
      </p:nvGrpSpPr>
      <p:grpSpPr>
        <a:xfrm>
          <a:off x="0" y="0"/>
          <a:ext cx="0" cy="0"/>
          <a:chOff x="0" y="0"/>
          <a:chExt cx="0" cy="0"/>
        </a:xfrm>
      </p:grpSpPr>
      <p:sp>
        <p:nvSpPr>
          <p:cNvPr id="2" name="제목 1"/>
          <p:cNvSpPr>
            <a:spLocks noGrp="1"/>
          </p:cNvSpPr>
          <p:nvPr>
            <p:ph type="title"/>
          </p:nvPr>
        </p:nvSpPr>
        <p:spPr>
          <a:xfrm>
            <a:off x="304800" y="152400"/>
            <a:ext cx="8077200" cy="838200"/>
          </a:xfrm>
        </p:spPr>
        <p:txBody>
          <a:bodyPr/>
          <a:lstStyle/>
          <a:p>
            <a:r>
              <a:rPr lang="ko-KR" altLang="en-US" smtClean="0"/>
              <a:t>마스터 제목 스타일 편집</a:t>
            </a:r>
            <a:endParaRPr lang="ko-KR" altLang="en-US"/>
          </a:p>
        </p:txBody>
      </p:sp>
      <p:sp>
        <p:nvSpPr>
          <p:cNvPr id="3" name="차트 개체 틀 2"/>
          <p:cNvSpPr>
            <a:spLocks noGrp="1"/>
          </p:cNvSpPr>
          <p:nvPr>
            <p:ph type="chart" idx="1"/>
          </p:nvPr>
        </p:nvSpPr>
        <p:spPr>
          <a:xfrm>
            <a:off x="304800" y="1600200"/>
            <a:ext cx="8534400" cy="4495800"/>
          </a:xfrm>
        </p:spPr>
        <p:txBody>
          <a:bodyPr rtlCol="0">
            <a:normAutofit/>
          </a:bodyPr>
          <a:lstStyle/>
          <a:p>
            <a:pPr lvl="0"/>
            <a:endParaRPr lang="ko-KR" alt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10"/>
          </p:nvPr>
        </p:nvSpPr>
        <p:spPr/>
        <p:txBody>
          <a:bodyPr/>
          <a:lstStyle>
            <a:lvl1pPr>
              <a:defRPr/>
            </a:lvl1pPr>
          </a:lstStyle>
          <a:p>
            <a:pPr>
              <a:defRPr/>
            </a:pPr>
            <a:fld id="{5DA681E4-7A33-4538-8450-8B2F4E02EBD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10"/>
          <p:cNvSpPr>
            <a:spLocks noGrp="1"/>
          </p:cNvSpPr>
          <p:nvPr>
            <p:ph type="sldNum" sz="quarter" idx="10"/>
          </p:nvPr>
        </p:nvSpPr>
        <p:spPr/>
        <p:txBody>
          <a:bodyPr/>
          <a:lstStyle>
            <a:lvl1pPr>
              <a:defRPr/>
            </a:lvl1pPr>
          </a:lstStyle>
          <a:p>
            <a:pPr>
              <a:defRPr/>
            </a:pPr>
            <a:fld id="{A4FEB50C-E3BE-4A47-99A5-1D18E3EFF8C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304800" y="152400"/>
            <a:ext cx="8077200" cy="8382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304800" y="1600200"/>
            <a:ext cx="4191000" cy="4495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191000" cy="4495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9A15C9E6-3E38-4EB6-A91C-67E6B36D0B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0"/>
          <p:cNvSpPr>
            <a:spLocks noGrp="1"/>
          </p:cNvSpPr>
          <p:nvPr>
            <p:ph type="sldNum" sz="quarter" idx="10"/>
          </p:nvPr>
        </p:nvSpPr>
        <p:spPr/>
        <p:txBody>
          <a:bodyPr/>
          <a:lstStyle>
            <a:lvl1pPr>
              <a:defRPr/>
            </a:lvl1pPr>
          </a:lstStyle>
          <a:p>
            <a:pPr>
              <a:defRPr/>
            </a:pPr>
            <a:fld id="{E55FEEE6-C06E-4D74-AB33-FE53917EF7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60B6DBE2-7051-419E-809D-DAD2E29474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44C9E025-7BBA-478D-BBEA-20817CD3D0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0"/>
          <p:cNvSpPr>
            <a:spLocks noGrp="1"/>
          </p:cNvSpPr>
          <p:nvPr>
            <p:ph type="sldNum" sz="quarter" idx="10"/>
          </p:nvPr>
        </p:nvSpPr>
        <p:spPr/>
        <p:txBody>
          <a:bodyPr/>
          <a:lstStyle>
            <a:lvl1pPr>
              <a:defRPr/>
            </a:lvl1pPr>
          </a:lstStyle>
          <a:p>
            <a:pPr>
              <a:defRPr/>
            </a:pPr>
            <a:fld id="{9B0A1542-BED7-4FA0-9491-66B9CD74D9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0"/>
          <p:cNvSpPr>
            <a:spLocks noGrp="1"/>
          </p:cNvSpPr>
          <p:nvPr>
            <p:ph type="sldNum" sz="quarter" idx="10"/>
          </p:nvPr>
        </p:nvSpPr>
        <p:spPr/>
        <p:txBody>
          <a:bodyPr/>
          <a:lstStyle>
            <a:lvl1pPr>
              <a:defRPr/>
            </a:lvl1pPr>
          </a:lstStyle>
          <a:p>
            <a:pPr>
              <a:defRPr/>
            </a:pPr>
            <a:fld id="{3A82C586-1DBF-4A29-B746-5AE388FA61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415925"/>
          </a:xfrm>
          <a:prstGeom prst="rect">
            <a:avLst/>
          </a:prstGeom>
          <a:solidFill>
            <a:srgbClr val="F4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en-US"/>
          </a:p>
        </p:txBody>
      </p:sp>
      <p:sp>
        <p:nvSpPr>
          <p:cNvPr id="48131" name="Title Placeholder 1"/>
          <p:cNvSpPr>
            <a:spLocks noGrp="1"/>
          </p:cNvSpPr>
          <p:nvPr>
            <p:ph type="title"/>
          </p:nvPr>
        </p:nvSpPr>
        <p:spPr bwMode="auto">
          <a:xfrm>
            <a:off x="457200" y="533400"/>
            <a:ext cx="8229600" cy="80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4813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7" name="Rectangle 6"/>
          <p:cNvSpPr/>
          <p:nvPr userDrawn="1"/>
        </p:nvSpPr>
        <p:spPr>
          <a:xfrm>
            <a:off x="0" y="0"/>
            <a:ext cx="9144000" cy="76200"/>
          </a:xfrm>
          <a:prstGeom prst="rect">
            <a:avLst/>
          </a:prstGeom>
          <a:solidFill>
            <a:srgbClr val="F7B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en-US"/>
          </a:p>
        </p:txBody>
      </p:sp>
      <p:cxnSp>
        <p:nvCxnSpPr>
          <p:cNvPr id="10" name="Straight Connector 9"/>
          <p:cNvCxnSpPr/>
          <p:nvPr userDrawn="1"/>
        </p:nvCxnSpPr>
        <p:spPr>
          <a:xfrm rot="5400000">
            <a:off x="402431" y="207169"/>
            <a:ext cx="4159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7939088" y="6537325"/>
            <a:ext cx="1081087" cy="338138"/>
          </a:xfrm>
          <a:prstGeom prst="rect">
            <a:avLst/>
          </a:prstGeom>
          <a:noFill/>
        </p:spPr>
        <p:txBody>
          <a:bodyPr>
            <a:spAutoFit/>
          </a:bodyPr>
          <a:lstStyle/>
          <a:p>
            <a:pPr algn="r" fontAlgn="auto" latinLnBrk="0">
              <a:spcBef>
                <a:spcPts val="0"/>
              </a:spcBef>
              <a:spcAft>
                <a:spcPts val="0"/>
              </a:spcAft>
              <a:defRPr/>
            </a:pPr>
            <a:r>
              <a:rPr kumimoji="0" lang="en-US" sz="800" dirty="0">
                <a:solidFill>
                  <a:schemeClr val="tx1">
                    <a:lumMod val="50000"/>
                    <a:lumOff val="50000"/>
                  </a:schemeClr>
                </a:solidFill>
                <a:latin typeface="Arial"/>
                <a:ea typeface="+mn-ea"/>
                <a:cs typeface="Arial"/>
              </a:rPr>
              <a:t>© F5 Networks</a:t>
            </a:r>
          </a:p>
          <a:p>
            <a:pPr fontAlgn="auto" latinLnBrk="0">
              <a:spcBef>
                <a:spcPts val="0"/>
              </a:spcBef>
              <a:spcAft>
                <a:spcPts val="0"/>
              </a:spcAft>
              <a:defRPr/>
            </a:pPr>
            <a:endParaRPr kumimoji="0" lang="en-US" sz="800" dirty="0">
              <a:latin typeface="Arial"/>
              <a:ea typeface="+mn-ea"/>
              <a:cs typeface="Arial"/>
            </a:endParaRPr>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kumimoji="0" sz="1200">
                <a:solidFill>
                  <a:schemeClr val="tx1">
                    <a:tint val="75000"/>
                  </a:schemeClr>
                </a:solidFill>
                <a:latin typeface="+mn-lt"/>
                <a:ea typeface="+mn-ea"/>
              </a:defRPr>
            </a:lvl1pPr>
          </a:lstStyle>
          <a:p>
            <a:pPr>
              <a:defRPr/>
            </a:pPr>
            <a:fld id="{DCC751E0-0778-4C10-ADCE-24CA7DD1CC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12" r:id="rId12"/>
    <p:sldLayoutId id="2147483713"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7F7F7F"/>
          </a:solidFill>
          <a:latin typeface="Arial"/>
          <a:ea typeface="+mj-ea"/>
          <a:cs typeface="Arial"/>
        </a:defRPr>
      </a:lvl1pPr>
      <a:lvl2pPr algn="l" defTabSz="457200" rtl="0" eaLnBrk="0" fontAlgn="base" hangingPunct="0">
        <a:spcBef>
          <a:spcPct val="0"/>
        </a:spcBef>
        <a:spcAft>
          <a:spcPct val="0"/>
        </a:spcAft>
        <a:defRPr sz="3200" b="1">
          <a:solidFill>
            <a:srgbClr val="7F7F7F"/>
          </a:solidFill>
          <a:latin typeface="Arial" charset="0"/>
          <a:cs typeface="Arial" charset="0"/>
        </a:defRPr>
      </a:lvl2pPr>
      <a:lvl3pPr algn="l" defTabSz="457200" rtl="0" eaLnBrk="0" fontAlgn="base" hangingPunct="0">
        <a:spcBef>
          <a:spcPct val="0"/>
        </a:spcBef>
        <a:spcAft>
          <a:spcPct val="0"/>
        </a:spcAft>
        <a:defRPr sz="3200" b="1">
          <a:solidFill>
            <a:srgbClr val="7F7F7F"/>
          </a:solidFill>
          <a:latin typeface="Arial" charset="0"/>
          <a:cs typeface="Arial" charset="0"/>
        </a:defRPr>
      </a:lvl3pPr>
      <a:lvl4pPr algn="l" defTabSz="457200" rtl="0" eaLnBrk="0" fontAlgn="base" hangingPunct="0">
        <a:spcBef>
          <a:spcPct val="0"/>
        </a:spcBef>
        <a:spcAft>
          <a:spcPct val="0"/>
        </a:spcAft>
        <a:defRPr sz="3200" b="1">
          <a:solidFill>
            <a:srgbClr val="7F7F7F"/>
          </a:solidFill>
          <a:latin typeface="Arial" charset="0"/>
          <a:cs typeface="Arial" charset="0"/>
        </a:defRPr>
      </a:lvl4pPr>
      <a:lvl5pPr algn="l" defTabSz="457200" rtl="0" eaLnBrk="0" fontAlgn="base" hangingPunct="0">
        <a:spcBef>
          <a:spcPct val="0"/>
        </a:spcBef>
        <a:spcAft>
          <a:spcPct val="0"/>
        </a:spcAft>
        <a:defRPr sz="3200" b="1">
          <a:solidFill>
            <a:srgbClr val="7F7F7F"/>
          </a:solidFill>
          <a:latin typeface="Arial" charset="0"/>
          <a:cs typeface="Arial" charset="0"/>
        </a:defRPr>
      </a:lvl5pPr>
      <a:lvl6pPr marL="457200" algn="l" defTabSz="457200" rtl="0" fontAlgn="base">
        <a:spcBef>
          <a:spcPct val="0"/>
        </a:spcBef>
        <a:spcAft>
          <a:spcPct val="0"/>
        </a:spcAft>
        <a:defRPr sz="3200" b="1">
          <a:solidFill>
            <a:srgbClr val="7F7F7F"/>
          </a:solidFill>
          <a:latin typeface="Arial" charset="0"/>
          <a:cs typeface="Arial" charset="0"/>
        </a:defRPr>
      </a:lvl6pPr>
      <a:lvl7pPr marL="914400" algn="l" defTabSz="457200" rtl="0" fontAlgn="base">
        <a:spcBef>
          <a:spcPct val="0"/>
        </a:spcBef>
        <a:spcAft>
          <a:spcPct val="0"/>
        </a:spcAft>
        <a:defRPr sz="3200" b="1">
          <a:solidFill>
            <a:srgbClr val="7F7F7F"/>
          </a:solidFill>
          <a:latin typeface="Arial" charset="0"/>
          <a:cs typeface="Arial" charset="0"/>
        </a:defRPr>
      </a:lvl7pPr>
      <a:lvl8pPr marL="1371600" algn="l" defTabSz="457200" rtl="0" fontAlgn="base">
        <a:spcBef>
          <a:spcPct val="0"/>
        </a:spcBef>
        <a:spcAft>
          <a:spcPct val="0"/>
        </a:spcAft>
        <a:defRPr sz="3200" b="1">
          <a:solidFill>
            <a:srgbClr val="7F7F7F"/>
          </a:solidFill>
          <a:latin typeface="Arial" charset="0"/>
          <a:cs typeface="Arial" charset="0"/>
        </a:defRPr>
      </a:lvl8pPr>
      <a:lvl9pPr marL="1828800" algn="l" defTabSz="457200" rtl="0" fontAlgn="base">
        <a:spcBef>
          <a:spcPct val="0"/>
        </a:spcBef>
        <a:spcAft>
          <a:spcPct val="0"/>
        </a:spcAft>
        <a:defRPr sz="3200" b="1">
          <a:solidFill>
            <a:srgbClr val="7F7F7F"/>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B10634"/>
        </a:buClr>
        <a:buFont typeface="Arial" charset="0"/>
        <a:buChar char="•"/>
        <a:defRPr sz="32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ECA421"/>
        </a:buClr>
        <a:buFont typeface="Arial" charset="0"/>
        <a:buChar char="•"/>
        <a:defRPr sz="24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415925"/>
          </a:xfrm>
          <a:prstGeom prst="rect">
            <a:avLst/>
          </a:prstGeom>
          <a:solidFill>
            <a:srgbClr val="F4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en-US">
              <a:solidFill>
                <a:prstClr val="white"/>
              </a:solidFill>
            </a:endParaRPr>
          </a:p>
        </p:txBody>
      </p:sp>
      <p:sp>
        <p:nvSpPr>
          <p:cNvPr id="15363" name="Title Placeholder 1"/>
          <p:cNvSpPr>
            <a:spLocks noGrp="1"/>
          </p:cNvSpPr>
          <p:nvPr>
            <p:ph type="title"/>
          </p:nvPr>
        </p:nvSpPr>
        <p:spPr bwMode="auto">
          <a:xfrm>
            <a:off x="457200" y="533400"/>
            <a:ext cx="8229600" cy="80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1536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7" name="Rectangle 6"/>
          <p:cNvSpPr/>
          <p:nvPr userDrawn="1"/>
        </p:nvSpPr>
        <p:spPr>
          <a:xfrm>
            <a:off x="0" y="0"/>
            <a:ext cx="9144000" cy="76200"/>
          </a:xfrm>
          <a:prstGeom prst="rect">
            <a:avLst/>
          </a:prstGeom>
          <a:solidFill>
            <a:srgbClr val="F7B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en-US">
              <a:solidFill>
                <a:prstClr val="white"/>
              </a:solidFill>
            </a:endParaRPr>
          </a:p>
        </p:txBody>
      </p:sp>
      <p:cxnSp>
        <p:nvCxnSpPr>
          <p:cNvPr id="10" name="Straight Connector 9"/>
          <p:cNvCxnSpPr/>
          <p:nvPr userDrawn="1"/>
        </p:nvCxnSpPr>
        <p:spPr>
          <a:xfrm rot="5400000">
            <a:off x="402431" y="207169"/>
            <a:ext cx="4159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 Box 9"/>
          <p:cNvSpPr txBox="1">
            <a:spLocks noChangeArrowheads="1"/>
          </p:cNvSpPr>
          <p:nvPr userDrawn="1"/>
        </p:nvSpPr>
        <p:spPr bwMode="auto">
          <a:xfrm>
            <a:off x="8629650" y="106363"/>
            <a:ext cx="381000" cy="261937"/>
          </a:xfrm>
          <a:prstGeom prst="rect">
            <a:avLst/>
          </a:prstGeom>
          <a:noFill/>
          <a:ln w="9525">
            <a:noFill/>
            <a:miter lim="800000"/>
            <a:headEnd/>
            <a:tailEnd/>
          </a:ln>
          <a:effectLst/>
        </p:spPr>
        <p:txBody>
          <a:bodyPr>
            <a:spAutoFit/>
          </a:bodyPr>
          <a:lstStyle/>
          <a:p>
            <a:pPr algn="ctr" fontAlgn="auto" latinLnBrk="0">
              <a:spcBef>
                <a:spcPts val="0"/>
              </a:spcBef>
              <a:spcAft>
                <a:spcPts val="0"/>
              </a:spcAft>
              <a:defRPr/>
            </a:pPr>
            <a:fld id="{D750DD9A-DC02-47AF-8119-02A95422489E}" type="slidenum">
              <a:rPr kumimoji="0" lang="en-US" sz="1100">
                <a:solidFill>
                  <a:prstClr val="white"/>
                </a:solidFill>
                <a:latin typeface="Arial"/>
                <a:ea typeface="+mn-ea"/>
                <a:cs typeface="Arial"/>
              </a:rPr>
              <a:pPr algn="ctr" fontAlgn="auto" latinLnBrk="0">
                <a:spcBef>
                  <a:spcPts val="0"/>
                </a:spcBef>
                <a:spcAft>
                  <a:spcPts val="0"/>
                </a:spcAft>
                <a:defRPr/>
              </a:pPr>
              <a:t>‹#›</a:t>
            </a:fld>
            <a:endParaRPr kumimoji="0" lang="en-US" sz="1100" dirty="0">
              <a:solidFill>
                <a:prstClr val="white"/>
              </a:solidFill>
              <a:latin typeface="Arial"/>
              <a:ea typeface="+mn-ea"/>
              <a:cs typeface="Arial"/>
            </a:endParaRPr>
          </a:p>
        </p:txBody>
      </p:sp>
      <p:pic>
        <p:nvPicPr>
          <p:cNvPr id="15368" name="Picture 11" descr="F5_logo.jpg"/>
          <p:cNvPicPr>
            <a:picLocks noChangeAspect="1"/>
          </p:cNvPicPr>
          <p:nvPr userDrawn="1"/>
        </p:nvPicPr>
        <p:blipFill>
          <a:blip r:embed="rId13"/>
          <a:srcRect/>
          <a:stretch>
            <a:fillRect/>
          </a:stretch>
        </p:blipFill>
        <p:spPr bwMode="auto">
          <a:xfrm>
            <a:off x="8458200" y="6223000"/>
            <a:ext cx="477838" cy="477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457200" rtl="0" eaLnBrk="0" fontAlgn="base" hangingPunct="0">
        <a:spcBef>
          <a:spcPct val="0"/>
        </a:spcBef>
        <a:spcAft>
          <a:spcPct val="0"/>
        </a:spcAft>
        <a:defRPr sz="3200" b="1" kern="1200">
          <a:solidFill>
            <a:srgbClr val="7F7F7F"/>
          </a:solidFill>
          <a:latin typeface="Arial"/>
          <a:ea typeface="+mj-ea"/>
          <a:cs typeface="Arial"/>
        </a:defRPr>
      </a:lvl1pPr>
      <a:lvl2pPr algn="l" defTabSz="457200" rtl="0" eaLnBrk="0" fontAlgn="base" hangingPunct="0">
        <a:spcBef>
          <a:spcPct val="0"/>
        </a:spcBef>
        <a:spcAft>
          <a:spcPct val="0"/>
        </a:spcAft>
        <a:defRPr sz="3200" b="1">
          <a:solidFill>
            <a:srgbClr val="7F7F7F"/>
          </a:solidFill>
          <a:latin typeface="Arial" charset="0"/>
          <a:cs typeface="Arial" charset="0"/>
        </a:defRPr>
      </a:lvl2pPr>
      <a:lvl3pPr algn="l" defTabSz="457200" rtl="0" eaLnBrk="0" fontAlgn="base" hangingPunct="0">
        <a:spcBef>
          <a:spcPct val="0"/>
        </a:spcBef>
        <a:spcAft>
          <a:spcPct val="0"/>
        </a:spcAft>
        <a:defRPr sz="3200" b="1">
          <a:solidFill>
            <a:srgbClr val="7F7F7F"/>
          </a:solidFill>
          <a:latin typeface="Arial" charset="0"/>
          <a:cs typeface="Arial" charset="0"/>
        </a:defRPr>
      </a:lvl3pPr>
      <a:lvl4pPr algn="l" defTabSz="457200" rtl="0" eaLnBrk="0" fontAlgn="base" hangingPunct="0">
        <a:spcBef>
          <a:spcPct val="0"/>
        </a:spcBef>
        <a:spcAft>
          <a:spcPct val="0"/>
        </a:spcAft>
        <a:defRPr sz="3200" b="1">
          <a:solidFill>
            <a:srgbClr val="7F7F7F"/>
          </a:solidFill>
          <a:latin typeface="Arial" charset="0"/>
          <a:cs typeface="Arial" charset="0"/>
        </a:defRPr>
      </a:lvl4pPr>
      <a:lvl5pPr algn="l" defTabSz="457200" rtl="0" eaLnBrk="0" fontAlgn="base" hangingPunct="0">
        <a:spcBef>
          <a:spcPct val="0"/>
        </a:spcBef>
        <a:spcAft>
          <a:spcPct val="0"/>
        </a:spcAft>
        <a:defRPr sz="3200" b="1">
          <a:solidFill>
            <a:srgbClr val="7F7F7F"/>
          </a:solidFill>
          <a:latin typeface="Arial" charset="0"/>
          <a:cs typeface="Arial" charset="0"/>
        </a:defRPr>
      </a:lvl5pPr>
      <a:lvl6pPr marL="457200" algn="l" defTabSz="457200" rtl="0" fontAlgn="base">
        <a:spcBef>
          <a:spcPct val="0"/>
        </a:spcBef>
        <a:spcAft>
          <a:spcPct val="0"/>
        </a:spcAft>
        <a:defRPr sz="3200" b="1">
          <a:solidFill>
            <a:srgbClr val="7F7F7F"/>
          </a:solidFill>
          <a:latin typeface="Arial" charset="0"/>
          <a:cs typeface="Arial" charset="0"/>
        </a:defRPr>
      </a:lvl6pPr>
      <a:lvl7pPr marL="914400" algn="l" defTabSz="457200" rtl="0" fontAlgn="base">
        <a:spcBef>
          <a:spcPct val="0"/>
        </a:spcBef>
        <a:spcAft>
          <a:spcPct val="0"/>
        </a:spcAft>
        <a:defRPr sz="3200" b="1">
          <a:solidFill>
            <a:srgbClr val="7F7F7F"/>
          </a:solidFill>
          <a:latin typeface="Arial" charset="0"/>
          <a:cs typeface="Arial" charset="0"/>
        </a:defRPr>
      </a:lvl7pPr>
      <a:lvl8pPr marL="1371600" algn="l" defTabSz="457200" rtl="0" fontAlgn="base">
        <a:spcBef>
          <a:spcPct val="0"/>
        </a:spcBef>
        <a:spcAft>
          <a:spcPct val="0"/>
        </a:spcAft>
        <a:defRPr sz="3200" b="1">
          <a:solidFill>
            <a:srgbClr val="7F7F7F"/>
          </a:solidFill>
          <a:latin typeface="Arial" charset="0"/>
          <a:cs typeface="Arial" charset="0"/>
        </a:defRPr>
      </a:lvl8pPr>
      <a:lvl9pPr marL="1828800" algn="l" defTabSz="457200" rtl="0" fontAlgn="base">
        <a:spcBef>
          <a:spcPct val="0"/>
        </a:spcBef>
        <a:spcAft>
          <a:spcPct val="0"/>
        </a:spcAft>
        <a:defRPr sz="3200" b="1">
          <a:solidFill>
            <a:srgbClr val="7F7F7F"/>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B10634"/>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ECA421"/>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415925"/>
          </a:xfrm>
          <a:prstGeom prst="rect">
            <a:avLst/>
          </a:prstGeom>
          <a:solidFill>
            <a:srgbClr val="F4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en-US">
              <a:solidFill>
                <a:prstClr val="white"/>
              </a:solidFill>
            </a:endParaRPr>
          </a:p>
        </p:txBody>
      </p:sp>
      <p:sp>
        <p:nvSpPr>
          <p:cNvPr id="27651" name="Title Placeholder 1"/>
          <p:cNvSpPr>
            <a:spLocks noGrp="1"/>
          </p:cNvSpPr>
          <p:nvPr>
            <p:ph type="title"/>
          </p:nvPr>
        </p:nvSpPr>
        <p:spPr bwMode="auto">
          <a:xfrm>
            <a:off x="457200" y="533400"/>
            <a:ext cx="8229600" cy="80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title style</a:t>
            </a:r>
          </a:p>
        </p:txBody>
      </p:sp>
      <p:sp>
        <p:nvSpPr>
          <p:cNvPr id="276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7" name="Rectangle 6"/>
          <p:cNvSpPr/>
          <p:nvPr userDrawn="1"/>
        </p:nvSpPr>
        <p:spPr>
          <a:xfrm>
            <a:off x="0" y="0"/>
            <a:ext cx="9144000" cy="76200"/>
          </a:xfrm>
          <a:prstGeom prst="rect">
            <a:avLst/>
          </a:prstGeom>
          <a:solidFill>
            <a:srgbClr val="F7B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en-US">
              <a:solidFill>
                <a:prstClr val="white"/>
              </a:solidFill>
            </a:endParaRPr>
          </a:p>
        </p:txBody>
      </p:sp>
      <p:cxnSp>
        <p:nvCxnSpPr>
          <p:cNvPr id="10" name="Straight Connector 9"/>
          <p:cNvCxnSpPr/>
          <p:nvPr userDrawn="1"/>
        </p:nvCxnSpPr>
        <p:spPr>
          <a:xfrm rot="5400000">
            <a:off x="402431" y="207169"/>
            <a:ext cx="4159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 Box 9"/>
          <p:cNvSpPr txBox="1">
            <a:spLocks noChangeArrowheads="1"/>
          </p:cNvSpPr>
          <p:nvPr userDrawn="1"/>
        </p:nvSpPr>
        <p:spPr bwMode="auto">
          <a:xfrm>
            <a:off x="8629650" y="106363"/>
            <a:ext cx="381000" cy="261937"/>
          </a:xfrm>
          <a:prstGeom prst="rect">
            <a:avLst/>
          </a:prstGeom>
          <a:noFill/>
          <a:ln w="9525">
            <a:noFill/>
            <a:miter lim="800000"/>
            <a:headEnd/>
            <a:tailEnd/>
          </a:ln>
          <a:effectLst/>
        </p:spPr>
        <p:txBody>
          <a:bodyPr>
            <a:spAutoFit/>
          </a:bodyPr>
          <a:lstStyle/>
          <a:p>
            <a:pPr algn="ctr" fontAlgn="auto" latinLnBrk="0">
              <a:spcBef>
                <a:spcPts val="0"/>
              </a:spcBef>
              <a:spcAft>
                <a:spcPts val="0"/>
              </a:spcAft>
              <a:defRPr/>
            </a:pPr>
            <a:fld id="{29D708BE-8343-4344-BF21-6F7A92498EDD}" type="slidenum">
              <a:rPr kumimoji="0" lang="en-US" sz="1100">
                <a:solidFill>
                  <a:prstClr val="white"/>
                </a:solidFill>
                <a:latin typeface="Arial"/>
                <a:ea typeface="+mn-ea"/>
                <a:cs typeface="Arial"/>
              </a:rPr>
              <a:pPr algn="ctr" fontAlgn="auto" latinLnBrk="0">
                <a:spcBef>
                  <a:spcPts val="0"/>
                </a:spcBef>
                <a:spcAft>
                  <a:spcPts val="0"/>
                </a:spcAft>
                <a:defRPr/>
              </a:pPr>
              <a:t>‹#›</a:t>
            </a:fld>
            <a:endParaRPr kumimoji="0" lang="en-US" sz="1100" dirty="0">
              <a:solidFill>
                <a:prstClr val="white"/>
              </a:solidFill>
              <a:latin typeface="Arial"/>
              <a:ea typeface="+mn-ea"/>
              <a:cs typeface="Arial"/>
            </a:endParaRPr>
          </a:p>
        </p:txBody>
      </p:sp>
      <p:pic>
        <p:nvPicPr>
          <p:cNvPr id="27656" name="Picture 11" descr="F5_logo.jpg"/>
          <p:cNvPicPr>
            <a:picLocks noChangeAspect="1"/>
          </p:cNvPicPr>
          <p:nvPr userDrawn="1"/>
        </p:nvPicPr>
        <p:blipFill>
          <a:blip r:embed="rId14"/>
          <a:srcRect/>
          <a:stretch>
            <a:fillRect/>
          </a:stretch>
        </p:blipFill>
        <p:spPr bwMode="auto">
          <a:xfrm>
            <a:off x="8458200" y="6223000"/>
            <a:ext cx="477838" cy="477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457200" rtl="0" eaLnBrk="0" fontAlgn="base" hangingPunct="0">
        <a:spcBef>
          <a:spcPct val="0"/>
        </a:spcBef>
        <a:spcAft>
          <a:spcPct val="0"/>
        </a:spcAft>
        <a:defRPr sz="3200" b="1" kern="1200">
          <a:solidFill>
            <a:srgbClr val="7F7F7F"/>
          </a:solidFill>
          <a:latin typeface="Arial"/>
          <a:ea typeface="+mj-ea"/>
          <a:cs typeface="Arial"/>
        </a:defRPr>
      </a:lvl1pPr>
      <a:lvl2pPr algn="l" defTabSz="457200" rtl="0" eaLnBrk="0" fontAlgn="base" hangingPunct="0">
        <a:spcBef>
          <a:spcPct val="0"/>
        </a:spcBef>
        <a:spcAft>
          <a:spcPct val="0"/>
        </a:spcAft>
        <a:defRPr sz="3200" b="1">
          <a:solidFill>
            <a:srgbClr val="7F7F7F"/>
          </a:solidFill>
          <a:latin typeface="Arial" charset="0"/>
          <a:cs typeface="Arial" charset="0"/>
        </a:defRPr>
      </a:lvl2pPr>
      <a:lvl3pPr algn="l" defTabSz="457200" rtl="0" eaLnBrk="0" fontAlgn="base" hangingPunct="0">
        <a:spcBef>
          <a:spcPct val="0"/>
        </a:spcBef>
        <a:spcAft>
          <a:spcPct val="0"/>
        </a:spcAft>
        <a:defRPr sz="3200" b="1">
          <a:solidFill>
            <a:srgbClr val="7F7F7F"/>
          </a:solidFill>
          <a:latin typeface="Arial" charset="0"/>
          <a:cs typeface="Arial" charset="0"/>
        </a:defRPr>
      </a:lvl3pPr>
      <a:lvl4pPr algn="l" defTabSz="457200" rtl="0" eaLnBrk="0" fontAlgn="base" hangingPunct="0">
        <a:spcBef>
          <a:spcPct val="0"/>
        </a:spcBef>
        <a:spcAft>
          <a:spcPct val="0"/>
        </a:spcAft>
        <a:defRPr sz="3200" b="1">
          <a:solidFill>
            <a:srgbClr val="7F7F7F"/>
          </a:solidFill>
          <a:latin typeface="Arial" charset="0"/>
          <a:cs typeface="Arial" charset="0"/>
        </a:defRPr>
      </a:lvl4pPr>
      <a:lvl5pPr algn="l" defTabSz="457200" rtl="0" eaLnBrk="0" fontAlgn="base" hangingPunct="0">
        <a:spcBef>
          <a:spcPct val="0"/>
        </a:spcBef>
        <a:spcAft>
          <a:spcPct val="0"/>
        </a:spcAft>
        <a:defRPr sz="3200" b="1">
          <a:solidFill>
            <a:srgbClr val="7F7F7F"/>
          </a:solidFill>
          <a:latin typeface="Arial" charset="0"/>
          <a:cs typeface="Arial" charset="0"/>
        </a:defRPr>
      </a:lvl5pPr>
      <a:lvl6pPr marL="457200" algn="l" defTabSz="457200" rtl="0" fontAlgn="base">
        <a:spcBef>
          <a:spcPct val="0"/>
        </a:spcBef>
        <a:spcAft>
          <a:spcPct val="0"/>
        </a:spcAft>
        <a:defRPr sz="3200" b="1">
          <a:solidFill>
            <a:srgbClr val="7F7F7F"/>
          </a:solidFill>
          <a:latin typeface="Arial" charset="0"/>
          <a:cs typeface="Arial" charset="0"/>
        </a:defRPr>
      </a:lvl6pPr>
      <a:lvl7pPr marL="914400" algn="l" defTabSz="457200" rtl="0" fontAlgn="base">
        <a:spcBef>
          <a:spcPct val="0"/>
        </a:spcBef>
        <a:spcAft>
          <a:spcPct val="0"/>
        </a:spcAft>
        <a:defRPr sz="3200" b="1">
          <a:solidFill>
            <a:srgbClr val="7F7F7F"/>
          </a:solidFill>
          <a:latin typeface="Arial" charset="0"/>
          <a:cs typeface="Arial" charset="0"/>
        </a:defRPr>
      </a:lvl7pPr>
      <a:lvl8pPr marL="1371600" algn="l" defTabSz="457200" rtl="0" fontAlgn="base">
        <a:spcBef>
          <a:spcPct val="0"/>
        </a:spcBef>
        <a:spcAft>
          <a:spcPct val="0"/>
        </a:spcAft>
        <a:defRPr sz="3200" b="1">
          <a:solidFill>
            <a:srgbClr val="7F7F7F"/>
          </a:solidFill>
          <a:latin typeface="Arial" charset="0"/>
          <a:cs typeface="Arial" charset="0"/>
        </a:defRPr>
      </a:lvl8pPr>
      <a:lvl9pPr marL="1828800" algn="l" defTabSz="457200" rtl="0" fontAlgn="base">
        <a:spcBef>
          <a:spcPct val="0"/>
        </a:spcBef>
        <a:spcAft>
          <a:spcPct val="0"/>
        </a:spcAft>
        <a:defRPr sz="3200" b="1">
          <a:solidFill>
            <a:srgbClr val="7F7F7F"/>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B10634"/>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ECA421"/>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7.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5.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http://www.energystar.gov/ia/partners/prod_development/downloads/EPA_Report_Exec_Summary_Final.pdf"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http://hightech.lbl.gov/documents/DATA_CENTERS/svrpwrusecompletefinal.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6.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wmf"/><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9.png"/><Relationship Id="rId7"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70.wmf"/><Relationship Id="rId5" Type="http://schemas.openxmlformats.org/officeDocument/2006/relationships/image" Target="../media/image69.png"/><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www.itian.net/"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___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itle 1"/>
          <p:cNvSpPr>
            <a:spLocks noGrp="1"/>
          </p:cNvSpPr>
          <p:nvPr>
            <p:ph type="ctrTitle"/>
          </p:nvPr>
        </p:nvSpPr>
        <p:spPr>
          <a:xfrm>
            <a:off x="2459038" y="2233613"/>
            <a:ext cx="6670675" cy="893762"/>
          </a:xfrm>
        </p:spPr>
        <p:txBody>
          <a:bodyPr anchor="ctr"/>
          <a:lstStyle/>
          <a:p>
            <a:pPr algn="r" eaLnBrk="1" hangingPunct="1"/>
            <a:r>
              <a:rPr lang="en-US" altLang="ko-KR" sz="3000" smtClean="0">
                <a:solidFill>
                  <a:schemeClr val="bg1"/>
                </a:solidFill>
                <a:latin typeface="Tahoma" pitchFamily="34" charset="0"/>
                <a:ea typeface="굴림" charset="-127"/>
                <a:cs typeface="Tahoma" pitchFamily="34" charset="0"/>
              </a:rPr>
              <a:t>“Application Delivery Network”</a:t>
            </a:r>
            <a:r>
              <a:rPr lang="ko-KR" altLang="en-US" sz="3000" smtClean="0">
                <a:solidFill>
                  <a:schemeClr val="bg1"/>
                </a:solidFill>
                <a:latin typeface="Tahoma" pitchFamily="34" charset="0"/>
                <a:cs typeface="Tahoma" pitchFamily="34" charset="0"/>
              </a:rPr>
              <a:t>이</a:t>
            </a:r>
            <a:r>
              <a:rPr lang="en-US" altLang="ko-KR" sz="3000" smtClean="0">
                <a:solidFill>
                  <a:schemeClr val="bg1"/>
                </a:solidFill>
                <a:latin typeface="Tahoma" pitchFamily="34" charset="0"/>
                <a:cs typeface="Tahoma" pitchFamily="34" charset="0"/>
              </a:rPr>
              <a:t/>
            </a:r>
            <a:br>
              <a:rPr lang="en-US" altLang="ko-KR" sz="3000" smtClean="0">
                <a:solidFill>
                  <a:schemeClr val="bg1"/>
                </a:solidFill>
                <a:latin typeface="Tahoma" pitchFamily="34" charset="0"/>
                <a:cs typeface="Tahoma" pitchFamily="34" charset="0"/>
              </a:rPr>
            </a:br>
            <a:r>
              <a:rPr lang="en-US" altLang="ko-KR" sz="3000" smtClean="0">
                <a:solidFill>
                  <a:schemeClr val="bg1"/>
                </a:solidFill>
                <a:latin typeface="Tahoma" pitchFamily="34" charset="0"/>
                <a:cs typeface="Tahoma" pitchFamily="34" charset="0"/>
              </a:rPr>
              <a:t>IT Infra</a:t>
            </a:r>
            <a:r>
              <a:rPr lang="ko-KR" altLang="en-US" sz="3000" smtClean="0">
                <a:solidFill>
                  <a:schemeClr val="bg1"/>
                </a:solidFill>
                <a:latin typeface="Tahoma" pitchFamily="34" charset="0"/>
                <a:cs typeface="Tahoma" pitchFamily="34" charset="0"/>
              </a:rPr>
              <a:t>에 적용된</a:t>
            </a:r>
            <a:r>
              <a:rPr lang="en-US" altLang="ko-KR" sz="3000" smtClean="0">
                <a:solidFill>
                  <a:schemeClr val="bg1"/>
                </a:solidFill>
                <a:latin typeface="Tahoma" pitchFamily="34" charset="0"/>
                <a:cs typeface="Tahoma" pitchFamily="34" charset="0"/>
              </a:rPr>
              <a:t> </a:t>
            </a:r>
            <a:r>
              <a:rPr lang="ko-KR" altLang="en-US" sz="3000" smtClean="0">
                <a:solidFill>
                  <a:schemeClr val="bg1"/>
                </a:solidFill>
                <a:latin typeface="Tahoma" pitchFamily="34" charset="0"/>
                <a:cs typeface="Tahoma" pitchFamily="34" charset="0"/>
              </a:rPr>
              <a:t>효과 </a:t>
            </a:r>
            <a:endParaRPr lang="ko-KR" altLang="en-US" sz="3000" smtClean="0">
              <a:solidFill>
                <a:schemeClr val="bg1"/>
              </a:solidFill>
              <a:latin typeface="Tahoma" pitchFamily="34" charset="0"/>
              <a:ea typeface="굴림" charset="-127"/>
              <a:cs typeface="Tahoma" pitchFamily="34" charset="0"/>
            </a:endParaRPr>
          </a:p>
        </p:txBody>
      </p:sp>
      <p:sp>
        <p:nvSpPr>
          <p:cNvPr id="3" name="Subtitle 2"/>
          <p:cNvSpPr>
            <a:spLocks noGrp="1"/>
          </p:cNvSpPr>
          <p:nvPr>
            <p:ph type="subTitle" idx="1"/>
          </p:nvPr>
        </p:nvSpPr>
        <p:spPr>
          <a:xfrm>
            <a:off x="457200" y="4114800"/>
            <a:ext cx="6553200" cy="1824038"/>
          </a:xfrm>
        </p:spPr>
        <p:txBody>
          <a:bodyPr rtlCol="0">
            <a:noAutofit/>
          </a:bodyPr>
          <a:lstStyle/>
          <a:p>
            <a:pPr algn="l" eaLnBrk="1" fontAlgn="auto" hangingPunct="1">
              <a:spcAft>
                <a:spcPts val="0"/>
              </a:spcAft>
              <a:buFont typeface="Arial"/>
              <a:buNone/>
              <a:defRPr/>
            </a:pPr>
            <a:r>
              <a:rPr lang="en-US" sz="2000" dirty="0" smtClean="0">
                <a:latin typeface="맑은 고딕" pitchFamily="50" charset="-127"/>
                <a:ea typeface="맑은 고딕" pitchFamily="50" charset="-127"/>
              </a:rPr>
              <a:t>2009. 05. 21.</a:t>
            </a:r>
          </a:p>
          <a:p>
            <a:pPr algn="l" eaLnBrk="1" fontAlgn="auto" hangingPunct="1">
              <a:spcAft>
                <a:spcPts val="0"/>
              </a:spcAft>
              <a:buFont typeface="Arial"/>
              <a:buNone/>
              <a:defRPr/>
            </a:pPr>
            <a:r>
              <a:rPr lang="ko-KR" altLang="en-US" sz="2000" dirty="0" smtClean="0">
                <a:latin typeface="맑은 고딕" pitchFamily="50" charset="-127"/>
              </a:rPr>
              <a:t>장대욱 </a:t>
            </a:r>
            <a:r>
              <a:rPr lang="en-US" altLang="ko-KR" sz="2000" dirty="0" smtClean="0">
                <a:latin typeface="맑은 고딕" pitchFamily="50" charset="-127"/>
              </a:rPr>
              <a:t>(d.chang@f5.com)</a:t>
            </a:r>
          </a:p>
          <a:p>
            <a:pPr algn="l" eaLnBrk="1" fontAlgn="auto" hangingPunct="1">
              <a:spcAft>
                <a:spcPts val="0"/>
              </a:spcAft>
              <a:buFont typeface="Arial"/>
              <a:buNone/>
              <a:defRPr/>
            </a:pPr>
            <a:r>
              <a:rPr lang="en-US" sz="2000" dirty="0" smtClean="0">
                <a:latin typeface="맑은 고딕" pitchFamily="50" charset="-127"/>
                <a:ea typeface="맑은 고딕" pitchFamily="50" charset="-127"/>
              </a:rPr>
              <a:t>F5 Networks</a:t>
            </a:r>
            <a:endParaRPr lang="en-US" sz="2000" dirty="0">
              <a:latin typeface="맑은 고딕" pitchFamily="50" charset="-127"/>
              <a:ea typeface="맑은 고딕" pitchFamily="50" charset="-127"/>
            </a:endParaRPr>
          </a:p>
        </p:txBody>
      </p:sp>
      <p:pic>
        <p:nvPicPr>
          <p:cNvPr id="41988" name="Picture 4" descr="F5logo_tagline.jpg"/>
          <p:cNvPicPr>
            <a:picLocks noChangeAspect="1"/>
          </p:cNvPicPr>
          <p:nvPr/>
        </p:nvPicPr>
        <p:blipFill>
          <a:blip r:embed="rId4"/>
          <a:srcRect/>
          <a:stretch>
            <a:fillRect/>
          </a:stretch>
        </p:blipFill>
        <p:spPr bwMode="auto">
          <a:xfrm>
            <a:off x="6680200" y="5638800"/>
            <a:ext cx="1941513" cy="703263"/>
          </a:xfrm>
          <a:prstGeom prst="rect">
            <a:avLst/>
          </a:prstGeom>
          <a:noFill/>
          <a:ln w="9525">
            <a:noFill/>
            <a:miter lim="800000"/>
            <a:headEnd/>
            <a:tailEnd/>
          </a:ln>
        </p:spPr>
      </p:pic>
      <p:sp>
        <p:nvSpPr>
          <p:cNvPr id="41989" name="Subtitle 2"/>
          <p:cNvSpPr>
            <a:spLocks/>
          </p:cNvSpPr>
          <p:nvPr/>
        </p:nvSpPr>
        <p:spPr bwMode="auto">
          <a:xfrm>
            <a:off x="1231900" y="1016000"/>
            <a:ext cx="6553200" cy="515938"/>
          </a:xfrm>
          <a:prstGeom prst="rect">
            <a:avLst/>
          </a:prstGeom>
          <a:noFill/>
          <a:ln w="9525">
            <a:noFill/>
            <a:miter lim="800000"/>
            <a:headEnd/>
            <a:tailEnd/>
          </a:ln>
        </p:spPr>
        <p:txBody>
          <a:bodyPr/>
          <a:lstStyle/>
          <a:p>
            <a:pPr algn="ctr" latinLnBrk="0">
              <a:spcBef>
                <a:spcPct val="20000"/>
              </a:spcBef>
              <a:buClr>
                <a:srgbClr val="B10634"/>
              </a:buClr>
              <a:buFont typeface="Arial" charset="0"/>
              <a:buNone/>
            </a:pPr>
            <a:r>
              <a:rPr kumimoji="0" lang="ko-KR" altLang="en-US" sz="2400" b="1" dirty="0" smtClean="0">
                <a:solidFill>
                  <a:schemeClr val="hlink"/>
                </a:solidFill>
                <a:latin typeface="휴먼엑스포" pitchFamily="18" charset="-127"/>
                <a:ea typeface="휴먼엑스포" pitchFamily="18" charset="-127"/>
                <a:cs typeface="Arial" charset="0"/>
              </a:rPr>
              <a:t>한국언론전산인협회 </a:t>
            </a:r>
            <a:r>
              <a:rPr kumimoji="0" lang="ko-KR" altLang="en-US" sz="2400" b="1" dirty="0">
                <a:solidFill>
                  <a:schemeClr val="hlink"/>
                </a:solidFill>
                <a:latin typeface="휴먼엑스포" pitchFamily="18" charset="-127"/>
                <a:ea typeface="휴먼엑스포" pitchFamily="18" charset="-127"/>
                <a:cs typeface="Arial" charset="0"/>
              </a:rPr>
              <a:t>기술세미나</a:t>
            </a:r>
            <a:endParaRPr kumimoji="0" lang="en-US" altLang="ko-KR" sz="2400" b="1" dirty="0">
              <a:solidFill>
                <a:schemeClr val="hlink"/>
              </a:solidFill>
              <a:latin typeface="휴먼엑스포" pitchFamily="18" charset="-127"/>
              <a:ea typeface="휴먼엑스포" pitchFamily="18" charset="-127"/>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제목 1"/>
          <p:cNvSpPr>
            <a:spLocks noGrp="1"/>
          </p:cNvSpPr>
          <p:nvPr>
            <p:ph type="title"/>
          </p:nvPr>
        </p:nvSpPr>
        <p:spPr/>
        <p:txBody>
          <a:bodyPr/>
          <a:lstStyle/>
          <a:p>
            <a:pPr eaLnBrk="1" hangingPunct="1"/>
            <a:r>
              <a:rPr lang="en-US" altLang="ko-KR" smtClean="0">
                <a:latin typeface="Arial" charset="0"/>
                <a:cs typeface="Arial" charset="0"/>
              </a:rPr>
              <a:t>Application Delivery Network </a:t>
            </a:r>
            <a:endParaRPr lang="ko-KR" altLang="en-US" smtClean="0">
              <a:latin typeface="Arial" charset="0"/>
              <a:cs typeface="Arial" charset="0"/>
            </a:endParaRPr>
          </a:p>
        </p:txBody>
      </p:sp>
      <p:sp>
        <p:nvSpPr>
          <p:cNvPr id="56322" name="내용 개체 틀 2"/>
          <p:cNvSpPr>
            <a:spLocks noGrp="1"/>
          </p:cNvSpPr>
          <p:nvPr>
            <p:ph idx="1"/>
          </p:nvPr>
        </p:nvSpPr>
        <p:spPr/>
        <p:txBody>
          <a:bodyPr/>
          <a:lstStyle/>
          <a:p>
            <a:pPr eaLnBrk="1" hangingPunct="1"/>
            <a:r>
              <a:rPr lang="en-US" altLang="ko-KR" smtClean="0">
                <a:latin typeface="Arial" charset="0"/>
                <a:cs typeface="Arial" charset="0"/>
              </a:rPr>
              <a:t>Application Delivery Network</a:t>
            </a:r>
            <a:endParaRPr lang="ko-KR" altLang="en-US" smtClean="0">
              <a:latin typeface="Arial" charset="0"/>
              <a:cs typeface="Arial" charset="0"/>
            </a:endParaRPr>
          </a:p>
        </p:txBody>
      </p:sp>
      <p:grpSp>
        <p:nvGrpSpPr>
          <p:cNvPr id="5" name="Group 4"/>
          <p:cNvGrpSpPr>
            <a:grpSpLocks/>
          </p:cNvGrpSpPr>
          <p:nvPr/>
        </p:nvGrpSpPr>
        <p:grpSpPr bwMode="auto">
          <a:xfrm>
            <a:off x="201613" y="3392488"/>
            <a:ext cx="1617662" cy="2141537"/>
            <a:chOff x="132" y="1545"/>
            <a:chExt cx="1019" cy="1349"/>
          </a:xfrm>
        </p:grpSpPr>
        <p:pic>
          <p:nvPicPr>
            <p:cNvPr id="56342" name="Picture 5" descr="blue_box2"/>
            <p:cNvPicPr>
              <a:picLocks noChangeAspect="1" noChangeArrowheads="1"/>
            </p:cNvPicPr>
            <p:nvPr/>
          </p:nvPicPr>
          <p:blipFill>
            <a:blip r:embed="rId2"/>
            <a:srcRect/>
            <a:stretch>
              <a:fillRect/>
            </a:stretch>
          </p:blipFill>
          <p:spPr bwMode="auto">
            <a:xfrm>
              <a:off x="132" y="1545"/>
              <a:ext cx="1019" cy="1349"/>
            </a:xfrm>
            <a:prstGeom prst="rect">
              <a:avLst/>
            </a:prstGeom>
            <a:noFill/>
            <a:ln w="9525">
              <a:noFill/>
              <a:miter lim="800000"/>
              <a:headEnd/>
              <a:tailEnd/>
            </a:ln>
          </p:spPr>
        </p:pic>
        <p:pic>
          <p:nvPicPr>
            <p:cNvPr id="56343" name="Picture 6" descr="200115946-001_4"/>
            <p:cNvPicPr>
              <a:picLocks noChangeAspect="1" noChangeArrowheads="1"/>
            </p:cNvPicPr>
            <p:nvPr/>
          </p:nvPicPr>
          <p:blipFill>
            <a:blip r:embed="rId3"/>
            <a:srcRect/>
            <a:stretch>
              <a:fillRect/>
            </a:stretch>
          </p:blipFill>
          <p:spPr bwMode="auto">
            <a:xfrm>
              <a:off x="298" y="1631"/>
              <a:ext cx="687" cy="542"/>
            </a:xfrm>
            <a:prstGeom prst="rect">
              <a:avLst/>
            </a:prstGeom>
            <a:noFill/>
            <a:ln w="9525">
              <a:noFill/>
              <a:miter lim="800000"/>
              <a:headEnd/>
              <a:tailEnd/>
            </a:ln>
          </p:spPr>
        </p:pic>
        <p:sp>
          <p:nvSpPr>
            <p:cNvPr id="56344" name="Text Box 7"/>
            <p:cNvSpPr txBox="1">
              <a:spLocks noChangeArrowheads="1"/>
            </p:cNvSpPr>
            <p:nvPr/>
          </p:nvSpPr>
          <p:spPr bwMode="auto">
            <a:xfrm>
              <a:off x="227" y="2222"/>
              <a:ext cx="829" cy="490"/>
            </a:xfrm>
            <a:prstGeom prst="rect">
              <a:avLst/>
            </a:prstGeom>
            <a:noFill/>
            <a:ln w="9525">
              <a:noFill/>
              <a:miter lim="800000"/>
              <a:headEnd/>
              <a:tailEnd/>
            </a:ln>
          </p:spPr>
          <p:txBody>
            <a:bodyPr wrap="none">
              <a:spAutoFit/>
            </a:bodyPr>
            <a:lstStyle/>
            <a:p>
              <a:pPr algn="ctr" latinLnBrk="0"/>
              <a:r>
                <a:rPr kumimoji="0" lang="en-US" altLang="ko-KR" sz="1500" b="1">
                  <a:latin typeface="Calibri" pitchFamily="34" charset="0"/>
                </a:rPr>
                <a:t>At Home</a:t>
              </a:r>
            </a:p>
            <a:p>
              <a:pPr algn="ctr" latinLnBrk="0"/>
              <a:r>
                <a:rPr kumimoji="0" lang="en-US" altLang="ko-KR" sz="1500" b="1">
                  <a:latin typeface="Calibri" pitchFamily="34" charset="0"/>
                </a:rPr>
                <a:t>In the Office</a:t>
              </a:r>
            </a:p>
            <a:p>
              <a:pPr algn="ctr" latinLnBrk="0"/>
              <a:r>
                <a:rPr kumimoji="0" lang="en-US" altLang="ko-KR" sz="1500" b="1">
                  <a:latin typeface="Calibri" pitchFamily="34" charset="0"/>
                </a:rPr>
                <a:t>On the Road</a:t>
              </a:r>
            </a:p>
          </p:txBody>
        </p:sp>
      </p:grpSp>
      <p:grpSp>
        <p:nvGrpSpPr>
          <p:cNvPr id="9" name="Group 8"/>
          <p:cNvGrpSpPr>
            <a:grpSpLocks/>
          </p:cNvGrpSpPr>
          <p:nvPr/>
        </p:nvGrpSpPr>
        <p:grpSpPr bwMode="auto">
          <a:xfrm>
            <a:off x="7292975" y="3392488"/>
            <a:ext cx="1617663" cy="2141537"/>
            <a:chOff x="4599" y="1545"/>
            <a:chExt cx="1019" cy="1349"/>
          </a:xfrm>
        </p:grpSpPr>
        <p:pic>
          <p:nvPicPr>
            <p:cNvPr id="56339" name="Picture 9" descr="blue_box2"/>
            <p:cNvPicPr>
              <a:picLocks noChangeAspect="1" noChangeArrowheads="1"/>
            </p:cNvPicPr>
            <p:nvPr/>
          </p:nvPicPr>
          <p:blipFill>
            <a:blip r:embed="rId2"/>
            <a:srcRect/>
            <a:stretch>
              <a:fillRect/>
            </a:stretch>
          </p:blipFill>
          <p:spPr bwMode="auto">
            <a:xfrm>
              <a:off x="4599" y="1545"/>
              <a:ext cx="1019" cy="1349"/>
            </a:xfrm>
            <a:prstGeom prst="rect">
              <a:avLst/>
            </a:prstGeom>
            <a:noFill/>
            <a:ln w="9525">
              <a:noFill/>
              <a:miter lim="800000"/>
              <a:headEnd/>
              <a:tailEnd/>
            </a:ln>
          </p:spPr>
        </p:pic>
        <p:pic>
          <p:nvPicPr>
            <p:cNvPr id="56340" name="Picture 10" descr="AA047299_4"/>
            <p:cNvPicPr>
              <a:picLocks noChangeAspect="1" noChangeArrowheads="1"/>
            </p:cNvPicPr>
            <p:nvPr/>
          </p:nvPicPr>
          <p:blipFill>
            <a:blip r:embed="rId4"/>
            <a:srcRect/>
            <a:stretch>
              <a:fillRect/>
            </a:stretch>
          </p:blipFill>
          <p:spPr bwMode="auto">
            <a:xfrm>
              <a:off x="4755" y="1628"/>
              <a:ext cx="706" cy="552"/>
            </a:xfrm>
            <a:prstGeom prst="rect">
              <a:avLst/>
            </a:prstGeom>
            <a:noFill/>
            <a:ln w="9525">
              <a:noFill/>
              <a:miter lim="800000"/>
              <a:headEnd/>
              <a:tailEnd/>
            </a:ln>
          </p:spPr>
        </p:pic>
        <p:sp>
          <p:nvSpPr>
            <p:cNvPr id="56341" name="Text Box 11"/>
            <p:cNvSpPr txBox="1">
              <a:spLocks noChangeArrowheads="1"/>
            </p:cNvSpPr>
            <p:nvPr/>
          </p:nvSpPr>
          <p:spPr bwMode="auto">
            <a:xfrm>
              <a:off x="4782" y="2222"/>
              <a:ext cx="656" cy="490"/>
            </a:xfrm>
            <a:prstGeom prst="rect">
              <a:avLst/>
            </a:prstGeom>
            <a:noFill/>
            <a:ln w="9525">
              <a:noFill/>
              <a:miter lim="800000"/>
              <a:headEnd/>
              <a:tailEnd/>
            </a:ln>
          </p:spPr>
          <p:txBody>
            <a:bodyPr wrap="none">
              <a:spAutoFit/>
            </a:bodyPr>
            <a:lstStyle/>
            <a:p>
              <a:pPr algn="ctr" latinLnBrk="0"/>
              <a:r>
                <a:rPr kumimoji="0" lang="en-US" altLang="ko-KR" sz="1500" b="1">
                  <a:latin typeface="Calibri" pitchFamily="34" charset="0"/>
                </a:rPr>
                <a:t>SAP</a:t>
              </a:r>
            </a:p>
            <a:p>
              <a:pPr algn="ctr" latinLnBrk="0"/>
              <a:r>
                <a:rPr kumimoji="0" lang="en-US" altLang="ko-KR" sz="1500" b="1">
                  <a:latin typeface="Calibri" pitchFamily="34" charset="0"/>
                </a:rPr>
                <a:t>Microsoft</a:t>
              </a:r>
            </a:p>
            <a:p>
              <a:pPr algn="ctr" latinLnBrk="0"/>
              <a:r>
                <a:rPr kumimoji="0" lang="en-US" altLang="ko-KR" sz="1500" b="1">
                  <a:latin typeface="Calibri" pitchFamily="34" charset="0"/>
                </a:rPr>
                <a:t>Oracle</a:t>
              </a:r>
            </a:p>
          </p:txBody>
        </p:sp>
      </p:grpSp>
      <p:grpSp>
        <p:nvGrpSpPr>
          <p:cNvPr id="13" name="Group 12"/>
          <p:cNvGrpSpPr>
            <a:grpSpLocks/>
          </p:cNvGrpSpPr>
          <p:nvPr/>
        </p:nvGrpSpPr>
        <p:grpSpPr bwMode="auto">
          <a:xfrm>
            <a:off x="115888" y="3303588"/>
            <a:ext cx="8891587" cy="2239962"/>
            <a:chOff x="78" y="1489"/>
            <a:chExt cx="5601" cy="1411"/>
          </a:xfrm>
        </p:grpSpPr>
        <p:pic>
          <p:nvPicPr>
            <p:cNvPr id="56332" name="Picture 13" descr="line"/>
            <p:cNvPicPr>
              <a:picLocks noChangeAspect="1" noChangeArrowheads="1"/>
            </p:cNvPicPr>
            <p:nvPr/>
          </p:nvPicPr>
          <p:blipFill>
            <a:blip r:embed="rId5"/>
            <a:srcRect/>
            <a:stretch>
              <a:fillRect/>
            </a:stretch>
          </p:blipFill>
          <p:spPr bwMode="auto">
            <a:xfrm>
              <a:off x="135" y="1549"/>
              <a:ext cx="5491" cy="1297"/>
            </a:xfrm>
            <a:prstGeom prst="rect">
              <a:avLst/>
            </a:prstGeom>
            <a:noFill/>
            <a:ln w="9525">
              <a:noFill/>
              <a:miter lim="800000"/>
              <a:headEnd/>
              <a:tailEnd/>
            </a:ln>
          </p:spPr>
        </p:pic>
        <p:sp>
          <p:nvSpPr>
            <p:cNvPr id="56333" name="AutoShape 14"/>
            <p:cNvSpPr>
              <a:spLocks noChangeArrowheads="1"/>
            </p:cNvSpPr>
            <p:nvPr/>
          </p:nvSpPr>
          <p:spPr bwMode="auto">
            <a:xfrm rot="-5400000">
              <a:off x="1315" y="1498"/>
              <a:ext cx="127" cy="110"/>
            </a:xfrm>
            <a:prstGeom prst="triangle">
              <a:avLst>
                <a:gd name="adj" fmla="val 50000"/>
              </a:avLst>
            </a:prstGeom>
            <a:gradFill rotWithShape="0">
              <a:gsLst>
                <a:gs pos="0">
                  <a:srgbClr val="1F75A4"/>
                </a:gs>
                <a:gs pos="100000">
                  <a:srgbClr val="C6DCE8"/>
                </a:gs>
              </a:gsLst>
              <a:lin ang="0" scaled="1"/>
            </a:gradFill>
            <a:ln w="9525">
              <a:noFill/>
              <a:miter lim="800000"/>
              <a:headEnd/>
              <a:tailEnd/>
            </a:ln>
          </p:spPr>
          <p:txBody>
            <a:bodyPr wrap="none" anchor="ctr"/>
            <a:lstStyle/>
            <a:p>
              <a:pPr latinLnBrk="0"/>
              <a:endParaRPr kumimoji="0" lang="en-US" altLang="ko-KR">
                <a:latin typeface="Calibri" pitchFamily="34" charset="0"/>
              </a:endParaRPr>
            </a:p>
          </p:txBody>
        </p:sp>
        <p:sp>
          <p:nvSpPr>
            <p:cNvPr id="56334" name="AutoShape 15"/>
            <p:cNvSpPr>
              <a:spLocks noChangeArrowheads="1"/>
            </p:cNvSpPr>
            <p:nvPr/>
          </p:nvSpPr>
          <p:spPr bwMode="auto">
            <a:xfrm rot="10800000">
              <a:off x="78" y="2346"/>
              <a:ext cx="127" cy="110"/>
            </a:xfrm>
            <a:prstGeom prst="triangle">
              <a:avLst>
                <a:gd name="adj" fmla="val 50000"/>
              </a:avLst>
            </a:prstGeom>
            <a:gradFill rotWithShape="0">
              <a:gsLst>
                <a:gs pos="0">
                  <a:srgbClr val="C2D9E6"/>
                </a:gs>
                <a:gs pos="100000">
                  <a:srgbClr val="1F75A4"/>
                </a:gs>
              </a:gsLst>
              <a:lin ang="5400000" scaled="1"/>
            </a:gradFill>
            <a:ln w="9525">
              <a:noFill/>
              <a:miter lim="800000"/>
              <a:headEnd/>
              <a:tailEnd/>
            </a:ln>
          </p:spPr>
          <p:txBody>
            <a:bodyPr wrap="none" anchor="ctr"/>
            <a:lstStyle/>
            <a:p>
              <a:pPr latinLnBrk="0"/>
              <a:endParaRPr kumimoji="0" lang="en-US" altLang="ko-KR">
                <a:latin typeface="Calibri" pitchFamily="34" charset="0"/>
              </a:endParaRPr>
            </a:p>
          </p:txBody>
        </p:sp>
        <p:sp>
          <p:nvSpPr>
            <p:cNvPr id="56335" name="AutoShape 16"/>
            <p:cNvSpPr>
              <a:spLocks noChangeArrowheads="1"/>
            </p:cNvSpPr>
            <p:nvPr/>
          </p:nvSpPr>
          <p:spPr bwMode="auto">
            <a:xfrm rot="5400000" flipH="1">
              <a:off x="1315" y="2776"/>
              <a:ext cx="127" cy="110"/>
            </a:xfrm>
            <a:prstGeom prst="triangle">
              <a:avLst>
                <a:gd name="adj" fmla="val 50000"/>
              </a:avLst>
            </a:prstGeom>
            <a:gradFill rotWithShape="0">
              <a:gsLst>
                <a:gs pos="0">
                  <a:srgbClr val="CFE1EB"/>
                </a:gs>
                <a:gs pos="100000">
                  <a:srgbClr val="1F75A4"/>
                </a:gs>
              </a:gsLst>
              <a:lin ang="0" scaled="1"/>
            </a:gradFill>
            <a:ln w="9525">
              <a:noFill/>
              <a:miter lim="800000"/>
              <a:headEnd/>
              <a:tailEnd/>
            </a:ln>
          </p:spPr>
          <p:txBody>
            <a:bodyPr wrap="none" anchor="ctr"/>
            <a:lstStyle/>
            <a:p>
              <a:pPr latinLnBrk="0"/>
              <a:endParaRPr kumimoji="0" lang="en-US" altLang="ko-KR">
                <a:latin typeface="Calibri" pitchFamily="34" charset="0"/>
              </a:endParaRPr>
            </a:p>
          </p:txBody>
        </p:sp>
        <p:sp>
          <p:nvSpPr>
            <p:cNvPr id="56336" name="AutoShape 17"/>
            <p:cNvSpPr>
              <a:spLocks noChangeArrowheads="1"/>
            </p:cNvSpPr>
            <p:nvPr/>
          </p:nvSpPr>
          <p:spPr bwMode="auto">
            <a:xfrm>
              <a:off x="5552" y="2352"/>
              <a:ext cx="127" cy="110"/>
            </a:xfrm>
            <a:prstGeom prst="triangle">
              <a:avLst>
                <a:gd name="adj" fmla="val 50000"/>
              </a:avLst>
            </a:prstGeom>
            <a:gradFill rotWithShape="0">
              <a:gsLst>
                <a:gs pos="0">
                  <a:srgbClr val="1F75A4"/>
                </a:gs>
                <a:gs pos="100000">
                  <a:srgbClr val="CFE1EB"/>
                </a:gs>
              </a:gsLst>
              <a:lin ang="5400000" scaled="1"/>
            </a:gradFill>
            <a:ln w="9525">
              <a:noFill/>
              <a:miter lim="800000"/>
              <a:headEnd/>
              <a:tailEnd/>
            </a:ln>
          </p:spPr>
          <p:txBody>
            <a:bodyPr wrap="none" anchor="ctr"/>
            <a:lstStyle/>
            <a:p>
              <a:pPr latinLnBrk="0"/>
              <a:endParaRPr kumimoji="0" lang="en-US" altLang="ko-KR">
                <a:latin typeface="Calibri" pitchFamily="34" charset="0"/>
              </a:endParaRPr>
            </a:p>
          </p:txBody>
        </p:sp>
        <p:sp>
          <p:nvSpPr>
            <p:cNvPr id="56337" name="AutoShape 18"/>
            <p:cNvSpPr>
              <a:spLocks noChangeArrowheads="1"/>
            </p:cNvSpPr>
            <p:nvPr/>
          </p:nvSpPr>
          <p:spPr bwMode="auto">
            <a:xfrm rot="-5400000">
              <a:off x="4194" y="1498"/>
              <a:ext cx="127" cy="110"/>
            </a:xfrm>
            <a:prstGeom prst="triangle">
              <a:avLst>
                <a:gd name="adj" fmla="val 50000"/>
              </a:avLst>
            </a:prstGeom>
            <a:gradFill rotWithShape="0">
              <a:gsLst>
                <a:gs pos="0">
                  <a:srgbClr val="1F75A4"/>
                </a:gs>
                <a:gs pos="100000">
                  <a:srgbClr val="C6DCE8"/>
                </a:gs>
              </a:gsLst>
              <a:lin ang="0" scaled="1"/>
            </a:gradFill>
            <a:ln w="9525">
              <a:noFill/>
              <a:miter lim="800000"/>
              <a:headEnd/>
              <a:tailEnd/>
            </a:ln>
          </p:spPr>
          <p:txBody>
            <a:bodyPr wrap="none" anchor="ctr"/>
            <a:lstStyle/>
            <a:p>
              <a:pPr latinLnBrk="0"/>
              <a:endParaRPr kumimoji="0" lang="en-US" altLang="ko-KR">
                <a:latin typeface="Calibri" pitchFamily="34" charset="0"/>
              </a:endParaRPr>
            </a:p>
          </p:txBody>
        </p:sp>
        <p:sp>
          <p:nvSpPr>
            <p:cNvPr id="56338" name="AutoShape 19"/>
            <p:cNvSpPr>
              <a:spLocks noChangeArrowheads="1"/>
            </p:cNvSpPr>
            <p:nvPr/>
          </p:nvSpPr>
          <p:spPr bwMode="auto">
            <a:xfrm rot="5400000" flipH="1">
              <a:off x="4254" y="2782"/>
              <a:ext cx="127" cy="110"/>
            </a:xfrm>
            <a:prstGeom prst="triangle">
              <a:avLst>
                <a:gd name="adj" fmla="val 50000"/>
              </a:avLst>
            </a:prstGeom>
            <a:gradFill rotWithShape="0">
              <a:gsLst>
                <a:gs pos="0">
                  <a:srgbClr val="CFE1EB"/>
                </a:gs>
                <a:gs pos="100000">
                  <a:srgbClr val="1F75A4"/>
                </a:gs>
              </a:gsLst>
              <a:lin ang="0" scaled="1"/>
            </a:gradFill>
            <a:ln w="9525">
              <a:noFill/>
              <a:miter lim="800000"/>
              <a:headEnd/>
              <a:tailEnd/>
            </a:ln>
          </p:spPr>
          <p:txBody>
            <a:bodyPr wrap="none" anchor="ctr"/>
            <a:lstStyle/>
            <a:p>
              <a:pPr latinLnBrk="0"/>
              <a:endParaRPr kumimoji="0" lang="en-US" altLang="ko-KR">
                <a:latin typeface="Calibri" pitchFamily="34" charset="0"/>
              </a:endParaRPr>
            </a:p>
          </p:txBody>
        </p:sp>
      </p:grpSp>
      <p:grpSp>
        <p:nvGrpSpPr>
          <p:cNvPr id="21" name="Group 20"/>
          <p:cNvGrpSpPr>
            <a:grpSpLocks/>
          </p:cNvGrpSpPr>
          <p:nvPr/>
        </p:nvGrpSpPr>
        <p:grpSpPr bwMode="auto">
          <a:xfrm>
            <a:off x="3357563" y="3162300"/>
            <a:ext cx="2413000" cy="2413000"/>
            <a:chOff x="2120" y="1400"/>
            <a:chExt cx="1520" cy="1520"/>
          </a:xfrm>
        </p:grpSpPr>
        <p:sp>
          <p:nvSpPr>
            <p:cNvPr id="56330" name="Oval 21"/>
            <p:cNvSpPr>
              <a:spLocks noChangeArrowheads="1"/>
            </p:cNvSpPr>
            <p:nvPr/>
          </p:nvSpPr>
          <p:spPr bwMode="auto">
            <a:xfrm>
              <a:off x="2120" y="1400"/>
              <a:ext cx="1520" cy="1520"/>
            </a:xfrm>
            <a:prstGeom prst="ellipse">
              <a:avLst/>
            </a:prstGeom>
            <a:solidFill>
              <a:schemeClr val="bg1"/>
            </a:solidFill>
            <a:ln w="9525">
              <a:noFill/>
              <a:round/>
              <a:headEnd/>
              <a:tailEnd/>
            </a:ln>
          </p:spPr>
          <p:txBody>
            <a:bodyPr wrap="none" anchor="ctr"/>
            <a:lstStyle/>
            <a:p>
              <a:pPr latinLnBrk="0"/>
              <a:endParaRPr kumimoji="0" lang="en-US" altLang="ko-KR">
                <a:latin typeface="Calibri" pitchFamily="34" charset="0"/>
              </a:endParaRPr>
            </a:p>
          </p:txBody>
        </p:sp>
        <p:sp>
          <p:nvSpPr>
            <p:cNvPr id="56331" name="Text Box 22"/>
            <p:cNvSpPr txBox="1">
              <a:spLocks noChangeArrowheads="1"/>
            </p:cNvSpPr>
            <p:nvPr/>
          </p:nvSpPr>
          <p:spPr bwMode="auto">
            <a:xfrm>
              <a:off x="2343" y="1815"/>
              <a:ext cx="1074" cy="691"/>
            </a:xfrm>
            <a:prstGeom prst="rect">
              <a:avLst/>
            </a:prstGeom>
            <a:noFill/>
            <a:ln w="9525">
              <a:noFill/>
              <a:miter lim="800000"/>
              <a:headEnd/>
              <a:tailEnd/>
            </a:ln>
          </p:spPr>
          <p:txBody>
            <a:bodyPr wrap="none">
              <a:spAutoFit/>
            </a:bodyPr>
            <a:lstStyle/>
            <a:p>
              <a:pPr algn="ctr" latinLnBrk="0"/>
              <a:r>
                <a:rPr kumimoji="0" lang="en-US" altLang="ko-KR" sz="2200" b="1">
                  <a:solidFill>
                    <a:srgbClr val="1F75A4"/>
                  </a:solidFill>
                  <a:latin typeface="Calibri" pitchFamily="34" charset="0"/>
                </a:rPr>
                <a:t>Application</a:t>
              </a:r>
            </a:p>
            <a:p>
              <a:pPr algn="ctr" latinLnBrk="0"/>
              <a:r>
                <a:rPr kumimoji="0" lang="en-US" altLang="ko-KR" sz="2200" b="1">
                  <a:solidFill>
                    <a:srgbClr val="1F75A4"/>
                  </a:solidFill>
                  <a:latin typeface="Calibri" pitchFamily="34" charset="0"/>
                </a:rPr>
                <a:t>Delivery</a:t>
              </a:r>
            </a:p>
            <a:p>
              <a:pPr algn="ctr" latinLnBrk="0"/>
              <a:r>
                <a:rPr kumimoji="0" lang="en-US" altLang="ko-KR" sz="2200" b="1">
                  <a:solidFill>
                    <a:srgbClr val="1F75A4"/>
                  </a:solidFill>
                  <a:latin typeface="Calibri" pitchFamily="34" charset="0"/>
                </a:rPr>
                <a:t>Network</a:t>
              </a:r>
            </a:p>
          </p:txBody>
        </p:sp>
      </p:grpSp>
      <p:sp>
        <p:nvSpPr>
          <p:cNvPr id="24" name="Text Box 23"/>
          <p:cNvSpPr txBox="1">
            <a:spLocks noChangeArrowheads="1"/>
          </p:cNvSpPr>
          <p:nvPr/>
        </p:nvSpPr>
        <p:spPr bwMode="auto">
          <a:xfrm>
            <a:off x="254000" y="3136900"/>
            <a:ext cx="819150" cy="366713"/>
          </a:xfrm>
          <a:prstGeom prst="rect">
            <a:avLst/>
          </a:prstGeom>
          <a:noFill/>
          <a:ln w="9525">
            <a:noFill/>
            <a:miter lim="800000"/>
            <a:headEnd/>
            <a:tailEnd/>
          </a:ln>
        </p:spPr>
        <p:txBody>
          <a:bodyPr wrap="none">
            <a:spAutoFit/>
          </a:bodyPr>
          <a:lstStyle/>
          <a:p>
            <a:pPr algn="ctr" latinLnBrk="0"/>
            <a:r>
              <a:rPr kumimoji="0" lang="en-US" altLang="ko-KR" b="1">
                <a:solidFill>
                  <a:srgbClr val="1F75A4"/>
                </a:solidFill>
                <a:latin typeface="Calibri" pitchFamily="34" charset="0"/>
              </a:rPr>
              <a:t>Users</a:t>
            </a:r>
            <a:endParaRPr kumimoji="0" lang="en-US" altLang="ko-KR" b="1">
              <a:latin typeface="Calibri" pitchFamily="34" charset="0"/>
            </a:endParaRPr>
          </a:p>
        </p:txBody>
      </p:sp>
      <p:sp>
        <p:nvSpPr>
          <p:cNvPr id="25" name="Text Box 24"/>
          <p:cNvSpPr txBox="1">
            <a:spLocks noChangeArrowheads="1"/>
          </p:cNvSpPr>
          <p:nvPr/>
        </p:nvSpPr>
        <p:spPr bwMode="auto">
          <a:xfrm>
            <a:off x="7410450" y="3136900"/>
            <a:ext cx="1365250" cy="369888"/>
          </a:xfrm>
          <a:prstGeom prst="rect">
            <a:avLst/>
          </a:prstGeom>
          <a:noFill/>
          <a:ln w="9525">
            <a:noFill/>
            <a:miter lim="800000"/>
            <a:headEnd/>
            <a:tailEnd/>
          </a:ln>
        </p:spPr>
        <p:txBody>
          <a:bodyPr wrap="none">
            <a:spAutoFit/>
          </a:bodyPr>
          <a:lstStyle/>
          <a:p>
            <a:pPr algn="ctr" latinLnBrk="0"/>
            <a:r>
              <a:rPr kumimoji="0" lang="en-US" altLang="ko-KR" b="1">
                <a:solidFill>
                  <a:srgbClr val="1F75A4"/>
                </a:solidFill>
                <a:latin typeface="Calibri" pitchFamily="34" charset="0"/>
              </a:rPr>
              <a:t>Applications</a:t>
            </a:r>
          </a:p>
        </p:txBody>
      </p:sp>
      <p:pic>
        <p:nvPicPr>
          <p:cNvPr id="26" name="Picture 25" descr="Sprocket_secure"/>
          <p:cNvPicPr>
            <a:picLocks noChangeAspect="1" noChangeArrowheads="1"/>
          </p:cNvPicPr>
          <p:nvPr/>
        </p:nvPicPr>
        <p:blipFill>
          <a:blip r:embed="rId6"/>
          <a:srcRect/>
          <a:stretch>
            <a:fillRect/>
          </a:stretch>
        </p:blipFill>
        <p:spPr bwMode="auto">
          <a:xfrm>
            <a:off x="2444750" y="2274888"/>
            <a:ext cx="4268788" cy="426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499"/>
                                          </p:stCondLst>
                                        </p:cTn>
                                        <p:tgtEl>
                                          <p:spTgt spid="25"/>
                                        </p:tgtEl>
                                        <p:attrNameLst>
                                          <p:attrName>style.visibility</p:attrName>
                                        </p:attrNameLst>
                                      </p:cBhvr>
                                      <p:to>
                                        <p:strVal val="visible"/>
                                      </p:to>
                                    </p:se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2500"/>
                            </p:stCondLst>
                            <p:childTnLst>
                              <p:par>
                                <p:cTn id="19" presetID="4" presetClass="entr" presetSubtype="3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ou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 calcmode="lin" valueType="num">
                                      <p:cBhvr>
                                        <p:cTn id="32" dur="500" fill="hold"/>
                                        <p:tgtEl>
                                          <p:spTgt spid="26"/>
                                        </p:tgtEl>
                                        <p:attrNameLst>
                                          <p:attrName>style.rotation</p:attrName>
                                        </p:attrNameLst>
                                      </p:cBhvr>
                                      <p:tavLst>
                                        <p:tav tm="0">
                                          <p:val>
                                            <p:fltVal val="360"/>
                                          </p:val>
                                        </p:tav>
                                        <p:tav tm="100000">
                                          <p:val>
                                            <p:fltVal val="0"/>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06425" y="2317750"/>
            <a:ext cx="1600200" cy="688975"/>
          </a:xfrm>
          <a:prstGeom prst="rect">
            <a:avLst/>
          </a:prstGeom>
          <a:solidFill>
            <a:srgbClr val="FF9900"/>
          </a:solidFill>
          <a:ln w="38100">
            <a:solidFill>
              <a:schemeClr val="tx1"/>
            </a:solidFill>
            <a:miter lim="800000"/>
            <a:headEnd/>
            <a:tailEnd/>
          </a:ln>
        </p:spPr>
        <p:txBody>
          <a:bodyPr wrap="none" anchor="ctr"/>
          <a:lstStyle/>
          <a:p>
            <a:pPr algn="ctr" latinLnBrk="0"/>
            <a:r>
              <a:rPr kumimoji="0" lang="en-US" altLang="ko-KR" b="1">
                <a:latin typeface="Tahoma" pitchFamily="34" charset="0"/>
              </a:rPr>
              <a:t>Application </a:t>
            </a:r>
          </a:p>
          <a:p>
            <a:pPr algn="ctr" latinLnBrk="0"/>
            <a:r>
              <a:rPr kumimoji="0" lang="en-US" altLang="ko-KR" b="1">
                <a:latin typeface="Tahoma" pitchFamily="34" charset="0"/>
              </a:rPr>
              <a:t>(Business)</a:t>
            </a:r>
          </a:p>
        </p:txBody>
      </p:sp>
      <p:sp>
        <p:nvSpPr>
          <p:cNvPr id="57346" name="Rectangle 5"/>
          <p:cNvSpPr>
            <a:spLocks noChangeArrowheads="1"/>
          </p:cNvSpPr>
          <p:nvPr/>
        </p:nvSpPr>
        <p:spPr bwMode="auto">
          <a:xfrm>
            <a:off x="625475" y="4479925"/>
            <a:ext cx="1600200" cy="457200"/>
          </a:xfrm>
          <a:prstGeom prst="rect">
            <a:avLst/>
          </a:prstGeom>
          <a:solidFill>
            <a:srgbClr val="0099CC"/>
          </a:solidFill>
          <a:ln w="38100">
            <a:solidFill>
              <a:schemeClr val="tx1"/>
            </a:solidFill>
            <a:miter lim="800000"/>
            <a:headEnd/>
            <a:tailEnd/>
          </a:ln>
        </p:spPr>
        <p:txBody>
          <a:bodyPr wrap="none" anchor="ctr"/>
          <a:lstStyle/>
          <a:p>
            <a:pPr algn="ctr" latinLnBrk="0"/>
            <a:r>
              <a:rPr kumimoji="0" lang="en-US" altLang="ko-KR" b="1">
                <a:latin typeface="Tahoma" pitchFamily="34" charset="0"/>
              </a:rPr>
              <a:t>Layer 7</a:t>
            </a:r>
          </a:p>
        </p:txBody>
      </p:sp>
      <p:sp>
        <p:nvSpPr>
          <p:cNvPr id="57347" name="Rectangle 6"/>
          <p:cNvSpPr>
            <a:spLocks noChangeArrowheads="1"/>
          </p:cNvSpPr>
          <p:nvPr/>
        </p:nvSpPr>
        <p:spPr bwMode="auto">
          <a:xfrm>
            <a:off x="625475" y="5851525"/>
            <a:ext cx="1600200" cy="457200"/>
          </a:xfrm>
          <a:prstGeom prst="rect">
            <a:avLst/>
          </a:prstGeom>
          <a:solidFill>
            <a:srgbClr val="66FFFF"/>
          </a:solidFill>
          <a:ln w="38100">
            <a:solidFill>
              <a:schemeClr val="tx1"/>
            </a:solidFill>
            <a:miter lim="800000"/>
            <a:headEnd/>
            <a:tailEnd/>
          </a:ln>
        </p:spPr>
        <p:txBody>
          <a:bodyPr wrap="none" anchor="ctr"/>
          <a:lstStyle/>
          <a:p>
            <a:pPr algn="ctr" latinLnBrk="0"/>
            <a:r>
              <a:rPr kumimoji="0" lang="en-US" altLang="ko-KR" b="1">
                <a:latin typeface="Tahoma" pitchFamily="34" charset="0"/>
              </a:rPr>
              <a:t>Layer 4</a:t>
            </a:r>
          </a:p>
        </p:txBody>
      </p:sp>
      <p:graphicFrame>
        <p:nvGraphicFramePr>
          <p:cNvPr id="69679" name="Group 47"/>
          <p:cNvGraphicFramePr>
            <a:graphicFrameLocks noGrp="1"/>
          </p:cNvGraphicFramePr>
          <p:nvPr>
            <p:ph idx="1"/>
          </p:nvPr>
        </p:nvGraphicFramePr>
        <p:xfrm>
          <a:off x="2911475" y="1660525"/>
          <a:ext cx="2743200" cy="4752915"/>
        </p:xfrm>
        <a:graphic>
          <a:graphicData uri="http://schemas.openxmlformats.org/drawingml/2006/table">
            <a:tbl>
              <a:tblPr/>
              <a:tblGrid>
                <a:gridCol w="2743200"/>
              </a:tblGrid>
              <a:tr h="674688">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2400" b="0" i="0" u="none" strike="noStrike" cap="none" normalizeH="0" baseline="0" smtClean="0">
                          <a:ln>
                            <a:noFill/>
                          </a:ln>
                          <a:solidFill>
                            <a:srgbClr val="0000FF"/>
                          </a:solidFill>
                          <a:effectLst/>
                          <a:latin typeface="Arial" charset="0"/>
                          <a:ea typeface="ＭＳ Ｐゴシック" pitchFamily="34" charset="-128"/>
                        </a:rPr>
                        <a:t>SOAP/XML</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4688">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1400" b="1" i="0" u="none" strike="noStrike" cap="none" normalizeH="0" baseline="0" smtClean="0">
                          <a:ln>
                            <a:noFill/>
                          </a:ln>
                          <a:solidFill>
                            <a:srgbClr val="0000FF"/>
                          </a:solidFill>
                          <a:effectLst/>
                          <a:latin typeface="Arial" charset="0"/>
                          <a:ea typeface="ＭＳ Ｐゴシック" pitchFamily="34" charset="-128"/>
                        </a:rPr>
                        <a:t>PL SQL, ODBC, TDS, Application Specific Protocols</a:t>
                      </a:r>
                      <a:r>
                        <a:rPr kumimoji="0" lang="en-US" altLang="ko-KR" sz="2400" b="0" i="0" u="none" strike="noStrike" cap="none" normalizeH="0" baseline="0" smtClean="0">
                          <a:ln>
                            <a:noFill/>
                          </a:ln>
                          <a:solidFill>
                            <a:srgbClr val="0000FF"/>
                          </a:solidFill>
                          <a:effectLst/>
                          <a:latin typeface="Arial" charset="0"/>
                          <a:ea typeface="ＭＳ Ｐゴシック" pitchFamily="34" charset="-128"/>
                        </a:rPr>
                        <a:t> </a:t>
                      </a:r>
                      <a:endParaRPr kumimoji="0" lang="ko-KR" altLang="en-US" sz="2400" b="0" i="0" u="none" strike="noStrike" cap="none" normalizeH="0" baseline="0" smtClean="0">
                        <a:ln>
                          <a:noFill/>
                        </a:ln>
                        <a:solidFill>
                          <a:srgbClr val="0000FF"/>
                        </a:solidFill>
                        <a:effectLst/>
                        <a:latin typeface="Arial" charset="0"/>
                        <a:ea typeface="ＭＳ Ｐゴシック" pitchFamily="34"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4688">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2000" b="0" i="0" u="none" strike="noStrike" cap="none" normalizeH="0" baseline="0" smtClean="0">
                          <a:ln>
                            <a:noFill/>
                          </a:ln>
                          <a:solidFill>
                            <a:srgbClr val="0000FF"/>
                          </a:solidFill>
                          <a:effectLst/>
                          <a:latin typeface="Arial" charset="0"/>
                          <a:ea typeface="ＭＳ Ｐゴシック" pitchFamily="34" charset="-128"/>
                        </a:rPr>
                        <a:t>iMode/SIP/SMS/MMS</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6275">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2400" b="0" i="0" u="none" strike="noStrike" cap="none" normalizeH="0" baseline="0" smtClean="0">
                          <a:ln>
                            <a:noFill/>
                          </a:ln>
                          <a:solidFill>
                            <a:srgbClr val="0000FF"/>
                          </a:solidFill>
                          <a:effectLst/>
                          <a:latin typeface="Arial" charset="0"/>
                          <a:ea typeface="ＭＳ Ｐゴシック" pitchFamily="34" charset="-128"/>
                        </a:rPr>
                        <a:t>HTTP </a:t>
                      </a:r>
                      <a:r>
                        <a:rPr kumimoji="0" lang="en-US" altLang="ko-KR" sz="2400" b="0" i="0" u="none" strike="noStrike" cap="none" normalizeH="0" baseline="0" smtClean="0">
                          <a:ln>
                            <a:noFill/>
                          </a:ln>
                          <a:solidFill>
                            <a:srgbClr val="0000FF"/>
                          </a:solidFill>
                          <a:effectLst/>
                          <a:latin typeface="Arial" charset="0"/>
                          <a:ea typeface="굴림" charset="-127"/>
                        </a:rPr>
                        <a:t>Payload</a:t>
                      </a:r>
                      <a:endParaRPr kumimoji="0" lang="ko-KR" altLang="en-US" sz="2400" b="0" i="0" u="none" strike="noStrike" cap="none" normalizeH="0" baseline="0" smtClean="0">
                        <a:ln>
                          <a:noFill/>
                        </a:ln>
                        <a:solidFill>
                          <a:srgbClr val="0000FF"/>
                        </a:solidFill>
                        <a:effectLst/>
                        <a:latin typeface="Arial" charset="0"/>
                        <a:ea typeface="굴림" charset="-127"/>
                      </a:endParaRP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4688">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2400" b="0" i="0" u="none" strike="noStrike" cap="none" normalizeH="0" baseline="0" smtClean="0">
                          <a:ln>
                            <a:noFill/>
                          </a:ln>
                          <a:solidFill>
                            <a:srgbClr val="0000FF"/>
                          </a:solidFill>
                          <a:effectLst/>
                          <a:latin typeface="Arial" charset="0"/>
                          <a:ea typeface="ＭＳ Ｐゴシック" pitchFamily="34" charset="-128"/>
                        </a:rPr>
                        <a:t>HTTP Header</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4688">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2300" b="0" i="0" u="none" strike="noStrike" cap="none" normalizeH="0" baseline="0" smtClean="0">
                          <a:ln>
                            <a:noFill/>
                          </a:ln>
                          <a:solidFill>
                            <a:srgbClr val="0000FF"/>
                          </a:solidFill>
                          <a:effectLst/>
                          <a:latin typeface="Arial" charset="0"/>
                          <a:ea typeface="ＭＳ Ｐゴシック" pitchFamily="34" charset="-128"/>
                        </a:rPr>
                        <a:t>Cookie Persistence</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74688">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altLang="ko-KR" sz="2000" b="0" i="0" u="none" strike="noStrike" cap="none" normalizeH="0" baseline="0" smtClean="0">
                          <a:ln>
                            <a:noFill/>
                          </a:ln>
                          <a:solidFill>
                            <a:srgbClr val="0000FF"/>
                          </a:solidFill>
                          <a:effectLst/>
                          <a:latin typeface="Arial" charset="0"/>
                          <a:ea typeface="ＭＳ Ｐゴシック" pitchFamily="34" charset="-128"/>
                        </a:rPr>
                        <a:t>Server, Firewall, VPN.. Load Balancing</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57366" name="AutoShape 48"/>
          <p:cNvSpPr>
            <a:spLocks/>
          </p:cNvSpPr>
          <p:nvPr/>
        </p:nvSpPr>
        <p:spPr bwMode="auto">
          <a:xfrm>
            <a:off x="2378075" y="1698625"/>
            <a:ext cx="381000" cy="1905000"/>
          </a:xfrm>
          <a:prstGeom prst="leftBrace">
            <a:avLst>
              <a:gd name="adj1" fmla="val 41667"/>
              <a:gd name="adj2" fmla="val 50000"/>
            </a:avLst>
          </a:prstGeom>
          <a:noFill/>
          <a:ln w="38100">
            <a:solidFill>
              <a:schemeClr val="tx1"/>
            </a:solidFill>
            <a:round/>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57367" name="AutoShape 49"/>
          <p:cNvSpPr>
            <a:spLocks/>
          </p:cNvSpPr>
          <p:nvPr/>
        </p:nvSpPr>
        <p:spPr bwMode="auto">
          <a:xfrm>
            <a:off x="2378075" y="3756025"/>
            <a:ext cx="381000" cy="1905000"/>
          </a:xfrm>
          <a:prstGeom prst="leftBrace">
            <a:avLst>
              <a:gd name="adj1" fmla="val 41667"/>
              <a:gd name="adj2" fmla="val 50000"/>
            </a:avLst>
          </a:prstGeom>
          <a:noFill/>
          <a:ln w="38100">
            <a:solidFill>
              <a:schemeClr val="tx1"/>
            </a:solidFill>
            <a:round/>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57368" name="AutoShape 50"/>
          <p:cNvSpPr>
            <a:spLocks/>
          </p:cNvSpPr>
          <p:nvPr/>
        </p:nvSpPr>
        <p:spPr bwMode="auto">
          <a:xfrm>
            <a:off x="2378075" y="5737225"/>
            <a:ext cx="381000" cy="676275"/>
          </a:xfrm>
          <a:prstGeom prst="leftBrace">
            <a:avLst>
              <a:gd name="adj1" fmla="val 14792"/>
              <a:gd name="adj2" fmla="val 50000"/>
            </a:avLst>
          </a:prstGeom>
          <a:noFill/>
          <a:ln w="38100">
            <a:solidFill>
              <a:schemeClr val="tx1"/>
            </a:solidFill>
            <a:round/>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57369" name="Text Box 52"/>
          <p:cNvSpPr txBox="1">
            <a:spLocks noChangeArrowheads="1"/>
          </p:cNvSpPr>
          <p:nvPr/>
        </p:nvSpPr>
        <p:spPr bwMode="auto">
          <a:xfrm>
            <a:off x="5730875" y="1690688"/>
            <a:ext cx="1371600" cy="581025"/>
          </a:xfrm>
          <a:prstGeom prst="rect">
            <a:avLst/>
          </a:prstGeom>
          <a:noFill/>
          <a:ln w="9525">
            <a:noFill/>
            <a:miter lim="800000"/>
            <a:headEnd/>
            <a:tailEnd/>
          </a:ln>
        </p:spPr>
        <p:txBody>
          <a:bodyPr anchor="ctr">
            <a:spAutoFit/>
          </a:bodyPr>
          <a:lstStyle/>
          <a:p>
            <a:pPr latinLnBrk="0">
              <a:spcBef>
                <a:spcPct val="50000"/>
              </a:spcBef>
            </a:pPr>
            <a:r>
              <a:rPr kumimoji="0" lang="en-US" altLang="ko-KR" sz="1600" b="1">
                <a:latin typeface="Calibri" pitchFamily="34" charset="0"/>
                <a:ea typeface="맑은 고딕" pitchFamily="50" charset="-127"/>
              </a:rPr>
              <a:t>Web Service</a:t>
            </a:r>
          </a:p>
        </p:txBody>
      </p:sp>
      <p:sp>
        <p:nvSpPr>
          <p:cNvPr id="57370" name="Text Box 53"/>
          <p:cNvSpPr txBox="1">
            <a:spLocks noChangeArrowheads="1"/>
          </p:cNvSpPr>
          <p:nvPr/>
        </p:nvSpPr>
        <p:spPr bwMode="auto">
          <a:xfrm>
            <a:off x="5730875" y="2498725"/>
            <a:ext cx="1828800" cy="336550"/>
          </a:xfrm>
          <a:prstGeom prst="rect">
            <a:avLst/>
          </a:prstGeom>
          <a:noFill/>
          <a:ln w="9525">
            <a:noFill/>
            <a:miter lim="800000"/>
            <a:headEnd/>
            <a:tailEnd/>
          </a:ln>
        </p:spPr>
        <p:txBody>
          <a:bodyPr anchor="ctr">
            <a:spAutoFit/>
          </a:bodyPr>
          <a:lstStyle/>
          <a:p>
            <a:pPr latinLnBrk="0">
              <a:spcBef>
                <a:spcPct val="50000"/>
              </a:spcBef>
            </a:pPr>
            <a:r>
              <a:rPr kumimoji="0" lang="ko-KR" altLang="en-US" sz="1600" b="1">
                <a:latin typeface="Calibri" pitchFamily="34" charset="0"/>
              </a:rPr>
              <a:t>기업</a:t>
            </a:r>
            <a:r>
              <a:rPr kumimoji="0" lang="ko-KR" altLang="en-US" sz="1600" b="1">
                <a:latin typeface="Calibri" pitchFamily="34" charset="0"/>
                <a:ea typeface="맑은 고딕" pitchFamily="50" charset="-127"/>
              </a:rPr>
              <a:t> </a:t>
            </a:r>
            <a:r>
              <a:rPr kumimoji="0" lang="en-US" altLang="ko-KR" sz="1600" b="1">
                <a:latin typeface="Calibri" pitchFamily="34" charset="0"/>
              </a:rPr>
              <a:t>Application</a:t>
            </a:r>
          </a:p>
        </p:txBody>
      </p:sp>
      <p:sp>
        <p:nvSpPr>
          <p:cNvPr id="57371" name="Text Box 55"/>
          <p:cNvSpPr txBox="1">
            <a:spLocks noChangeArrowheads="1"/>
          </p:cNvSpPr>
          <p:nvPr/>
        </p:nvSpPr>
        <p:spPr bwMode="auto">
          <a:xfrm>
            <a:off x="5730875" y="3030538"/>
            <a:ext cx="1828800" cy="581025"/>
          </a:xfrm>
          <a:prstGeom prst="rect">
            <a:avLst/>
          </a:prstGeom>
          <a:noFill/>
          <a:ln w="9525">
            <a:noFill/>
            <a:miter lim="800000"/>
            <a:headEnd/>
            <a:tailEnd/>
          </a:ln>
        </p:spPr>
        <p:txBody>
          <a:bodyPr anchor="ctr">
            <a:spAutoFit/>
          </a:bodyPr>
          <a:lstStyle/>
          <a:p>
            <a:pPr latinLnBrk="0">
              <a:spcBef>
                <a:spcPct val="50000"/>
              </a:spcBef>
            </a:pPr>
            <a:r>
              <a:rPr kumimoji="0" lang="en-US" altLang="ko-KR" sz="1600" b="1">
                <a:latin typeface="Calibri" pitchFamily="34" charset="0"/>
              </a:rPr>
              <a:t>Mobile</a:t>
            </a:r>
            <a:r>
              <a:rPr kumimoji="0" lang="en-US" altLang="ko-KR" sz="1600" b="1">
                <a:latin typeface="Calibri" pitchFamily="34" charset="0"/>
                <a:ea typeface="맑은 고딕" pitchFamily="50" charset="-127"/>
              </a:rPr>
              <a:t> </a:t>
            </a:r>
            <a:r>
              <a:rPr kumimoji="0" lang="en-US" altLang="ko-KR" sz="1600" b="1">
                <a:latin typeface="Calibri" pitchFamily="34" charset="0"/>
              </a:rPr>
              <a:t>Application</a:t>
            </a:r>
          </a:p>
        </p:txBody>
      </p:sp>
      <p:sp>
        <p:nvSpPr>
          <p:cNvPr id="25631" name="Line 56"/>
          <p:cNvSpPr>
            <a:spLocks noChangeShapeType="1"/>
          </p:cNvSpPr>
          <p:nvPr/>
        </p:nvSpPr>
        <p:spPr bwMode="auto">
          <a:xfrm>
            <a:off x="5730875" y="1660525"/>
            <a:ext cx="2819400" cy="0"/>
          </a:xfrm>
          <a:prstGeom prst="line">
            <a:avLst/>
          </a:prstGeom>
          <a:noFill/>
          <a:ln w="38100">
            <a:solidFill>
              <a:srgbClr val="0000FF"/>
            </a:solidFill>
            <a:prstDash val="sysDot"/>
            <a:round/>
            <a:headEnd/>
            <a:tailEnd/>
          </a:ln>
        </p:spPr>
        <p:txBody>
          <a:bodyPr/>
          <a:lstStyle/>
          <a:p>
            <a:endParaRPr lang="ko-KR" altLang="en-US"/>
          </a:p>
        </p:txBody>
      </p:sp>
      <p:sp>
        <p:nvSpPr>
          <p:cNvPr id="25632" name="Line 57"/>
          <p:cNvSpPr>
            <a:spLocks noChangeShapeType="1"/>
          </p:cNvSpPr>
          <p:nvPr/>
        </p:nvSpPr>
        <p:spPr bwMode="auto">
          <a:xfrm>
            <a:off x="5730875" y="4327525"/>
            <a:ext cx="2038350" cy="0"/>
          </a:xfrm>
          <a:prstGeom prst="line">
            <a:avLst/>
          </a:prstGeom>
          <a:noFill/>
          <a:ln w="38100">
            <a:solidFill>
              <a:srgbClr val="0000FF"/>
            </a:solidFill>
            <a:prstDash val="sysDot"/>
            <a:round/>
            <a:headEnd/>
            <a:tailEnd/>
          </a:ln>
        </p:spPr>
        <p:txBody>
          <a:bodyPr/>
          <a:lstStyle/>
          <a:p>
            <a:endParaRPr lang="ko-KR" altLang="en-US"/>
          </a:p>
        </p:txBody>
      </p:sp>
      <p:sp>
        <p:nvSpPr>
          <p:cNvPr id="25633" name="Line 58"/>
          <p:cNvSpPr>
            <a:spLocks noChangeShapeType="1"/>
          </p:cNvSpPr>
          <p:nvPr/>
        </p:nvSpPr>
        <p:spPr bwMode="auto">
          <a:xfrm>
            <a:off x="5730875" y="5699125"/>
            <a:ext cx="1431925" cy="0"/>
          </a:xfrm>
          <a:prstGeom prst="line">
            <a:avLst/>
          </a:prstGeom>
          <a:noFill/>
          <a:ln w="38100">
            <a:solidFill>
              <a:srgbClr val="0000FF"/>
            </a:solidFill>
            <a:prstDash val="sysDot"/>
            <a:round/>
            <a:headEnd/>
            <a:tailEnd/>
          </a:ln>
        </p:spPr>
        <p:txBody>
          <a:bodyPr/>
          <a:lstStyle/>
          <a:p>
            <a:endParaRPr lang="ko-KR" altLang="en-US"/>
          </a:p>
        </p:txBody>
      </p:sp>
      <p:sp>
        <p:nvSpPr>
          <p:cNvPr id="25634" name="Line 59"/>
          <p:cNvSpPr>
            <a:spLocks noChangeShapeType="1"/>
          </p:cNvSpPr>
          <p:nvPr/>
        </p:nvSpPr>
        <p:spPr bwMode="auto">
          <a:xfrm>
            <a:off x="5730875" y="6384925"/>
            <a:ext cx="2819400" cy="0"/>
          </a:xfrm>
          <a:prstGeom prst="line">
            <a:avLst/>
          </a:prstGeom>
          <a:noFill/>
          <a:ln w="38100">
            <a:solidFill>
              <a:srgbClr val="0000FF"/>
            </a:solidFill>
            <a:prstDash val="sysDot"/>
            <a:round/>
            <a:headEnd/>
            <a:tailEnd/>
          </a:ln>
        </p:spPr>
        <p:txBody>
          <a:bodyPr/>
          <a:lstStyle/>
          <a:p>
            <a:endParaRPr lang="ko-KR" altLang="en-US"/>
          </a:p>
        </p:txBody>
      </p:sp>
      <p:sp>
        <p:nvSpPr>
          <p:cNvPr id="25636" name="Line 61"/>
          <p:cNvSpPr>
            <a:spLocks noChangeShapeType="1"/>
          </p:cNvSpPr>
          <p:nvPr/>
        </p:nvSpPr>
        <p:spPr bwMode="auto">
          <a:xfrm>
            <a:off x="7083425" y="5718175"/>
            <a:ext cx="0" cy="638175"/>
          </a:xfrm>
          <a:prstGeom prst="line">
            <a:avLst/>
          </a:prstGeom>
          <a:noFill/>
          <a:ln w="38100">
            <a:solidFill>
              <a:srgbClr val="008000"/>
            </a:solidFill>
            <a:round/>
            <a:headEnd type="triangle" w="med" len="med"/>
            <a:tailEnd/>
          </a:ln>
        </p:spPr>
        <p:txBody>
          <a:bodyPr/>
          <a:lstStyle/>
          <a:p>
            <a:endParaRPr lang="ko-KR" altLang="en-US"/>
          </a:p>
        </p:txBody>
      </p:sp>
      <p:sp>
        <p:nvSpPr>
          <p:cNvPr id="25637" name="Line 62"/>
          <p:cNvSpPr>
            <a:spLocks noChangeShapeType="1"/>
          </p:cNvSpPr>
          <p:nvPr/>
        </p:nvSpPr>
        <p:spPr bwMode="auto">
          <a:xfrm>
            <a:off x="7645400" y="4337050"/>
            <a:ext cx="0" cy="2019300"/>
          </a:xfrm>
          <a:prstGeom prst="line">
            <a:avLst/>
          </a:prstGeom>
          <a:noFill/>
          <a:ln w="38100">
            <a:solidFill>
              <a:srgbClr val="008000"/>
            </a:solidFill>
            <a:round/>
            <a:headEnd type="triangle" w="med" len="med"/>
            <a:tailEnd/>
          </a:ln>
        </p:spPr>
        <p:txBody>
          <a:bodyPr/>
          <a:lstStyle/>
          <a:p>
            <a:endParaRPr lang="ko-KR" altLang="en-US"/>
          </a:p>
        </p:txBody>
      </p:sp>
      <p:sp>
        <p:nvSpPr>
          <p:cNvPr id="25638" name="Text Box 63"/>
          <p:cNvSpPr txBox="1">
            <a:spLocks noChangeArrowheads="1"/>
          </p:cNvSpPr>
          <p:nvPr/>
        </p:nvSpPr>
        <p:spPr bwMode="auto">
          <a:xfrm>
            <a:off x="6302375" y="4708631"/>
            <a:ext cx="1464766" cy="338554"/>
          </a:xfrm>
          <a:prstGeom prst="rect">
            <a:avLst/>
          </a:prstGeom>
          <a:ln w="9525">
            <a:noFill/>
            <a:miter lim="800000"/>
            <a:headEnd/>
            <a:tailEnd/>
          </a:ln>
        </p:spPr>
        <p:style>
          <a:lnRef idx="0">
            <a:scrgbClr r="0" g="0" b="0"/>
          </a:lnRef>
          <a:fillRef idx="1003">
            <a:schemeClr val="dk2"/>
          </a:fillRef>
          <a:effectRef idx="0">
            <a:scrgbClr r="0" g="0" b="0"/>
          </a:effectRef>
          <a:fontRef idx="major"/>
        </p:style>
        <p:txBody>
          <a:bodyPr anchor="ctr">
            <a:spAutoFit/>
          </a:bodyPr>
          <a:lstStyle/>
          <a:p>
            <a:pPr fontAlgn="auto" latinLnBrk="0">
              <a:spcBef>
                <a:spcPct val="50000"/>
              </a:spcBef>
              <a:spcAft>
                <a:spcPts val="0"/>
              </a:spcAft>
              <a:defRPr/>
            </a:pPr>
            <a:r>
              <a:rPr kumimoji="0" lang="en-US" altLang="ko-KR" sz="1600" b="1" dirty="0">
                <a:solidFill>
                  <a:srgbClr val="FFFF00"/>
                </a:solidFill>
                <a:ea typeface="굴림" pitchFamily="50" charset="-127"/>
              </a:rPr>
              <a:t>L7 Switching</a:t>
            </a:r>
          </a:p>
        </p:txBody>
      </p:sp>
      <p:sp>
        <p:nvSpPr>
          <p:cNvPr id="25639" name="Line 64"/>
          <p:cNvSpPr>
            <a:spLocks noChangeShapeType="1"/>
          </p:cNvSpPr>
          <p:nvPr/>
        </p:nvSpPr>
        <p:spPr bwMode="auto">
          <a:xfrm>
            <a:off x="8226425" y="1670050"/>
            <a:ext cx="0" cy="4686300"/>
          </a:xfrm>
          <a:prstGeom prst="line">
            <a:avLst/>
          </a:prstGeom>
          <a:noFill/>
          <a:ln w="38100">
            <a:solidFill>
              <a:srgbClr val="008000"/>
            </a:solidFill>
            <a:round/>
            <a:headEnd type="triangle" w="med" len="med"/>
            <a:tailEnd/>
          </a:ln>
        </p:spPr>
        <p:txBody>
          <a:bodyPr/>
          <a:lstStyle/>
          <a:p>
            <a:endParaRPr lang="ko-KR" altLang="en-US"/>
          </a:p>
        </p:txBody>
      </p:sp>
      <p:sp>
        <p:nvSpPr>
          <p:cNvPr id="24" name="Text Box 63"/>
          <p:cNvSpPr txBox="1">
            <a:spLocks noChangeArrowheads="1"/>
          </p:cNvSpPr>
          <p:nvPr/>
        </p:nvSpPr>
        <p:spPr bwMode="auto">
          <a:xfrm>
            <a:off x="5750586" y="5880534"/>
            <a:ext cx="1459511" cy="338554"/>
          </a:xfrm>
          <a:prstGeom prst="rect">
            <a:avLst/>
          </a:prstGeom>
          <a:ln>
            <a:noFill/>
            <a:headEnd/>
            <a:tailEnd/>
          </a:ln>
        </p:spPr>
        <p:style>
          <a:lnRef idx="1">
            <a:schemeClr val="accent5"/>
          </a:lnRef>
          <a:fillRef idx="1003">
            <a:schemeClr val="dk2"/>
          </a:fillRef>
          <a:effectRef idx="1">
            <a:schemeClr val="accent5"/>
          </a:effectRef>
          <a:fontRef idx="minor">
            <a:schemeClr val="dk1"/>
          </a:fontRef>
        </p:style>
        <p:txBody>
          <a:bodyPr anchor="ctr">
            <a:spAutoFit/>
          </a:bodyPr>
          <a:lstStyle/>
          <a:p>
            <a:pPr fontAlgn="auto" latinLnBrk="0">
              <a:spcBef>
                <a:spcPct val="50000"/>
              </a:spcBef>
              <a:spcAft>
                <a:spcPts val="0"/>
              </a:spcAft>
              <a:defRPr/>
            </a:pPr>
            <a:r>
              <a:rPr kumimoji="0" lang="en-US" altLang="ko-KR" sz="1600" b="1" dirty="0">
                <a:solidFill>
                  <a:srgbClr val="FFFF00"/>
                </a:solidFill>
                <a:ea typeface="굴림" pitchFamily="50" charset="-127"/>
              </a:rPr>
              <a:t>L4 Switching</a:t>
            </a:r>
          </a:p>
        </p:txBody>
      </p:sp>
      <p:sp>
        <p:nvSpPr>
          <p:cNvPr id="25" name="Text Box 63"/>
          <p:cNvSpPr txBox="1">
            <a:spLocks noChangeArrowheads="1"/>
          </p:cNvSpPr>
          <p:nvPr/>
        </p:nvSpPr>
        <p:spPr bwMode="auto">
          <a:xfrm>
            <a:off x="6213042" y="2159873"/>
            <a:ext cx="2163700" cy="338554"/>
          </a:xfrm>
          <a:prstGeom prst="rect">
            <a:avLst/>
          </a:prstGeom>
          <a:ln w="9525">
            <a:noFill/>
            <a:miter lim="800000"/>
            <a:headEnd/>
            <a:tailEnd/>
          </a:ln>
        </p:spPr>
        <p:style>
          <a:lnRef idx="0">
            <a:scrgbClr r="0" g="0" b="0"/>
          </a:lnRef>
          <a:fillRef idx="1003">
            <a:schemeClr val="dk2"/>
          </a:fillRef>
          <a:effectRef idx="0">
            <a:scrgbClr r="0" g="0" b="0"/>
          </a:effectRef>
          <a:fontRef idx="major"/>
        </p:style>
        <p:txBody>
          <a:bodyPr anchor="ctr">
            <a:spAutoFit/>
          </a:bodyPr>
          <a:lstStyle/>
          <a:p>
            <a:pPr fontAlgn="auto" latinLnBrk="0">
              <a:spcBef>
                <a:spcPct val="50000"/>
              </a:spcBef>
              <a:spcAft>
                <a:spcPts val="0"/>
              </a:spcAft>
              <a:defRPr/>
            </a:pPr>
            <a:r>
              <a:rPr kumimoji="0" lang="en-US" altLang="ko-KR" sz="1600" b="1" dirty="0">
                <a:solidFill>
                  <a:srgbClr val="FFFF00"/>
                </a:solidFill>
                <a:ea typeface="굴림" pitchFamily="50" charset="-127"/>
              </a:rPr>
              <a:t>Application Switching</a:t>
            </a:r>
          </a:p>
        </p:txBody>
      </p:sp>
      <p:sp>
        <p:nvSpPr>
          <p:cNvPr id="57388" name="제목 1"/>
          <p:cNvSpPr>
            <a:spLocks noGrp="1"/>
          </p:cNvSpPr>
          <p:nvPr>
            <p:ph type="title"/>
          </p:nvPr>
        </p:nvSpPr>
        <p:spPr>
          <a:xfrm>
            <a:off x="457200" y="533400"/>
            <a:ext cx="8229600" cy="808038"/>
          </a:xfrm>
        </p:spPr>
        <p:txBody>
          <a:bodyPr/>
          <a:lstStyle/>
          <a:p>
            <a:pPr eaLnBrk="1" hangingPunct="1"/>
            <a:r>
              <a:rPr lang="en-US" altLang="ko-KR" smtClean="0">
                <a:latin typeface="Arial" charset="0"/>
                <a:cs typeface="Arial" charset="0"/>
              </a:rPr>
              <a:t>Application Delivery Network</a:t>
            </a:r>
            <a:r>
              <a:rPr lang="ko-KR" altLang="en-US" smtClean="0">
                <a:latin typeface="Arial" charset="0"/>
                <a:cs typeface="Arial" charset="0"/>
              </a:rPr>
              <a:t> </a:t>
            </a:r>
          </a:p>
        </p:txBody>
      </p:sp>
      <p:pic>
        <p:nvPicPr>
          <p:cNvPr id="28" name="Picture 2" descr="C:\Documents and Settings\kirbyw\Local Settings\Temporary Internet Files\Content.IE5\VYN77RTW\MPj04230370000[1].jpg"/>
          <p:cNvPicPr>
            <a:picLocks noChangeAspect="1" noChangeArrowheads="1"/>
          </p:cNvPicPr>
          <p:nvPr/>
        </p:nvPicPr>
        <p:blipFill>
          <a:blip r:embed="rId2"/>
          <a:srcRect/>
          <a:stretch>
            <a:fillRect/>
          </a:stretch>
        </p:blipFill>
        <p:spPr bwMode="auto">
          <a:xfrm>
            <a:off x="3314700" y="1701800"/>
            <a:ext cx="1962150"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34"/>
                                        </p:tgtEl>
                                        <p:attrNameLst>
                                          <p:attrName>style.visibility</p:attrName>
                                        </p:attrNameLst>
                                      </p:cBhvr>
                                      <p:to>
                                        <p:strVal val="visible"/>
                                      </p:to>
                                    </p:set>
                                    <p:animEffect transition="in" filter="wipe(left)">
                                      <p:cBhvr>
                                        <p:cTn id="12" dur="500"/>
                                        <p:tgtEl>
                                          <p:spTgt spid="2563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5636"/>
                                        </p:tgtEl>
                                        <p:attrNameLst>
                                          <p:attrName>style.visibility</p:attrName>
                                        </p:attrNameLst>
                                      </p:cBhvr>
                                      <p:to>
                                        <p:strVal val="visible"/>
                                      </p:to>
                                    </p:set>
                                    <p:animEffect transition="in" filter="wipe(down)">
                                      <p:cBhvr>
                                        <p:cTn id="16" dur="500"/>
                                        <p:tgtEl>
                                          <p:spTgt spid="2563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5633"/>
                                        </p:tgtEl>
                                        <p:attrNameLst>
                                          <p:attrName>style.visibility</p:attrName>
                                        </p:attrNameLst>
                                      </p:cBhvr>
                                      <p:to>
                                        <p:strVal val="visible"/>
                                      </p:to>
                                    </p:set>
                                    <p:animEffect transition="in" filter="wipe(left)">
                                      <p:cBhvr>
                                        <p:cTn id="20" dur="500"/>
                                        <p:tgtEl>
                                          <p:spTgt spid="2563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637"/>
                                        </p:tgtEl>
                                        <p:attrNameLst>
                                          <p:attrName>style.visibility</p:attrName>
                                        </p:attrNameLst>
                                      </p:cBhvr>
                                      <p:to>
                                        <p:strVal val="visible"/>
                                      </p:to>
                                    </p:set>
                                    <p:animEffect transition="in" filter="wipe(down)">
                                      <p:cBhvr>
                                        <p:cTn id="29" dur="500"/>
                                        <p:tgtEl>
                                          <p:spTgt spid="2563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5632"/>
                                        </p:tgtEl>
                                        <p:attrNameLst>
                                          <p:attrName>style.visibility</p:attrName>
                                        </p:attrNameLst>
                                      </p:cBhvr>
                                      <p:to>
                                        <p:strVal val="visible"/>
                                      </p:to>
                                    </p:set>
                                    <p:animEffect transition="in" filter="wipe(left)">
                                      <p:cBhvr>
                                        <p:cTn id="33" dur="500"/>
                                        <p:tgtEl>
                                          <p:spTgt spid="25632"/>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5638"/>
                                        </p:tgtEl>
                                        <p:attrNameLst>
                                          <p:attrName>style.visibility</p:attrName>
                                        </p:attrNameLst>
                                      </p:cBhvr>
                                      <p:to>
                                        <p:strVal val="visible"/>
                                      </p:to>
                                    </p:set>
                                    <p:animEffect transition="in" filter="wipe(left)">
                                      <p:cBhvr>
                                        <p:cTn id="37" dur="500"/>
                                        <p:tgtEl>
                                          <p:spTgt spid="256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639"/>
                                        </p:tgtEl>
                                        <p:attrNameLst>
                                          <p:attrName>style.visibility</p:attrName>
                                        </p:attrNameLst>
                                      </p:cBhvr>
                                      <p:to>
                                        <p:strVal val="visible"/>
                                      </p:to>
                                    </p:set>
                                    <p:animEffect transition="in" filter="wipe(down)">
                                      <p:cBhvr>
                                        <p:cTn id="42" dur="500"/>
                                        <p:tgtEl>
                                          <p:spTgt spid="2563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5631"/>
                                        </p:tgtEl>
                                        <p:attrNameLst>
                                          <p:attrName>style.visibility</p:attrName>
                                        </p:attrNameLst>
                                      </p:cBhvr>
                                      <p:to>
                                        <p:strVal val="visible"/>
                                      </p:to>
                                    </p:set>
                                    <p:animEffect transition="in" filter="wipe(left)">
                                      <p:cBhvr>
                                        <p:cTn id="46" dur="500"/>
                                        <p:tgtEl>
                                          <p:spTgt spid="25631"/>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1" grpId="0" animBg="1"/>
      <p:bldP spid="25632" grpId="0" animBg="1"/>
      <p:bldP spid="25633" grpId="0" animBg="1"/>
      <p:bldP spid="25634" grpId="0" animBg="1"/>
      <p:bldP spid="25636" grpId="0" animBg="1"/>
      <p:bldP spid="25637" grpId="0" animBg="1"/>
      <p:bldP spid="256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9" name="Object 3"/>
          <p:cNvGraphicFramePr>
            <a:graphicFrameLocks noChangeAspect="1"/>
          </p:cNvGraphicFramePr>
          <p:nvPr>
            <p:ph idx="1"/>
          </p:nvPr>
        </p:nvGraphicFramePr>
        <p:xfrm>
          <a:off x="1066800" y="1339850"/>
          <a:ext cx="6934200" cy="4111625"/>
        </p:xfrm>
        <a:graphic>
          <a:graphicData uri="http://schemas.openxmlformats.org/presentationml/2006/ole">
            <p:oleObj spid="_x0000_s4098" name="차트" r:id="rId3" imgW="6857857" imgH="4067008" progId="MSGraph.Chart.8">
              <p:embed followColorScheme="full"/>
            </p:oleObj>
          </a:graphicData>
        </a:graphic>
      </p:graphicFrame>
      <p:sp>
        <p:nvSpPr>
          <p:cNvPr id="4099" name="Rectangle 4"/>
          <p:cNvSpPr>
            <a:spLocks noChangeArrowheads="1"/>
          </p:cNvSpPr>
          <p:nvPr/>
        </p:nvSpPr>
        <p:spPr bwMode="auto">
          <a:xfrm>
            <a:off x="3124200" y="5911850"/>
            <a:ext cx="5099050" cy="336550"/>
          </a:xfrm>
          <a:prstGeom prst="rect">
            <a:avLst/>
          </a:prstGeom>
          <a:noFill/>
          <a:ln w="9525">
            <a:noFill/>
            <a:miter lim="800000"/>
            <a:headEnd/>
            <a:tailEnd/>
          </a:ln>
        </p:spPr>
        <p:txBody>
          <a:bodyPr wrap="none">
            <a:spAutoFit/>
          </a:bodyPr>
          <a:lstStyle/>
          <a:p>
            <a:pPr eaLnBrk="0" fontAlgn="b" latinLnBrk="0" hangingPunct="0"/>
            <a:r>
              <a:rPr kumimoji="0" lang="en-US" altLang="ko-KR" sz="1600" b="1" i="1">
                <a:latin typeface="Calibri" pitchFamily="34" charset="0"/>
                <a:ea typeface="맑은 고딕" pitchFamily="50" charset="-127"/>
              </a:rPr>
              <a:t>Source: Gartner Dataquest (July 2006) &amp; Infonetics</a:t>
            </a:r>
          </a:p>
        </p:txBody>
      </p:sp>
      <p:sp>
        <p:nvSpPr>
          <p:cNvPr id="4100" name="Rectangle 5"/>
          <p:cNvSpPr>
            <a:spLocks noChangeArrowheads="1"/>
          </p:cNvSpPr>
          <p:nvPr/>
        </p:nvSpPr>
        <p:spPr bwMode="auto">
          <a:xfrm>
            <a:off x="2774950" y="5302250"/>
            <a:ext cx="1111250" cy="457200"/>
          </a:xfrm>
          <a:prstGeom prst="rect">
            <a:avLst/>
          </a:prstGeom>
          <a:noFill/>
          <a:ln w="9525">
            <a:noFill/>
            <a:miter lim="800000"/>
            <a:headEnd/>
            <a:tailEnd/>
          </a:ln>
        </p:spPr>
        <p:txBody>
          <a:bodyPr wrap="none">
            <a:spAutoFit/>
          </a:bodyPr>
          <a:lstStyle/>
          <a:p>
            <a:pPr eaLnBrk="0" latinLnBrk="0" hangingPunct="0"/>
            <a:r>
              <a:rPr kumimoji="0" lang="en-US" altLang="ko-KR" sz="1200" b="1">
                <a:solidFill>
                  <a:srgbClr val="008040"/>
                </a:solidFill>
                <a:latin typeface="Frutiger LT Std 45 Light"/>
                <a:ea typeface="맑은 고딕" pitchFamily="50" charset="-127"/>
              </a:rPr>
              <a:t>$551,164,567</a:t>
            </a:r>
          </a:p>
          <a:p>
            <a:pPr eaLnBrk="0" latinLnBrk="0" hangingPunct="0"/>
            <a:r>
              <a:rPr kumimoji="0" lang="en-US" altLang="ko-KR" sz="1200" b="1">
                <a:solidFill>
                  <a:srgbClr val="0000FF"/>
                </a:solidFill>
                <a:latin typeface="Frutiger LT Std 45 Light"/>
                <a:ea typeface="맑은 고딕" pitchFamily="50" charset="-127"/>
              </a:rPr>
              <a:t>$409,893,658</a:t>
            </a:r>
            <a:endParaRPr kumimoji="0" lang="ko-KR" altLang="en-US" sz="1200" b="1">
              <a:latin typeface="Frutiger LT Std 45 Light"/>
              <a:ea typeface="맑은 고딕" pitchFamily="50" charset="-127"/>
            </a:endParaRPr>
          </a:p>
        </p:txBody>
      </p:sp>
      <p:sp>
        <p:nvSpPr>
          <p:cNvPr id="4101" name="Rectangle 6"/>
          <p:cNvSpPr>
            <a:spLocks noChangeArrowheads="1"/>
          </p:cNvSpPr>
          <p:nvPr/>
        </p:nvSpPr>
        <p:spPr bwMode="auto">
          <a:xfrm>
            <a:off x="3867150" y="5302250"/>
            <a:ext cx="1238250" cy="457200"/>
          </a:xfrm>
          <a:prstGeom prst="rect">
            <a:avLst/>
          </a:prstGeom>
          <a:noFill/>
          <a:ln w="9525">
            <a:noFill/>
            <a:miter lim="800000"/>
            <a:headEnd/>
            <a:tailEnd/>
          </a:ln>
        </p:spPr>
        <p:txBody>
          <a:bodyPr wrap="none">
            <a:spAutoFit/>
          </a:bodyPr>
          <a:lstStyle/>
          <a:p>
            <a:pPr eaLnBrk="0" latinLnBrk="0" hangingPunct="0"/>
            <a:r>
              <a:rPr kumimoji="0" lang="en-US" altLang="ko-KR" sz="1200" b="1">
                <a:solidFill>
                  <a:srgbClr val="008040"/>
                </a:solidFill>
                <a:latin typeface="Frutiger LT Std 45 Light"/>
                <a:ea typeface="맑은 고딕" pitchFamily="50" charset="-127"/>
              </a:rPr>
              <a:t>$1,434,190,016</a:t>
            </a:r>
          </a:p>
          <a:p>
            <a:pPr eaLnBrk="0" latinLnBrk="0" hangingPunct="0"/>
            <a:r>
              <a:rPr kumimoji="0" lang="en-US" altLang="ko-KR" sz="1200" b="1">
                <a:solidFill>
                  <a:srgbClr val="0000FF"/>
                </a:solidFill>
                <a:latin typeface="Frutiger LT Std 45 Light"/>
                <a:ea typeface="맑은 고딕" pitchFamily="50" charset="-127"/>
              </a:rPr>
              <a:t>$66,817,713</a:t>
            </a:r>
          </a:p>
        </p:txBody>
      </p:sp>
      <p:sp>
        <p:nvSpPr>
          <p:cNvPr id="4102" name="Text Box 7"/>
          <p:cNvSpPr txBox="1">
            <a:spLocks noChangeArrowheads="1"/>
          </p:cNvSpPr>
          <p:nvPr/>
        </p:nvSpPr>
        <p:spPr bwMode="auto">
          <a:xfrm>
            <a:off x="4724400" y="3473450"/>
            <a:ext cx="2792413" cy="366713"/>
          </a:xfrm>
          <a:prstGeom prst="rect">
            <a:avLst/>
          </a:prstGeom>
          <a:noFill/>
          <a:ln w="9525">
            <a:noFill/>
            <a:miter lim="800000"/>
            <a:headEnd/>
            <a:tailEnd/>
          </a:ln>
        </p:spPr>
        <p:txBody>
          <a:bodyPr>
            <a:spAutoFit/>
          </a:bodyPr>
          <a:lstStyle/>
          <a:p>
            <a:pPr algn="r" eaLnBrk="0" latinLnBrk="0" hangingPunct="0"/>
            <a:r>
              <a:rPr kumimoji="0" lang="en-US" altLang="ko-KR" b="1">
                <a:solidFill>
                  <a:schemeClr val="bg1"/>
                </a:solidFill>
                <a:latin typeface="Calibri" pitchFamily="34" charset="0"/>
                <a:ea typeface="맑은 고딕" pitchFamily="50" charset="-127"/>
              </a:rPr>
              <a:t>Advanced Platform / L7</a:t>
            </a:r>
          </a:p>
        </p:txBody>
      </p:sp>
      <p:sp>
        <p:nvSpPr>
          <p:cNvPr id="4103" name="Text Box 8"/>
          <p:cNvSpPr txBox="1">
            <a:spLocks noChangeArrowheads="1"/>
          </p:cNvSpPr>
          <p:nvPr/>
        </p:nvSpPr>
        <p:spPr bwMode="auto">
          <a:xfrm>
            <a:off x="2362200" y="4464050"/>
            <a:ext cx="893763" cy="304800"/>
          </a:xfrm>
          <a:prstGeom prst="rect">
            <a:avLst/>
          </a:prstGeom>
          <a:noFill/>
          <a:ln w="9525">
            <a:noFill/>
            <a:miter lim="800000"/>
            <a:headEnd/>
            <a:tailEnd/>
          </a:ln>
        </p:spPr>
        <p:txBody>
          <a:bodyPr wrap="none">
            <a:spAutoFit/>
          </a:bodyPr>
          <a:lstStyle/>
          <a:p>
            <a:pPr algn="r" eaLnBrk="0" latinLnBrk="0" hangingPunct="0"/>
            <a:r>
              <a:rPr kumimoji="0" lang="en-US" altLang="ko-KR" sz="1400" b="1">
                <a:solidFill>
                  <a:schemeClr val="bg1"/>
                </a:solidFill>
                <a:latin typeface="Calibri" pitchFamily="34" charset="0"/>
                <a:ea typeface="맑은 고딕" pitchFamily="50" charset="-127"/>
              </a:rPr>
              <a:t>SLB / L4</a:t>
            </a:r>
          </a:p>
        </p:txBody>
      </p:sp>
      <p:sp>
        <p:nvSpPr>
          <p:cNvPr id="147465" name="Line 9"/>
          <p:cNvSpPr>
            <a:spLocks noChangeShapeType="1"/>
          </p:cNvSpPr>
          <p:nvPr/>
        </p:nvSpPr>
        <p:spPr bwMode="auto">
          <a:xfrm flipV="1">
            <a:off x="4440238" y="2873375"/>
            <a:ext cx="0" cy="1828800"/>
          </a:xfrm>
          <a:prstGeom prst="line">
            <a:avLst/>
          </a:prstGeom>
          <a:noFill/>
          <a:ln w="38100">
            <a:solidFill>
              <a:srgbClr val="FFFF00"/>
            </a:solidFill>
            <a:round/>
            <a:headEnd/>
            <a:tailEnd type="triangle" w="med" len="med"/>
          </a:ln>
        </p:spPr>
        <p:txBody>
          <a:bodyPr/>
          <a:lstStyle/>
          <a:p>
            <a:endParaRPr lang="ko-KR" altLang="en-US"/>
          </a:p>
        </p:txBody>
      </p:sp>
      <p:sp>
        <p:nvSpPr>
          <p:cNvPr id="147466" name="Text Box 10"/>
          <p:cNvSpPr txBox="1">
            <a:spLocks noChangeArrowheads="1"/>
          </p:cNvSpPr>
          <p:nvPr/>
        </p:nvSpPr>
        <p:spPr bwMode="auto">
          <a:xfrm>
            <a:off x="4452938" y="2863850"/>
            <a:ext cx="685800" cy="366713"/>
          </a:xfrm>
          <a:prstGeom prst="rect">
            <a:avLst/>
          </a:prstGeom>
          <a:noFill/>
          <a:ln w="9525">
            <a:noFill/>
            <a:miter lim="800000"/>
            <a:headEnd/>
            <a:tailEnd/>
          </a:ln>
        </p:spPr>
        <p:txBody>
          <a:bodyPr>
            <a:spAutoFit/>
          </a:bodyPr>
          <a:lstStyle/>
          <a:p>
            <a:pPr algn="ctr" eaLnBrk="0" latinLnBrk="0" hangingPunct="0">
              <a:spcBef>
                <a:spcPct val="50000"/>
              </a:spcBef>
            </a:pPr>
            <a:r>
              <a:rPr kumimoji="0" lang="en-US" altLang="ko-KR" b="1">
                <a:solidFill>
                  <a:srgbClr val="FFFF00"/>
                </a:solidFill>
                <a:latin typeface="Frutiger LT Std 45 Light"/>
                <a:ea typeface="맑은 고딕" pitchFamily="50" charset="-127"/>
              </a:rPr>
              <a:t>63%</a:t>
            </a:r>
          </a:p>
        </p:txBody>
      </p:sp>
      <p:sp>
        <p:nvSpPr>
          <p:cNvPr id="4106" name="제목 1"/>
          <p:cNvSpPr>
            <a:spLocks noGrp="1"/>
          </p:cNvSpPr>
          <p:nvPr>
            <p:ph type="title"/>
          </p:nvPr>
        </p:nvSpPr>
        <p:spPr>
          <a:xfrm>
            <a:off x="457200" y="533400"/>
            <a:ext cx="8229600" cy="808038"/>
          </a:xfrm>
        </p:spPr>
        <p:txBody>
          <a:bodyPr/>
          <a:lstStyle/>
          <a:p>
            <a:pPr eaLnBrk="1" hangingPunct="1"/>
            <a:r>
              <a:rPr lang="en-US" altLang="ko-KR" smtClean="0">
                <a:latin typeface="Arial" charset="0"/>
                <a:cs typeface="Arial" charset="0"/>
              </a:rPr>
              <a:t>Market Trend</a:t>
            </a:r>
            <a:endParaRPr lang="ko-KR" alt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7459">
                                            <p:oleChartEl type="gridLegend"/>
                                          </p:spTgt>
                                        </p:tgtEl>
                                        <p:attrNameLst>
                                          <p:attrName>style.visibility</p:attrName>
                                        </p:attrNameLst>
                                      </p:cBhvr>
                                      <p:to>
                                        <p:strVal val="visible"/>
                                      </p:to>
                                    </p:set>
                                    <p:animEffect transition="in" filter="wipe(left)">
                                      <p:cBhvr>
                                        <p:cTn id="7" dur="1000"/>
                                        <p:tgtEl>
                                          <p:spTgt spid="147459">
                                            <p:oleChartEl type="gridLegend"/>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47459">
                                            <p:oleChartEl type="series" lvl="1"/>
                                          </p:spTgt>
                                        </p:tgtEl>
                                        <p:attrNameLst>
                                          <p:attrName>style.visibility</p:attrName>
                                        </p:attrNameLst>
                                      </p:cBhvr>
                                      <p:to>
                                        <p:strVal val="visible"/>
                                      </p:to>
                                    </p:set>
                                    <p:animEffect transition="in" filter="wipe(left)">
                                      <p:cBhvr>
                                        <p:cTn id="11" dur="1000"/>
                                        <p:tgtEl>
                                          <p:spTgt spid="147459">
                                            <p:oleChartEl type="series" lvl="1"/>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47459">
                                            <p:oleChartEl type="series" lvl="2"/>
                                          </p:spTgt>
                                        </p:tgtEl>
                                        <p:attrNameLst>
                                          <p:attrName>style.visibility</p:attrName>
                                        </p:attrNameLst>
                                      </p:cBhvr>
                                      <p:to>
                                        <p:strVal val="visible"/>
                                      </p:to>
                                    </p:set>
                                    <p:animEffect transition="in" filter="wipe(left)">
                                      <p:cBhvr>
                                        <p:cTn id="15" dur="1000"/>
                                        <p:tgtEl>
                                          <p:spTgt spid="147459">
                                            <p:oleChartEl type="series" lvl="2"/>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7465"/>
                                        </p:tgtEl>
                                        <p:attrNameLst>
                                          <p:attrName>style.visibility</p:attrName>
                                        </p:attrNameLst>
                                      </p:cBhvr>
                                      <p:to>
                                        <p:strVal val="visible"/>
                                      </p:to>
                                    </p:set>
                                    <p:animEffect transition="in" filter="diamond(in)">
                                      <p:cBhvr>
                                        <p:cTn id="20" dur="2000"/>
                                        <p:tgtEl>
                                          <p:spTgt spid="14746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47466"/>
                                        </p:tgtEl>
                                        <p:attrNameLst>
                                          <p:attrName>style.visibility</p:attrName>
                                        </p:attrNameLst>
                                      </p:cBhvr>
                                      <p:to>
                                        <p:strVal val="visible"/>
                                      </p:to>
                                    </p:set>
                                    <p:animEffect transition="in" filter="diamond(in)">
                                      <p:cBhvr>
                                        <p:cTn id="23" dur="2000"/>
                                        <p:tgtEl>
                                          <p:spTgt spid="147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7459" grpId="0" bld="series"/>
      <p:bldP spid="147465" grpId="0" animBg="1"/>
      <p:bldP spid="1474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제목 1"/>
          <p:cNvSpPr>
            <a:spLocks noGrp="1"/>
          </p:cNvSpPr>
          <p:nvPr>
            <p:ph type="title"/>
          </p:nvPr>
        </p:nvSpPr>
        <p:spPr/>
        <p:txBody>
          <a:bodyPr/>
          <a:lstStyle/>
          <a:p>
            <a:pPr eaLnBrk="1" hangingPunct="1"/>
            <a:r>
              <a:rPr lang="en-US" altLang="ko-KR" smtClean="0">
                <a:latin typeface="Arial" charset="0"/>
                <a:cs typeface="Arial" charset="0"/>
              </a:rPr>
              <a:t>Market Trend</a:t>
            </a:r>
            <a:endParaRPr lang="ko-KR" altLang="en-US" smtClean="0">
              <a:latin typeface="Arial" charset="0"/>
              <a:cs typeface="Arial" charset="0"/>
            </a:endParaRPr>
          </a:p>
        </p:txBody>
      </p:sp>
      <p:sp>
        <p:nvSpPr>
          <p:cNvPr id="60418" name="내용 개체 틀 2"/>
          <p:cNvSpPr>
            <a:spLocks noGrp="1"/>
          </p:cNvSpPr>
          <p:nvPr>
            <p:ph idx="1"/>
          </p:nvPr>
        </p:nvSpPr>
        <p:spPr>
          <a:xfrm>
            <a:off x="457200" y="1358900"/>
            <a:ext cx="8229600" cy="4525963"/>
          </a:xfrm>
        </p:spPr>
        <p:txBody>
          <a:bodyPr/>
          <a:lstStyle/>
          <a:p>
            <a:pPr eaLnBrk="1" hangingPunct="1"/>
            <a:r>
              <a:rPr lang="en-US" altLang="ko-KR" sz="2000" smtClean="0">
                <a:latin typeface="Arial" charset="0"/>
                <a:cs typeface="Arial" charset="0"/>
              </a:rPr>
              <a:t>L4 Switch</a:t>
            </a:r>
            <a:r>
              <a:rPr lang="ko-KR" altLang="en-US" sz="2000" smtClean="0">
                <a:latin typeface="Arial" charset="0"/>
                <a:cs typeface="Arial" charset="0"/>
              </a:rPr>
              <a:t>의 퇴조</a:t>
            </a:r>
            <a:endParaRPr lang="en-US" altLang="ko-KR" sz="2000" smtClean="0">
              <a:latin typeface="Arial" charset="0"/>
              <a:cs typeface="Arial" charset="0"/>
            </a:endParaRPr>
          </a:p>
          <a:p>
            <a:pPr eaLnBrk="1" hangingPunct="1"/>
            <a:r>
              <a:rPr lang="en-US" altLang="ko-KR" sz="2000" smtClean="0">
                <a:latin typeface="Arial" charset="0"/>
                <a:cs typeface="Arial" charset="0"/>
              </a:rPr>
              <a:t>ADC(Application Delivery Controller)</a:t>
            </a:r>
            <a:r>
              <a:rPr lang="ko-KR" altLang="en-US" sz="2000" smtClean="0">
                <a:latin typeface="Arial" charset="0"/>
                <a:cs typeface="Arial" charset="0"/>
              </a:rPr>
              <a:t>의 세대 교체</a:t>
            </a:r>
            <a:endParaRPr lang="en-US" altLang="ko-KR" sz="2000" smtClean="0">
              <a:latin typeface="Arial" charset="0"/>
              <a:cs typeface="Arial" charset="0"/>
            </a:endParaRPr>
          </a:p>
          <a:p>
            <a:pPr eaLnBrk="1" hangingPunct="1"/>
            <a:r>
              <a:rPr lang="en-US" altLang="ko-KR" sz="2000" smtClean="0">
                <a:latin typeface="Arial" charset="0"/>
                <a:cs typeface="Arial" charset="0"/>
              </a:rPr>
              <a:t>Application</a:t>
            </a:r>
            <a:r>
              <a:rPr lang="ko-KR" altLang="en-US" sz="2000" smtClean="0">
                <a:latin typeface="Arial" charset="0"/>
                <a:cs typeface="Arial" charset="0"/>
              </a:rPr>
              <a:t> </a:t>
            </a:r>
            <a:r>
              <a:rPr lang="en-US" altLang="ko-KR" sz="2000" smtClean="0">
                <a:latin typeface="Arial" charset="0"/>
                <a:cs typeface="Arial" charset="0"/>
              </a:rPr>
              <a:t>Focus</a:t>
            </a:r>
          </a:p>
          <a:p>
            <a:pPr eaLnBrk="1" hangingPunct="1"/>
            <a:r>
              <a:rPr lang="ko-KR" altLang="en-US" sz="2000" smtClean="0">
                <a:latin typeface="Arial" charset="0"/>
                <a:cs typeface="Arial" charset="0"/>
              </a:rPr>
              <a:t>가상화</a:t>
            </a:r>
            <a:r>
              <a:rPr lang="en-US" altLang="ko-KR" sz="2000" smtClean="0">
                <a:latin typeface="Arial" charset="0"/>
                <a:cs typeface="Arial" charset="0"/>
              </a:rPr>
              <a:t>, TCO </a:t>
            </a:r>
            <a:r>
              <a:rPr lang="ko-KR" altLang="en-US" sz="2000" smtClean="0">
                <a:latin typeface="Arial" charset="0"/>
                <a:cs typeface="Arial" charset="0"/>
              </a:rPr>
              <a:t>절감</a:t>
            </a:r>
            <a:r>
              <a:rPr lang="en-US" altLang="ko-KR" sz="2000" smtClean="0">
                <a:latin typeface="Arial" charset="0"/>
                <a:cs typeface="Arial" charset="0"/>
              </a:rPr>
              <a:t>, Green IT</a:t>
            </a:r>
          </a:p>
          <a:p>
            <a:pPr eaLnBrk="1" hangingPunct="1"/>
            <a:endParaRPr lang="ko-KR" altLang="en-US" sz="2000" smtClean="0">
              <a:latin typeface="Arial" charset="0"/>
              <a:cs typeface="Arial" charset="0"/>
            </a:endParaRPr>
          </a:p>
        </p:txBody>
      </p:sp>
      <p:pic>
        <p:nvPicPr>
          <p:cNvPr id="60419" name="Picture 2"/>
          <p:cNvPicPr>
            <a:picLocks noChangeAspect="1" noChangeArrowheads="1"/>
          </p:cNvPicPr>
          <p:nvPr/>
        </p:nvPicPr>
        <p:blipFill>
          <a:blip r:embed="rId2"/>
          <a:srcRect/>
          <a:stretch>
            <a:fillRect/>
          </a:stretch>
        </p:blipFill>
        <p:spPr bwMode="auto">
          <a:xfrm>
            <a:off x="862013" y="2957513"/>
            <a:ext cx="7408862" cy="344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7"/>
          <p:cNvPicPr>
            <a:picLocks noChangeAspect="1" noChangeArrowheads="1"/>
          </p:cNvPicPr>
          <p:nvPr/>
        </p:nvPicPr>
        <p:blipFill>
          <a:blip r:embed="rId2"/>
          <a:srcRect/>
          <a:stretch>
            <a:fillRect/>
          </a:stretch>
        </p:blipFill>
        <p:spPr bwMode="auto">
          <a:xfrm>
            <a:off x="654050" y="1360488"/>
            <a:ext cx="7812088" cy="5164137"/>
          </a:xfrm>
          <a:prstGeom prst="rect">
            <a:avLst/>
          </a:prstGeom>
          <a:noFill/>
          <a:ln w="9525">
            <a:noFill/>
            <a:miter lim="800000"/>
            <a:headEnd/>
            <a:tailEnd/>
          </a:ln>
        </p:spPr>
      </p:pic>
      <p:sp>
        <p:nvSpPr>
          <p:cNvPr id="5" name="Text Box 13"/>
          <p:cNvSpPr txBox="1">
            <a:spLocks noChangeArrowheads="1"/>
          </p:cNvSpPr>
          <p:nvPr/>
        </p:nvSpPr>
        <p:spPr bwMode="auto">
          <a:xfrm>
            <a:off x="688975" y="2551113"/>
            <a:ext cx="7745413" cy="476250"/>
          </a:xfrm>
          <a:prstGeom prst="rect">
            <a:avLst/>
          </a:prstGeom>
          <a:noFill/>
          <a:ln w="9525">
            <a:noFill/>
            <a:miter lim="800000"/>
            <a:headEnd/>
            <a:tailEnd/>
          </a:ln>
        </p:spPr>
        <p:txBody>
          <a:bodyPr>
            <a:spAutoFit/>
          </a:bodyPr>
          <a:lstStyle/>
          <a:p>
            <a:pPr algn="ctr" latinLnBrk="0">
              <a:spcBef>
                <a:spcPct val="50000"/>
              </a:spcBef>
            </a:pPr>
            <a:r>
              <a:rPr kumimoji="0" lang="en-US" altLang="ko-KR" sz="2500" b="1">
                <a:solidFill>
                  <a:srgbClr val="00FF00"/>
                </a:solidFill>
                <a:latin typeface="맑은 고딕" pitchFamily="50" charset="-127"/>
                <a:ea typeface="맑은 고딕" pitchFamily="50" charset="-127"/>
              </a:rPr>
              <a:t>Attack, </a:t>
            </a:r>
            <a:r>
              <a:rPr kumimoji="0" lang="ko-KR" altLang="en-US" sz="2500" b="1">
                <a:solidFill>
                  <a:srgbClr val="00FF00"/>
                </a:solidFill>
                <a:latin typeface="맑은 고딕" pitchFamily="50" charset="-127"/>
                <a:ea typeface="맑은 고딕" pitchFamily="50" charset="-127"/>
              </a:rPr>
              <a:t>서비스 무력화</a:t>
            </a:r>
            <a:r>
              <a:rPr kumimoji="0" lang="en-US" altLang="ko-KR" sz="2500" b="1">
                <a:solidFill>
                  <a:srgbClr val="00FF00"/>
                </a:solidFill>
                <a:latin typeface="맑은 고딕" pitchFamily="50" charset="-127"/>
                <a:ea typeface="맑은 고딕" pitchFamily="50" charset="-127"/>
              </a:rPr>
              <a:t>, </a:t>
            </a:r>
            <a:r>
              <a:rPr kumimoji="0" lang="ko-KR" altLang="en-US" sz="2500" b="1">
                <a:solidFill>
                  <a:srgbClr val="00FF00"/>
                </a:solidFill>
                <a:latin typeface="맑은 고딕" pitchFamily="50" charset="-127"/>
                <a:ea typeface="맑은 고딕" pitchFamily="50" charset="-127"/>
              </a:rPr>
              <a:t>정보 유출로부터의 자유로움</a:t>
            </a:r>
            <a:r>
              <a:rPr kumimoji="0" lang="ko-KR" altLang="en-US" sz="2500">
                <a:solidFill>
                  <a:srgbClr val="00FF00"/>
                </a:solidFill>
                <a:latin typeface="Calibri" pitchFamily="34" charset="0"/>
              </a:rPr>
              <a:t> </a:t>
            </a:r>
          </a:p>
        </p:txBody>
      </p:sp>
      <p:sp>
        <p:nvSpPr>
          <p:cNvPr id="6" name="Text Box 12"/>
          <p:cNvSpPr txBox="1">
            <a:spLocks noChangeArrowheads="1"/>
          </p:cNvSpPr>
          <p:nvPr/>
        </p:nvSpPr>
        <p:spPr bwMode="auto">
          <a:xfrm>
            <a:off x="677863" y="4244975"/>
            <a:ext cx="7767637" cy="477838"/>
          </a:xfrm>
          <a:prstGeom prst="rect">
            <a:avLst/>
          </a:prstGeom>
          <a:noFill/>
          <a:ln w="9525">
            <a:noFill/>
            <a:miter lim="800000"/>
            <a:headEnd/>
            <a:tailEnd/>
          </a:ln>
        </p:spPr>
        <p:txBody>
          <a:bodyPr>
            <a:spAutoFit/>
          </a:bodyPr>
          <a:lstStyle/>
          <a:p>
            <a:pPr algn="ctr" latinLnBrk="0">
              <a:spcBef>
                <a:spcPct val="50000"/>
              </a:spcBef>
            </a:pPr>
            <a:r>
              <a:rPr kumimoji="0" lang="ko-KR" altLang="en-US" sz="2500" b="1">
                <a:solidFill>
                  <a:srgbClr val="FFFF00"/>
                </a:solidFill>
                <a:latin typeface="맑은 고딕" pitchFamily="50" charset="-127"/>
                <a:ea typeface="맑은 고딕" pitchFamily="50" charset="-127"/>
              </a:rPr>
              <a:t>솔루션 적용 후 </a:t>
            </a:r>
            <a:r>
              <a:rPr kumimoji="0" lang="en-US" altLang="ko-KR" sz="2500" b="1">
                <a:solidFill>
                  <a:srgbClr val="FFFF00"/>
                </a:solidFill>
                <a:latin typeface="맑은 고딕" pitchFamily="50" charset="-127"/>
                <a:ea typeface="맑은 고딕" pitchFamily="50" charset="-127"/>
              </a:rPr>
              <a:t>Performance 50~70% </a:t>
            </a:r>
            <a:r>
              <a:rPr kumimoji="0" lang="ko-KR" altLang="en-US" sz="2500" b="1">
                <a:solidFill>
                  <a:srgbClr val="FFFF00"/>
                </a:solidFill>
                <a:latin typeface="맑은 고딕" pitchFamily="50" charset="-127"/>
                <a:ea typeface="맑은 고딕" pitchFamily="50" charset="-127"/>
              </a:rPr>
              <a:t>이상 증대</a:t>
            </a:r>
            <a:r>
              <a:rPr kumimoji="0" lang="ko-KR" altLang="en-US" sz="2500">
                <a:solidFill>
                  <a:srgbClr val="FFFF00"/>
                </a:solidFill>
                <a:latin typeface="Calibri" pitchFamily="34" charset="0"/>
              </a:rPr>
              <a:t> </a:t>
            </a:r>
          </a:p>
        </p:txBody>
      </p:sp>
      <p:sp>
        <p:nvSpPr>
          <p:cNvPr id="7" name="Text Box 11"/>
          <p:cNvSpPr txBox="1">
            <a:spLocks noChangeArrowheads="1"/>
          </p:cNvSpPr>
          <p:nvPr/>
        </p:nvSpPr>
        <p:spPr bwMode="auto">
          <a:xfrm>
            <a:off x="714375" y="5980113"/>
            <a:ext cx="7715250" cy="476250"/>
          </a:xfrm>
          <a:prstGeom prst="rect">
            <a:avLst/>
          </a:prstGeom>
          <a:noFill/>
          <a:ln w="9525">
            <a:noFill/>
            <a:miter lim="800000"/>
            <a:headEnd/>
            <a:tailEnd/>
          </a:ln>
        </p:spPr>
        <p:txBody>
          <a:bodyPr>
            <a:spAutoFit/>
          </a:bodyPr>
          <a:lstStyle/>
          <a:p>
            <a:pPr algn="ctr" latinLnBrk="0">
              <a:spcBef>
                <a:spcPct val="50000"/>
              </a:spcBef>
            </a:pPr>
            <a:r>
              <a:rPr kumimoji="0" lang="ko-KR" altLang="en-US" sz="2500" b="1">
                <a:solidFill>
                  <a:schemeClr val="bg1"/>
                </a:solidFill>
                <a:latin typeface="맑은 고딕" pitchFamily="50" charset="-127"/>
                <a:ea typeface="맑은 고딕" pitchFamily="50" charset="-127"/>
              </a:rPr>
              <a:t>가용성 </a:t>
            </a:r>
            <a:r>
              <a:rPr kumimoji="0" lang="en-US" altLang="ko-KR" sz="2500" b="1">
                <a:solidFill>
                  <a:schemeClr val="bg1"/>
                </a:solidFill>
                <a:latin typeface="맑은 고딕" pitchFamily="50" charset="-127"/>
                <a:ea typeface="맑은 고딕" pitchFamily="50" charset="-127"/>
              </a:rPr>
              <a:t>: 99.999%, </a:t>
            </a:r>
            <a:r>
              <a:rPr kumimoji="0" lang="ko-KR" altLang="en-US" sz="2500" b="1">
                <a:solidFill>
                  <a:schemeClr val="bg1"/>
                </a:solidFill>
                <a:latin typeface="맑은 고딕" pitchFamily="50" charset="-127"/>
                <a:ea typeface="맑은 고딕" pitchFamily="50" charset="-127"/>
              </a:rPr>
              <a:t>손쉽고 안정적인 </a:t>
            </a:r>
            <a:r>
              <a:rPr kumimoji="0" lang="en-US" altLang="ko-KR" sz="2500" b="1">
                <a:solidFill>
                  <a:schemeClr val="bg1"/>
                </a:solidFill>
                <a:latin typeface="맑은 고딕" pitchFamily="50" charset="-127"/>
                <a:ea typeface="맑은 고딕" pitchFamily="50" charset="-127"/>
              </a:rPr>
              <a:t>ADN</a:t>
            </a:r>
          </a:p>
        </p:txBody>
      </p:sp>
      <p:sp>
        <p:nvSpPr>
          <p:cNvPr id="61445" name="제목 1"/>
          <p:cNvSpPr>
            <a:spLocks noGrp="1"/>
          </p:cNvSpPr>
          <p:nvPr>
            <p:ph type="title"/>
          </p:nvPr>
        </p:nvSpPr>
        <p:spPr/>
        <p:txBody>
          <a:bodyPr/>
          <a:lstStyle/>
          <a:p>
            <a:pPr eaLnBrk="1" hangingPunct="1"/>
            <a:r>
              <a:rPr lang="en-US" altLang="ko-KR" smtClean="0">
                <a:latin typeface="Arial" charset="0"/>
                <a:cs typeface="Arial" charset="0"/>
              </a:rPr>
              <a:t>Application Delivery Network</a:t>
            </a:r>
            <a:r>
              <a:rPr lang="ko-KR" altLang="en-US" smtClean="0">
                <a:latin typeface="Arial" charset="0"/>
                <a:cs typeface="Arial" charset="0"/>
              </a:rPr>
              <a:t>의 조건</a:t>
            </a:r>
          </a:p>
        </p:txBody>
      </p:sp>
      <p:sp>
        <p:nvSpPr>
          <p:cNvPr id="10" name="TextBox 9"/>
          <p:cNvSpPr txBox="1">
            <a:spLocks noChangeArrowheads="1"/>
          </p:cNvSpPr>
          <p:nvPr/>
        </p:nvSpPr>
        <p:spPr bwMode="auto">
          <a:xfrm>
            <a:off x="666750" y="1366838"/>
            <a:ext cx="6002338" cy="922337"/>
          </a:xfrm>
          <a:prstGeom prst="rect">
            <a:avLst/>
          </a:prstGeom>
          <a:noFill/>
          <a:ln w="9525">
            <a:noFill/>
            <a:miter lim="800000"/>
            <a:headEnd/>
            <a:tailEnd/>
          </a:ln>
        </p:spPr>
        <p:txBody>
          <a:bodyPr>
            <a:spAutoFit/>
          </a:bodyPr>
          <a:lstStyle/>
          <a:p>
            <a:pPr latinLnBrk="0"/>
            <a:r>
              <a:rPr kumimoji="0" lang="en-US" altLang="ko-KR" b="1">
                <a:solidFill>
                  <a:srgbClr val="00FF00"/>
                </a:solidFill>
                <a:latin typeface="Calibri" pitchFamily="34" charset="0"/>
                <a:ea typeface="맑은 고딕" pitchFamily="50" charset="-127"/>
              </a:rPr>
              <a:t>DoS/DDoS </a:t>
            </a:r>
            <a:r>
              <a:rPr kumimoji="0" lang="ko-KR" altLang="en-US" b="1">
                <a:solidFill>
                  <a:srgbClr val="00FF00"/>
                </a:solidFill>
                <a:latin typeface="Calibri" pitchFamily="34" charset="0"/>
                <a:ea typeface="맑은 고딕" pitchFamily="50" charset="-127"/>
              </a:rPr>
              <a:t>방어 기능                  선택적 </a:t>
            </a:r>
            <a:r>
              <a:rPr kumimoji="0" lang="en-US" altLang="ko-KR" b="1">
                <a:solidFill>
                  <a:srgbClr val="00FF00"/>
                </a:solidFill>
                <a:latin typeface="Calibri" pitchFamily="34" charset="0"/>
                <a:ea typeface="맑은 고딕" pitchFamily="50" charset="-127"/>
              </a:rPr>
              <a:t>Contents </a:t>
            </a:r>
            <a:r>
              <a:rPr kumimoji="0" lang="ko-KR" altLang="en-US" b="1">
                <a:solidFill>
                  <a:srgbClr val="00FF00"/>
                </a:solidFill>
                <a:latin typeface="Calibri" pitchFamily="34" charset="0"/>
                <a:ea typeface="맑은 고딕" pitchFamily="50" charset="-127"/>
              </a:rPr>
              <a:t>암호화 기능</a:t>
            </a:r>
          </a:p>
          <a:p>
            <a:pPr latinLnBrk="0"/>
            <a:r>
              <a:rPr kumimoji="0" lang="en-US" altLang="ko-KR" b="1">
                <a:solidFill>
                  <a:srgbClr val="00FF00"/>
                </a:solidFill>
                <a:latin typeface="Calibri" pitchFamily="34" charset="0"/>
                <a:ea typeface="맑은 고딕" pitchFamily="50" charset="-127"/>
              </a:rPr>
              <a:t>Contents </a:t>
            </a:r>
            <a:r>
              <a:rPr kumimoji="0" lang="ko-KR" altLang="en-US" b="1">
                <a:solidFill>
                  <a:srgbClr val="00FF00"/>
                </a:solidFill>
                <a:latin typeface="Calibri" pitchFamily="34" charset="0"/>
                <a:ea typeface="맑은 고딕" pitchFamily="50" charset="-127"/>
              </a:rPr>
              <a:t>방어 및 보호 기능                 </a:t>
            </a:r>
            <a:r>
              <a:rPr kumimoji="0" lang="en-US" altLang="ko-KR" b="1">
                <a:solidFill>
                  <a:srgbClr val="00FF00"/>
                </a:solidFill>
                <a:latin typeface="Calibri" pitchFamily="34" charset="0"/>
                <a:ea typeface="맑은 고딕" pitchFamily="50" charset="-127"/>
              </a:rPr>
              <a:t>Resource Cloaking </a:t>
            </a:r>
            <a:r>
              <a:rPr kumimoji="0" lang="ko-KR" altLang="en-US" b="1">
                <a:solidFill>
                  <a:srgbClr val="00FF00"/>
                </a:solidFill>
                <a:latin typeface="Calibri" pitchFamily="34" charset="0"/>
                <a:ea typeface="맑은 고딕" pitchFamily="50" charset="-127"/>
              </a:rPr>
              <a:t>기능</a:t>
            </a:r>
          </a:p>
          <a:p>
            <a:pPr latinLnBrk="0"/>
            <a:r>
              <a:rPr kumimoji="0" lang="en-US" altLang="ko-KR" b="1">
                <a:solidFill>
                  <a:srgbClr val="00FF00"/>
                </a:solidFill>
                <a:latin typeface="Calibri" pitchFamily="34" charset="0"/>
                <a:ea typeface="맑은 고딕" pitchFamily="50" charset="-127"/>
              </a:rPr>
              <a:t>Network Firewall </a:t>
            </a:r>
            <a:r>
              <a:rPr kumimoji="0" lang="ko-KR" altLang="en-US" b="1">
                <a:solidFill>
                  <a:srgbClr val="00FF00"/>
                </a:solidFill>
                <a:latin typeface="Calibri" pitchFamily="34" charset="0"/>
                <a:ea typeface="맑은 고딕" pitchFamily="50" charset="-127"/>
              </a:rPr>
              <a:t>기능               </a:t>
            </a:r>
            <a:r>
              <a:rPr kumimoji="0" lang="en-US" altLang="ko-KR" b="1">
                <a:solidFill>
                  <a:srgbClr val="00FF00"/>
                </a:solidFill>
                <a:latin typeface="Calibri" pitchFamily="34" charset="0"/>
                <a:ea typeface="맑은 고딕" pitchFamily="50" charset="-127"/>
              </a:rPr>
              <a:t>Web Application Firewall </a:t>
            </a:r>
            <a:r>
              <a:rPr kumimoji="0" lang="ko-KR" altLang="en-US" b="1">
                <a:solidFill>
                  <a:srgbClr val="00FF00"/>
                </a:solidFill>
                <a:latin typeface="Calibri" pitchFamily="34" charset="0"/>
                <a:ea typeface="맑은 고딕" pitchFamily="50" charset="-127"/>
              </a:rPr>
              <a:t>기능</a:t>
            </a:r>
          </a:p>
        </p:txBody>
      </p:sp>
      <p:sp>
        <p:nvSpPr>
          <p:cNvPr id="11" name="TextBox 10"/>
          <p:cNvSpPr txBox="1">
            <a:spLocks noChangeArrowheads="1"/>
          </p:cNvSpPr>
          <p:nvPr/>
        </p:nvSpPr>
        <p:spPr bwMode="auto">
          <a:xfrm>
            <a:off x="679450" y="3089275"/>
            <a:ext cx="6002338" cy="923925"/>
          </a:xfrm>
          <a:prstGeom prst="rect">
            <a:avLst/>
          </a:prstGeom>
          <a:noFill/>
          <a:ln w="9525">
            <a:noFill/>
            <a:miter lim="800000"/>
            <a:headEnd/>
            <a:tailEnd/>
          </a:ln>
        </p:spPr>
        <p:txBody>
          <a:bodyPr>
            <a:spAutoFit/>
          </a:bodyPr>
          <a:lstStyle/>
          <a:p>
            <a:pPr latinLnBrk="0"/>
            <a:r>
              <a:rPr kumimoji="0" lang="en-US" altLang="ko-KR" b="1">
                <a:solidFill>
                  <a:srgbClr val="FFFF00"/>
                </a:solidFill>
                <a:latin typeface="Calibri" pitchFamily="34" charset="0"/>
                <a:ea typeface="맑은 고딕" pitchFamily="50" charset="-127"/>
              </a:rPr>
              <a:t>TCP </a:t>
            </a:r>
            <a:r>
              <a:rPr kumimoji="0" lang="ko-KR" altLang="en-US" b="1">
                <a:solidFill>
                  <a:srgbClr val="FFFF00"/>
                </a:solidFill>
                <a:latin typeface="Calibri" pitchFamily="34" charset="0"/>
                <a:ea typeface="맑은 고딕" pitchFamily="50" charset="-127"/>
              </a:rPr>
              <a:t>세션 부하 감소 기능                        </a:t>
            </a:r>
            <a:r>
              <a:rPr kumimoji="0" lang="en-US" altLang="ko-KR" b="1">
                <a:solidFill>
                  <a:srgbClr val="FFFF00"/>
                </a:solidFill>
                <a:latin typeface="Calibri" pitchFamily="34" charset="0"/>
                <a:ea typeface="맑은 고딕" pitchFamily="50" charset="-127"/>
              </a:rPr>
              <a:t>HTTP Traffic </a:t>
            </a:r>
            <a:r>
              <a:rPr kumimoji="0" lang="ko-KR" altLang="en-US" b="1">
                <a:solidFill>
                  <a:srgbClr val="FFFF00"/>
                </a:solidFill>
                <a:latin typeface="Calibri" pitchFamily="34" charset="0"/>
                <a:ea typeface="맑은 고딕" pitchFamily="50" charset="-127"/>
              </a:rPr>
              <a:t>압축 기능</a:t>
            </a:r>
          </a:p>
          <a:p>
            <a:pPr latinLnBrk="0"/>
            <a:r>
              <a:rPr kumimoji="0" lang="en-US" altLang="ko-KR" b="1">
                <a:solidFill>
                  <a:srgbClr val="FFFF00"/>
                </a:solidFill>
                <a:latin typeface="Calibri" pitchFamily="34" charset="0"/>
                <a:ea typeface="맑은 고딕" pitchFamily="50" charset="-127"/>
              </a:rPr>
              <a:t>RAM </a:t>
            </a:r>
            <a:r>
              <a:rPr kumimoji="0" lang="ko-KR" altLang="en-US" b="1">
                <a:solidFill>
                  <a:srgbClr val="FFFF00"/>
                </a:solidFill>
                <a:latin typeface="Calibri" pitchFamily="34" charset="0"/>
                <a:ea typeface="맑은 고딕" pitchFamily="50" charset="-127"/>
              </a:rPr>
              <a:t>기반 </a:t>
            </a:r>
            <a:r>
              <a:rPr kumimoji="0" lang="en-US" altLang="ko-KR" b="1">
                <a:solidFill>
                  <a:srgbClr val="FFFF00"/>
                </a:solidFill>
                <a:latin typeface="Calibri" pitchFamily="34" charset="0"/>
                <a:ea typeface="맑은 고딕" pitchFamily="50" charset="-127"/>
              </a:rPr>
              <a:t>Caching </a:t>
            </a:r>
            <a:r>
              <a:rPr kumimoji="0" lang="ko-KR" altLang="en-US" b="1">
                <a:solidFill>
                  <a:srgbClr val="FFFF00"/>
                </a:solidFill>
                <a:latin typeface="Calibri" pitchFamily="34" charset="0"/>
                <a:ea typeface="맑은 고딕" pitchFamily="50" charset="-127"/>
              </a:rPr>
              <a:t>기능                        </a:t>
            </a:r>
            <a:r>
              <a:rPr kumimoji="0" lang="en-US" altLang="ko-KR" b="1">
                <a:solidFill>
                  <a:srgbClr val="FFFF00"/>
                </a:solidFill>
                <a:latin typeface="Calibri" pitchFamily="34" charset="0"/>
                <a:ea typeface="맑은 고딕" pitchFamily="50" charset="-127"/>
              </a:rPr>
              <a:t>QoS(Rate Shaping) </a:t>
            </a:r>
            <a:r>
              <a:rPr kumimoji="0" lang="ko-KR" altLang="en-US" b="1">
                <a:solidFill>
                  <a:srgbClr val="FFFF00"/>
                </a:solidFill>
                <a:latin typeface="Calibri" pitchFamily="34" charset="0"/>
                <a:ea typeface="맑은 고딕" pitchFamily="50" charset="-127"/>
              </a:rPr>
              <a:t>기능</a:t>
            </a:r>
          </a:p>
          <a:p>
            <a:pPr latinLnBrk="0"/>
            <a:r>
              <a:rPr kumimoji="0" lang="en-US" altLang="ko-KR" b="1">
                <a:solidFill>
                  <a:srgbClr val="FFFF00"/>
                </a:solidFill>
                <a:latin typeface="Calibri" pitchFamily="34" charset="0"/>
                <a:ea typeface="맑은 고딕" pitchFamily="50" charset="-127"/>
              </a:rPr>
              <a:t>SSL </a:t>
            </a:r>
            <a:r>
              <a:rPr kumimoji="0" lang="ko-KR" altLang="en-US" b="1">
                <a:solidFill>
                  <a:srgbClr val="FFFF00"/>
                </a:solidFill>
                <a:latin typeface="Calibri" pitchFamily="34" charset="0"/>
                <a:ea typeface="맑은 고딕" pitchFamily="50" charset="-127"/>
              </a:rPr>
              <a:t>가속 기능                                                        </a:t>
            </a:r>
            <a:r>
              <a:rPr kumimoji="0" lang="en-US" altLang="ko-KR" b="1">
                <a:solidFill>
                  <a:srgbClr val="FFFF00"/>
                </a:solidFill>
                <a:latin typeface="Calibri" pitchFamily="34" charset="0"/>
                <a:ea typeface="맑은 고딕" pitchFamily="50" charset="-127"/>
              </a:rPr>
              <a:t>WAN </a:t>
            </a:r>
            <a:r>
              <a:rPr kumimoji="0" lang="ko-KR" altLang="en-US" b="1">
                <a:solidFill>
                  <a:srgbClr val="FFFF00"/>
                </a:solidFill>
                <a:latin typeface="Calibri" pitchFamily="34" charset="0"/>
                <a:ea typeface="맑은 고딕" pitchFamily="50" charset="-127"/>
              </a:rPr>
              <a:t>가속 기능</a:t>
            </a:r>
          </a:p>
        </p:txBody>
      </p:sp>
      <p:sp>
        <p:nvSpPr>
          <p:cNvPr id="13" name="TextBox 12"/>
          <p:cNvSpPr txBox="1">
            <a:spLocks noChangeArrowheads="1"/>
          </p:cNvSpPr>
          <p:nvPr/>
        </p:nvSpPr>
        <p:spPr bwMode="auto">
          <a:xfrm>
            <a:off x="681038" y="4811713"/>
            <a:ext cx="6002337" cy="923925"/>
          </a:xfrm>
          <a:prstGeom prst="rect">
            <a:avLst/>
          </a:prstGeom>
          <a:noFill/>
          <a:ln w="9525">
            <a:noFill/>
            <a:miter lim="800000"/>
            <a:headEnd/>
            <a:tailEnd/>
          </a:ln>
        </p:spPr>
        <p:txBody>
          <a:bodyPr>
            <a:spAutoFit/>
          </a:bodyPr>
          <a:lstStyle/>
          <a:p>
            <a:pPr latinLnBrk="0"/>
            <a:r>
              <a:rPr kumimoji="0" lang="en-US" altLang="ko-KR" b="1">
                <a:solidFill>
                  <a:schemeClr val="bg1"/>
                </a:solidFill>
                <a:latin typeface="Calibri" pitchFamily="34" charset="0"/>
                <a:ea typeface="맑은 고딕" pitchFamily="50" charset="-127"/>
              </a:rPr>
              <a:t>Layer 4/7 Load Balancing         Application Contents Switching</a:t>
            </a:r>
          </a:p>
          <a:p>
            <a:pPr latinLnBrk="0"/>
            <a:r>
              <a:rPr kumimoji="0" lang="en-US" altLang="ko-KR" b="1">
                <a:solidFill>
                  <a:schemeClr val="bg1"/>
                </a:solidFill>
                <a:latin typeface="Calibri" pitchFamily="34" charset="0"/>
                <a:ea typeface="맑은 고딕" pitchFamily="50" charset="-127"/>
              </a:rPr>
              <a:t>Application </a:t>
            </a:r>
            <a:r>
              <a:rPr kumimoji="0" lang="ko-KR" altLang="en-US" b="1">
                <a:solidFill>
                  <a:schemeClr val="bg1"/>
                </a:solidFill>
                <a:latin typeface="Calibri" pitchFamily="34" charset="0"/>
                <a:ea typeface="맑은 고딕" pitchFamily="50" charset="-127"/>
              </a:rPr>
              <a:t>레벨 </a:t>
            </a:r>
            <a:r>
              <a:rPr kumimoji="0" lang="en-US" altLang="ko-KR" b="1">
                <a:solidFill>
                  <a:schemeClr val="bg1"/>
                </a:solidFill>
                <a:latin typeface="Calibri" pitchFamily="34" charset="0"/>
                <a:ea typeface="맑은 고딕" pitchFamily="50" charset="-127"/>
              </a:rPr>
              <a:t>Health Check                              IPv6 Gateway</a:t>
            </a:r>
          </a:p>
          <a:p>
            <a:pPr latinLnBrk="0"/>
            <a:r>
              <a:rPr kumimoji="0" lang="ko-KR" altLang="en-US" b="1">
                <a:solidFill>
                  <a:schemeClr val="bg1"/>
                </a:solidFill>
                <a:latin typeface="Calibri" pitchFamily="34" charset="0"/>
                <a:ea typeface="맑은 고딕" pitchFamily="50" charset="-127"/>
              </a:rPr>
              <a:t>시스템 이중화 지원                 실시간 모니터링 및 운영 지원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39"/>
          <p:cNvSpPr>
            <a:spLocks noChangeShapeType="1"/>
          </p:cNvSpPr>
          <p:nvPr/>
        </p:nvSpPr>
        <p:spPr bwMode="auto">
          <a:xfrm flipH="1">
            <a:off x="1447800" y="3902075"/>
            <a:ext cx="533400" cy="609600"/>
          </a:xfrm>
          <a:prstGeom prst="line">
            <a:avLst/>
          </a:prstGeom>
          <a:noFill/>
          <a:ln w="28575" cap="rnd">
            <a:solidFill>
              <a:schemeClr val="tx1"/>
            </a:solidFill>
            <a:prstDash val="sysDot"/>
            <a:round/>
            <a:headEnd/>
            <a:tailEnd/>
          </a:ln>
        </p:spPr>
        <p:txBody>
          <a:bodyPr wrap="none" anchor="ctr"/>
          <a:lstStyle/>
          <a:p>
            <a:endParaRPr lang="ko-KR" altLang="en-US"/>
          </a:p>
        </p:txBody>
      </p:sp>
      <p:sp>
        <p:nvSpPr>
          <p:cNvPr id="62466" name="Rectangle 2"/>
          <p:cNvSpPr>
            <a:spLocks noChangeArrowheads="1"/>
          </p:cNvSpPr>
          <p:nvPr/>
        </p:nvSpPr>
        <p:spPr bwMode="auto">
          <a:xfrm>
            <a:off x="2616200" y="1717675"/>
            <a:ext cx="3619500" cy="4025900"/>
          </a:xfrm>
          <a:prstGeom prst="rect">
            <a:avLst/>
          </a:prstGeom>
          <a:noFill/>
          <a:ln w="9525">
            <a:solidFill>
              <a:srgbClr val="C0C0C0"/>
            </a:solidFill>
            <a:miter lim="800000"/>
            <a:headEnd/>
            <a:tailEnd/>
          </a:ln>
        </p:spPr>
        <p:txBody>
          <a:bodyPr wrap="none" anchor="ctr"/>
          <a:lstStyle/>
          <a:p>
            <a:pPr algn="just" latinLnBrk="0">
              <a:lnSpc>
                <a:spcPct val="130000"/>
              </a:lnSpc>
              <a:spcBef>
                <a:spcPct val="50000"/>
              </a:spcBef>
            </a:pPr>
            <a:endParaRPr kumimoji="0" lang="ko-KR" altLang="en-US" sz="1200">
              <a:solidFill>
                <a:srgbClr val="000000"/>
              </a:solidFill>
              <a:latin typeface="맑은 고딕" pitchFamily="50" charset="-127"/>
              <a:ea typeface="맑은 고딕" pitchFamily="50" charset="-127"/>
            </a:endParaRPr>
          </a:p>
        </p:txBody>
      </p:sp>
      <p:pic>
        <p:nvPicPr>
          <p:cNvPr id="62467" name="Picture 3"/>
          <p:cNvPicPr>
            <a:picLocks noChangeAspect="1" noChangeArrowheads="1"/>
          </p:cNvPicPr>
          <p:nvPr/>
        </p:nvPicPr>
        <p:blipFill>
          <a:blip r:embed="rId3"/>
          <a:srcRect/>
          <a:stretch>
            <a:fillRect/>
          </a:stretch>
        </p:blipFill>
        <p:spPr bwMode="auto">
          <a:xfrm>
            <a:off x="2895600" y="1463675"/>
            <a:ext cx="3081338" cy="485775"/>
          </a:xfrm>
          <a:prstGeom prst="rect">
            <a:avLst/>
          </a:prstGeom>
          <a:noFill/>
          <a:ln w="9525">
            <a:noFill/>
            <a:miter lim="800000"/>
            <a:headEnd/>
            <a:tailEnd/>
          </a:ln>
        </p:spPr>
      </p:pic>
      <p:sp>
        <p:nvSpPr>
          <p:cNvPr id="62468" name="Rectangle 4"/>
          <p:cNvSpPr>
            <a:spLocks noChangeArrowheads="1"/>
          </p:cNvSpPr>
          <p:nvPr/>
        </p:nvSpPr>
        <p:spPr bwMode="auto">
          <a:xfrm>
            <a:off x="6553200" y="1717675"/>
            <a:ext cx="2438400" cy="4025900"/>
          </a:xfrm>
          <a:prstGeom prst="rect">
            <a:avLst/>
          </a:prstGeom>
          <a:noFill/>
          <a:ln w="9525">
            <a:solidFill>
              <a:srgbClr val="C0C0C0"/>
            </a:solidFill>
            <a:miter lim="800000"/>
            <a:headEnd/>
            <a:tailEnd/>
          </a:ln>
        </p:spPr>
        <p:txBody>
          <a:bodyPr wrap="none" anchor="ctr"/>
          <a:lstStyle/>
          <a:p>
            <a:pPr algn="just" latinLnBrk="0">
              <a:lnSpc>
                <a:spcPct val="130000"/>
              </a:lnSpc>
              <a:spcBef>
                <a:spcPct val="50000"/>
              </a:spcBef>
            </a:pPr>
            <a:endParaRPr kumimoji="0" lang="ko-KR" altLang="en-US" sz="1200">
              <a:solidFill>
                <a:srgbClr val="000000"/>
              </a:solidFill>
              <a:latin typeface="맑은 고딕" pitchFamily="50" charset="-127"/>
              <a:ea typeface="맑은 고딕" pitchFamily="50" charset="-127"/>
            </a:endParaRPr>
          </a:p>
        </p:txBody>
      </p:sp>
      <p:pic>
        <p:nvPicPr>
          <p:cNvPr id="62469" name="Picture 5"/>
          <p:cNvPicPr>
            <a:picLocks noChangeAspect="1" noChangeArrowheads="1"/>
          </p:cNvPicPr>
          <p:nvPr/>
        </p:nvPicPr>
        <p:blipFill>
          <a:blip r:embed="rId4"/>
          <a:srcRect/>
          <a:stretch>
            <a:fillRect/>
          </a:stretch>
        </p:blipFill>
        <p:spPr bwMode="auto">
          <a:xfrm>
            <a:off x="6781800" y="1463675"/>
            <a:ext cx="2057400" cy="482600"/>
          </a:xfrm>
          <a:prstGeom prst="rect">
            <a:avLst/>
          </a:prstGeom>
          <a:noFill/>
          <a:ln w="9525">
            <a:noFill/>
            <a:miter lim="800000"/>
            <a:headEnd/>
            <a:tailEnd/>
          </a:ln>
        </p:spPr>
      </p:pic>
      <p:pic>
        <p:nvPicPr>
          <p:cNvPr id="62470" name="Picture 6"/>
          <p:cNvPicPr>
            <a:picLocks noChangeAspect="1" noChangeArrowheads="1"/>
          </p:cNvPicPr>
          <p:nvPr/>
        </p:nvPicPr>
        <p:blipFill>
          <a:blip r:embed="rId4"/>
          <a:srcRect/>
          <a:stretch>
            <a:fillRect/>
          </a:stretch>
        </p:blipFill>
        <p:spPr bwMode="auto">
          <a:xfrm>
            <a:off x="152400" y="1463675"/>
            <a:ext cx="2057400" cy="482600"/>
          </a:xfrm>
          <a:prstGeom prst="rect">
            <a:avLst/>
          </a:prstGeom>
          <a:noFill/>
          <a:ln w="9525">
            <a:noFill/>
            <a:miter lim="800000"/>
            <a:headEnd/>
            <a:tailEnd/>
          </a:ln>
        </p:spPr>
      </p:pic>
      <p:sp>
        <p:nvSpPr>
          <p:cNvPr id="62471" name="Line 7"/>
          <p:cNvSpPr>
            <a:spLocks noChangeShapeType="1"/>
          </p:cNvSpPr>
          <p:nvPr/>
        </p:nvSpPr>
        <p:spPr bwMode="auto">
          <a:xfrm flipH="1">
            <a:off x="1219200" y="3749675"/>
            <a:ext cx="1143000" cy="1905000"/>
          </a:xfrm>
          <a:prstGeom prst="line">
            <a:avLst/>
          </a:prstGeom>
          <a:noFill/>
          <a:ln w="28575" cap="rnd">
            <a:solidFill>
              <a:schemeClr val="tx1"/>
            </a:solidFill>
            <a:prstDash val="sysDot"/>
            <a:round/>
            <a:headEnd/>
            <a:tailEnd/>
          </a:ln>
        </p:spPr>
        <p:txBody>
          <a:bodyPr wrap="none" anchor="ctr"/>
          <a:lstStyle/>
          <a:p>
            <a:endParaRPr lang="ko-KR" altLang="en-US"/>
          </a:p>
        </p:txBody>
      </p:sp>
      <p:sp>
        <p:nvSpPr>
          <p:cNvPr id="62472" name="Line 8"/>
          <p:cNvSpPr>
            <a:spLocks noChangeShapeType="1"/>
          </p:cNvSpPr>
          <p:nvPr/>
        </p:nvSpPr>
        <p:spPr bwMode="auto">
          <a:xfrm>
            <a:off x="1295400" y="2987675"/>
            <a:ext cx="609600" cy="304800"/>
          </a:xfrm>
          <a:prstGeom prst="line">
            <a:avLst/>
          </a:prstGeom>
          <a:noFill/>
          <a:ln w="28575" cap="rnd">
            <a:solidFill>
              <a:schemeClr val="tx1"/>
            </a:solidFill>
            <a:prstDash val="sysDot"/>
            <a:round/>
            <a:headEnd/>
            <a:tailEnd/>
          </a:ln>
        </p:spPr>
        <p:txBody>
          <a:bodyPr wrap="none" anchor="ctr"/>
          <a:lstStyle/>
          <a:p>
            <a:endParaRPr lang="ko-KR" altLang="en-US"/>
          </a:p>
        </p:txBody>
      </p:sp>
      <p:sp>
        <p:nvSpPr>
          <p:cNvPr id="62473" name="Line 9"/>
          <p:cNvSpPr>
            <a:spLocks noChangeShapeType="1"/>
          </p:cNvSpPr>
          <p:nvPr/>
        </p:nvSpPr>
        <p:spPr bwMode="auto">
          <a:xfrm>
            <a:off x="1219200" y="2073275"/>
            <a:ext cx="1066800" cy="1066800"/>
          </a:xfrm>
          <a:prstGeom prst="line">
            <a:avLst/>
          </a:prstGeom>
          <a:noFill/>
          <a:ln w="28575" cap="rnd">
            <a:solidFill>
              <a:schemeClr val="tx1"/>
            </a:solidFill>
            <a:prstDash val="sysDot"/>
            <a:round/>
            <a:headEnd/>
            <a:tailEnd/>
          </a:ln>
        </p:spPr>
        <p:txBody>
          <a:bodyPr wrap="none" anchor="ctr"/>
          <a:lstStyle/>
          <a:p>
            <a:endParaRPr lang="ko-KR" altLang="en-US"/>
          </a:p>
        </p:txBody>
      </p:sp>
      <p:sp>
        <p:nvSpPr>
          <p:cNvPr id="62474" name="Line 10"/>
          <p:cNvSpPr>
            <a:spLocks noChangeShapeType="1"/>
          </p:cNvSpPr>
          <p:nvPr/>
        </p:nvSpPr>
        <p:spPr bwMode="auto">
          <a:xfrm>
            <a:off x="1143000" y="3749675"/>
            <a:ext cx="685800" cy="0"/>
          </a:xfrm>
          <a:prstGeom prst="line">
            <a:avLst/>
          </a:prstGeom>
          <a:noFill/>
          <a:ln w="28575" cap="rnd">
            <a:solidFill>
              <a:schemeClr val="tx1"/>
            </a:solidFill>
            <a:prstDash val="sysDot"/>
            <a:round/>
            <a:headEnd/>
            <a:tailEnd/>
          </a:ln>
        </p:spPr>
        <p:txBody>
          <a:bodyPr wrap="none" anchor="ctr"/>
          <a:lstStyle/>
          <a:p>
            <a:endParaRPr lang="ko-KR" altLang="en-US"/>
          </a:p>
        </p:txBody>
      </p:sp>
      <p:pic>
        <p:nvPicPr>
          <p:cNvPr id="62475" name="Picture 11"/>
          <p:cNvPicPr>
            <a:picLocks noChangeAspect="1" noChangeArrowheads="1"/>
          </p:cNvPicPr>
          <p:nvPr/>
        </p:nvPicPr>
        <p:blipFill>
          <a:blip r:embed="rId5"/>
          <a:srcRect/>
          <a:stretch>
            <a:fillRect/>
          </a:stretch>
        </p:blipFill>
        <p:spPr bwMode="auto">
          <a:xfrm>
            <a:off x="6978650" y="2346325"/>
            <a:ext cx="296863" cy="727075"/>
          </a:xfrm>
          <a:prstGeom prst="rect">
            <a:avLst/>
          </a:prstGeom>
          <a:noFill/>
          <a:ln w="9525">
            <a:noFill/>
            <a:miter lim="800000"/>
            <a:headEnd/>
            <a:tailEnd/>
          </a:ln>
        </p:spPr>
      </p:pic>
      <p:pic>
        <p:nvPicPr>
          <p:cNvPr id="62476" name="Picture 12"/>
          <p:cNvPicPr>
            <a:picLocks noChangeAspect="1" noChangeArrowheads="1"/>
          </p:cNvPicPr>
          <p:nvPr/>
        </p:nvPicPr>
        <p:blipFill>
          <a:blip r:embed="rId5"/>
          <a:srcRect/>
          <a:stretch>
            <a:fillRect/>
          </a:stretch>
        </p:blipFill>
        <p:spPr bwMode="auto">
          <a:xfrm>
            <a:off x="7459663" y="2457450"/>
            <a:ext cx="296862" cy="728663"/>
          </a:xfrm>
          <a:prstGeom prst="rect">
            <a:avLst/>
          </a:prstGeom>
          <a:noFill/>
          <a:ln w="9525">
            <a:noFill/>
            <a:miter lim="800000"/>
            <a:headEnd/>
            <a:tailEnd/>
          </a:ln>
        </p:spPr>
      </p:pic>
      <p:pic>
        <p:nvPicPr>
          <p:cNvPr id="62477" name="Picture 13"/>
          <p:cNvPicPr>
            <a:picLocks noChangeAspect="1" noChangeArrowheads="1"/>
          </p:cNvPicPr>
          <p:nvPr/>
        </p:nvPicPr>
        <p:blipFill>
          <a:blip r:embed="rId5"/>
          <a:srcRect/>
          <a:stretch>
            <a:fillRect/>
          </a:stretch>
        </p:blipFill>
        <p:spPr bwMode="auto">
          <a:xfrm>
            <a:off x="8250238" y="2422525"/>
            <a:ext cx="295275" cy="727075"/>
          </a:xfrm>
          <a:prstGeom prst="rect">
            <a:avLst/>
          </a:prstGeom>
          <a:noFill/>
          <a:ln w="9525">
            <a:noFill/>
            <a:miter lim="800000"/>
            <a:headEnd/>
            <a:tailEnd/>
          </a:ln>
        </p:spPr>
      </p:pic>
      <p:pic>
        <p:nvPicPr>
          <p:cNvPr id="62478" name="Picture 14"/>
          <p:cNvPicPr>
            <a:picLocks noChangeAspect="1" noChangeArrowheads="1"/>
          </p:cNvPicPr>
          <p:nvPr/>
        </p:nvPicPr>
        <p:blipFill>
          <a:blip r:embed="rId5"/>
          <a:srcRect/>
          <a:stretch>
            <a:fillRect/>
          </a:stretch>
        </p:blipFill>
        <p:spPr bwMode="auto">
          <a:xfrm>
            <a:off x="6954838" y="3460750"/>
            <a:ext cx="295275" cy="727075"/>
          </a:xfrm>
          <a:prstGeom prst="rect">
            <a:avLst/>
          </a:prstGeom>
          <a:noFill/>
          <a:ln w="9525">
            <a:noFill/>
            <a:miter lim="800000"/>
            <a:headEnd/>
            <a:tailEnd/>
          </a:ln>
        </p:spPr>
      </p:pic>
      <p:pic>
        <p:nvPicPr>
          <p:cNvPr id="62479" name="Picture 15"/>
          <p:cNvPicPr>
            <a:picLocks noChangeAspect="1" noChangeArrowheads="1"/>
          </p:cNvPicPr>
          <p:nvPr/>
        </p:nvPicPr>
        <p:blipFill>
          <a:blip r:embed="rId5"/>
          <a:srcRect/>
          <a:stretch>
            <a:fillRect/>
          </a:stretch>
        </p:blipFill>
        <p:spPr bwMode="auto">
          <a:xfrm>
            <a:off x="7848600" y="2193925"/>
            <a:ext cx="296863" cy="727075"/>
          </a:xfrm>
          <a:prstGeom prst="rect">
            <a:avLst/>
          </a:prstGeom>
          <a:noFill/>
          <a:ln w="9525">
            <a:noFill/>
            <a:miter lim="800000"/>
            <a:headEnd/>
            <a:tailEnd/>
          </a:ln>
        </p:spPr>
      </p:pic>
      <p:pic>
        <p:nvPicPr>
          <p:cNvPr id="62480" name="Picture 16"/>
          <p:cNvPicPr>
            <a:picLocks noChangeAspect="1" noChangeArrowheads="1"/>
          </p:cNvPicPr>
          <p:nvPr/>
        </p:nvPicPr>
        <p:blipFill>
          <a:blip r:embed="rId5"/>
          <a:srcRect/>
          <a:stretch>
            <a:fillRect/>
          </a:stretch>
        </p:blipFill>
        <p:spPr bwMode="auto">
          <a:xfrm>
            <a:off x="8334375" y="3635375"/>
            <a:ext cx="296863" cy="728663"/>
          </a:xfrm>
          <a:prstGeom prst="rect">
            <a:avLst/>
          </a:prstGeom>
          <a:noFill/>
          <a:ln w="9525">
            <a:noFill/>
            <a:miter lim="800000"/>
            <a:headEnd/>
            <a:tailEnd/>
          </a:ln>
        </p:spPr>
      </p:pic>
      <p:pic>
        <p:nvPicPr>
          <p:cNvPr id="62481" name="Picture 17"/>
          <p:cNvPicPr>
            <a:picLocks noChangeAspect="1" noChangeArrowheads="1"/>
          </p:cNvPicPr>
          <p:nvPr/>
        </p:nvPicPr>
        <p:blipFill>
          <a:blip r:embed="rId5"/>
          <a:srcRect/>
          <a:stretch>
            <a:fillRect/>
          </a:stretch>
        </p:blipFill>
        <p:spPr bwMode="auto">
          <a:xfrm>
            <a:off x="7856538" y="3273425"/>
            <a:ext cx="295275" cy="727075"/>
          </a:xfrm>
          <a:prstGeom prst="rect">
            <a:avLst/>
          </a:prstGeom>
          <a:noFill/>
          <a:ln w="9525">
            <a:noFill/>
            <a:miter lim="800000"/>
            <a:headEnd/>
            <a:tailEnd/>
          </a:ln>
        </p:spPr>
      </p:pic>
      <p:sp>
        <p:nvSpPr>
          <p:cNvPr id="62482" name="Rectangle 18"/>
          <p:cNvSpPr>
            <a:spLocks noChangeArrowheads="1"/>
          </p:cNvSpPr>
          <p:nvPr/>
        </p:nvSpPr>
        <p:spPr bwMode="auto">
          <a:xfrm>
            <a:off x="6858000" y="3009900"/>
            <a:ext cx="652463" cy="433388"/>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Web</a:t>
            </a:r>
          </a:p>
        </p:txBody>
      </p:sp>
      <p:sp>
        <p:nvSpPr>
          <p:cNvPr id="62483" name="Rectangle 19"/>
          <p:cNvSpPr>
            <a:spLocks noChangeArrowheads="1"/>
          </p:cNvSpPr>
          <p:nvPr/>
        </p:nvSpPr>
        <p:spPr bwMode="auto">
          <a:xfrm>
            <a:off x="7315200" y="3108325"/>
            <a:ext cx="652463" cy="433388"/>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CRM</a:t>
            </a:r>
          </a:p>
        </p:txBody>
      </p:sp>
      <p:sp>
        <p:nvSpPr>
          <p:cNvPr id="62484" name="Rectangle 20"/>
          <p:cNvSpPr>
            <a:spLocks noChangeArrowheads="1"/>
          </p:cNvSpPr>
          <p:nvPr/>
        </p:nvSpPr>
        <p:spPr bwMode="auto">
          <a:xfrm>
            <a:off x="7777163" y="2844800"/>
            <a:ext cx="652462" cy="433388"/>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SFA</a:t>
            </a:r>
          </a:p>
        </p:txBody>
      </p:sp>
      <p:sp>
        <p:nvSpPr>
          <p:cNvPr id="62485" name="Rectangle 21"/>
          <p:cNvSpPr>
            <a:spLocks noChangeArrowheads="1"/>
          </p:cNvSpPr>
          <p:nvPr/>
        </p:nvSpPr>
        <p:spPr bwMode="auto">
          <a:xfrm>
            <a:off x="8153400" y="3073400"/>
            <a:ext cx="652463" cy="433388"/>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Web</a:t>
            </a:r>
          </a:p>
        </p:txBody>
      </p:sp>
      <p:sp>
        <p:nvSpPr>
          <p:cNvPr id="62486" name="Rectangle 22"/>
          <p:cNvSpPr>
            <a:spLocks noChangeArrowheads="1"/>
          </p:cNvSpPr>
          <p:nvPr/>
        </p:nvSpPr>
        <p:spPr bwMode="auto">
          <a:xfrm>
            <a:off x="6858000" y="4098925"/>
            <a:ext cx="652463" cy="434975"/>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ERP</a:t>
            </a:r>
          </a:p>
        </p:txBody>
      </p:sp>
      <p:sp>
        <p:nvSpPr>
          <p:cNvPr id="62487" name="Rectangle 23"/>
          <p:cNvSpPr>
            <a:spLocks noChangeArrowheads="1"/>
          </p:cNvSpPr>
          <p:nvPr/>
        </p:nvSpPr>
        <p:spPr bwMode="auto">
          <a:xfrm>
            <a:off x="7747000" y="3900488"/>
            <a:ext cx="652463" cy="433387"/>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ERP</a:t>
            </a:r>
          </a:p>
        </p:txBody>
      </p:sp>
      <p:sp>
        <p:nvSpPr>
          <p:cNvPr id="62488" name="Rectangle 24"/>
          <p:cNvSpPr>
            <a:spLocks noChangeArrowheads="1"/>
          </p:cNvSpPr>
          <p:nvPr/>
        </p:nvSpPr>
        <p:spPr bwMode="auto">
          <a:xfrm>
            <a:off x="8262938" y="4275138"/>
            <a:ext cx="652462" cy="433387"/>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SFA</a:t>
            </a:r>
          </a:p>
        </p:txBody>
      </p:sp>
      <p:pic>
        <p:nvPicPr>
          <p:cNvPr id="62489" name="Picture 25"/>
          <p:cNvPicPr>
            <a:picLocks noChangeAspect="1" noChangeArrowheads="1"/>
          </p:cNvPicPr>
          <p:nvPr/>
        </p:nvPicPr>
        <p:blipFill>
          <a:blip r:embed="rId5"/>
          <a:srcRect/>
          <a:stretch>
            <a:fillRect/>
          </a:stretch>
        </p:blipFill>
        <p:spPr bwMode="auto">
          <a:xfrm>
            <a:off x="7391400" y="3641725"/>
            <a:ext cx="295275" cy="727075"/>
          </a:xfrm>
          <a:prstGeom prst="rect">
            <a:avLst/>
          </a:prstGeom>
          <a:noFill/>
          <a:ln w="9525">
            <a:noFill/>
            <a:miter lim="800000"/>
            <a:headEnd/>
            <a:tailEnd/>
          </a:ln>
        </p:spPr>
      </p:pic>
      <p:sp>
        <p:nvSpPr>
          <p:cNvPr id="62490" name="Rectangle 26"/>
          <p:cNvSpPr>
            <a:spLocks noChangeArrowheads="1"/>
          </p:cNvSpPr>
          <p:nvPr/>
        </p:nvSpPr>
        <p:spPr bwMode="auto">
          <a:xfrm>
            <a:off x="7281863" y="4268788"/>
            <a:ext cx="652462" cy="433387"/>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CRM</a:t>
            </a:r>
          </a:p>
        </p:txBody>
      </p:sp>
      <p:pic>
        <p:nvPicPr>
          <p:cNvPr id="62491" name="Picture 27"/>
          <p:cNvPicPr>
            <a:picLocks noChangeAspect="1" noChangeArrowheads="1"/>
          </p:cNvPicPr>
          <p:nvPr/>
        </p:nvPicPr>
        <p:blipFill>
          <a:blip r:embed="rId5"/>
          <a:srcRect/>
          <a:stretch>
            <a:fillRect/>
          </a:stretch>
        </p:blipFill>
        <p:spPr bwMode="auto">
          <a:xfrm>
            <a:off x="7848600" y="4289425"/>
            <a:ext cx="295275" cy="727075"/>
          </a:xfrm>
          <a:prstGeom prst="rect">
            <a:avLst/>
          </a:prstGeom>
          <a:noFill/>
          <a:ln w="9525">
            <a:noFill/>
            <a:miter lim="800000"/>
            <a:headEnd/>
            <a:tailEnd/>
          </a:ln>
        </p:spPr>
      </p:pic>
      <p:sp>
        <p:nvSpPr>
          <p:cNvPr id="62492" name="Rectangle 28"/>
          <p:cNvSpPr>
            <a:spLocks noChangeArrowheads="1"/>
          </p:cNvSpPr>
          <p:nvPr/>
        </p:nvSpPr>
        <p:spPr bwMode="auto">
          <a:xfrm>
            <a:off x="7739063" y="4916488"/>
            <a:ext cx="652462" cy="433387"/>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SFA</a:t>
            </a:r>
          </a:p>
        </p:txBody>
      </p:sp>
      <p:sp>
        <p:nvSpPr>
          <p:cNvPr id="62493" name="Rectangle 29"/>
          <p:cNvSpPr>
            <a:spLocks noChangeArrowheads="1"/>
          </p:cNvSpPr>
          <p:nvPr/>
        </p:nvSpPr>
        <p:spPr bwMode="auto">
          <a:xfrm>
            <a:off x="2924175" y="1530350"/>
            <a:ext cx="3008313" cy="381000"/>
          </a:xfrm>
          <a:prstGeom prst="rect">
            <a:avLst/>
          </a:prstGeom>
          <a:noFill/>
          <a:ln w="9525">
            <a:noFill/>
            <a:miter lim="800000"/>
            <a:headEnd/>
            <a:tailEnd/>
          </a:ln>
        </p:spPr>
        <p:txBody>
          <a:bodyPr anchor="ctr"/>
          <a:lstStyle/>
          <a:p>
            <a:pPr algn="ctr" latinLnBrk="0"/>
            <a:r>
              <a:rPr kumimoji="0" lang="ko-KR" altLang="en-US" sz="2000" b="1">
                <a:solidFill>
                  <a:srgbClr val="000000"/>
                </a:solidFill>
                <a:latin typeface="맑은 고딕" pitchFamily="50" charset="-127"/>
                <a:ea typeface="맑은 고딕" pitchFamily="50" charset="-127"/>
              </a:rPr>
              <a:t>네트워크</a:t>
            </a:r>
            <a:endParaRPr kumimoji="0" lang="en-US" altLang="ko-KR" sz="2000" b="1">
              <a:solidFill>
                <a:srgbClr val="000000"/>
              </a:solidFill>
              <a:latin typeface="맑은 고딕" pitchFamily="50" charset="-127"/>
              <a:ea typeface="맑은 고딕" pitchFamily="50" charset="-127"/>
            </a:endParaRPr>
          </a:p>
        </p:txBody>
      </p:sp>
      <p:sp>
        <p:nvSpPr>
          <p:cNvPr id="62494" name="Rectangle 30"/>
          <p:cNvSpPr>
            <a:spLocks noChangeArrowheads="1"/>
          </p:cNvSpPr>
          <p:nvPr/>
        </p:nvSpPr>
        <p:spPr bwMode="auto">
          <a:xfrm>
            <a:off x="7067550" y="1511300"/>
            <a:ext cx="1524000" cy="381000"/>
          </a:xfrm>
          <a:prstGeom prst="rect">
            <a:avLst/>
          </a:prstGeom>
          <a:noFill/>
          <a:ln w="9525">
            <a:noFill/>
            <a:miter lim="800000"/>
            <a:headEnd/>
            <a:tailEnd/>
          </a:ln>
        </p:spPr>
        <p:txBody>
          <a:bodyPr anchor="ctr"/>
          <a:lstStyle/>
          <a:p>
            <a:pPr algn="ctr" latinLnBrk="0"/>
            <a:r>
              <a:rPr kumimoji="0" lang="ko-KR" altLang="en-US" sz="1400" b="1">
                <a:solidFill>
                  <a:srgbClr val="000000"/>
                </a:solidFill>
                <a:latin typeface="맑은 고딕" pitchFamily="50" charset="-127"/>
                <a:ea typeface="맑은 고딕" pitchFamily="50" charset="-127"/>
              </a:rPr>
              <a:t>애플리케이션</a:t>
            </a:r>
          </a:p>
        </p:txBody>
      </p:sp>
      <p:sp>
        <p:nvSpPr>
          <p:cNvPr id="62495" name="Rectangle 31"/>
          <p:cNvSpPr>
            <a:spLocks noChangeArrowheads="1"/>
          </p:cNvSpPr>
          <p:nvPr/>
        </p:nvSpPr>
        <p:spPr bwMode="auto">
          <a:xfrm>
            <a:off x="457200" y="1511300"/>
            <a:ext cx="1447800" cy="381000"/>
          </a:xfrm>
          <a:prstGeom prst="rect">
            <a:avLst/>
          </a:prstGeom>
          <a:noFill/>
          <a:ln w="9525">
            <a:noFill/>
            <a:miter lim="800000"/>
            <a:headEnd/>
            <a:tailEnd/>
          </a:ln>
        </p:spPr>
        <p:txBody>
          <a:bodyPr anchor="ctr"/>
          <a:lstStyle/>
          <a:p>
            <a:pPr algn="ctr" latinLnBrk="0"/>
            <a:r>
              <a:rPr kumimoji="0" lang="ko-KR" altLang="en-US" sz="1400" b="1">
                <a:solidFill>
                  <a:srgbClr val="000000"/>
                </a:solidFill>
                <a:latin typeface="맑은 고딕" pitchFamily="50" charset="-127"/>
                <a:ea typeface="맑은 고딕" pitchFamily="50" charset="-127"/>
              </a:rPr>
              <a:t>사용자</a:t>
            </a:r>
          </a:p>
        </p:txBody>
      </p:sp>
      <p:pic>
        <p:nvPicPr>
          <p:cNvPr id="62496" name="Picture 32"/>
          <p:cNvPicPr>
            <a:picLocks noChangeAspect="1" noChangeArrowheads="1"/>
          </p:cNvPicPr>
          <p:nvPr/>
        </p:nvPicPr>
        <p:blipFill>
          <a:blip r:embed="rId6"/>
          <a:srcRect/>
          <a:stretch>
            <a:fillRect/>
          </a:stretch>
        </p:blipFill>
        <p:spPr bwMode="auto">
          <a:xfrm>
            <a:off x="1524000" y="3063875"/>
            <a:ext cx="950913" cy="887413"/>
          </a:xfrm>
          <a:prstGeom prst="rect">
            <a:avLst/>
          </a:prstGeom>
          <a:noFill/>
          <a:ln w="9525">
            <a:noFill/>
            <a:miter lim="800000"/>
            <a:headEnd/>
            <a:tailEnd/>
          </a:ln>
        </p:spPr>
      </p:pic>
      <p:pic>
        <p:nvPicPr>
          <p:cNvPr id="62497" name="Picture 33"/>
          <p:cNvPicPr>
            <a:picLocks noChangeAspect="1" noChangeArrowheads="1"/>
          </p:cNvPicPr>
          <p:nvPr/>
        </p:nvPicPr>
        <p:blipFill>
          <a:blip r:embed="rId5"/>
          <a:srcRect/>
          <a:stretch>
            <a:fillRect/>
          </a:stretch>
        </p:blipFill>
        <p:spPr bwMode="auto">
          <a:xfrm>
            <a:off x="7010400" y="4587875"/>
            <a:ext cx="295275" cy="727075"/>
          </a:xfrm>
          <a:prstGeom prst="rect">
            <a:avLst/>
          </a:prstGeom>
          <a:noFill/>
          <a:ln w="9525">
            <a:noFill/>
            <a:miter lim="800000"/>
            <a:headEnd/>
            <a:tailEnd/>
          </a:ln>
        </p:spPr>
      </p:pic>
      <p:sp>
        <p:nvSpPr>
          <p:cNvPr id="62498" name="Rectangle 34"/>
          <p:cNvSpPr>
            <a:spLocks noChangeArrowheads="1"/>
          </p:cNvSpPr>
          <p:nvPr/>
        </p:nvSpPr>
        <p:spPr bwMode="auto">
          <a:xfrm>
            <a:off x="6553200" y="5273675"/>
            <a:ext cx="1252538" cy="433388"/>
          </a:xfrm>
          <a:prstGeom prst="rect">
            <a:avLst/>
          </a:prstGeom>
          <a:noFill/>
          <a:ln w="9525">
            <a:noFill/>
            <a:miter lim="800000"/>
            <a:headEnd/>
            <a:tailEnd/>
          </a:ln>
        </p:spPr>
        <p:txBody>
          <a:bodyPr anchor="ctr"/>
          <a:lstStyle/>
          <a:p>
            <a:pPr algn="ctr" latinLnBrk="0"/>
            <a:r>
              <a:rPr kumimoji="0" lang="en-US" altLang="ko-KR" sz="1200">
                <a:solidFill>
                  <a:srgbClr val="000000"/>
                </a:solidFill>
                <a:latin typeface="맑은 고딕" pitchFamily="50" charset="-127"/>
                <a:ea typeface="맑은 고딕" pitchFamily="50" charset="-127"/>
              </a:rPr>
              <a:t>Customize </a:t>
            </a:r>
            <a:br>
              <a:rPr kumimoji="0" lang="en-US" altLang="ko-KR" sz="1200">
                <a:solidFill>
                  <a:srgbClr val="000000"/>
                </a:solidFill>
                <a:latin typeface="맑은 고딕" pitchFamily="50" charset="-127"/>
                <a:ea typeface="맑은 고딕" pitchFamily="50" charset="-127"/>
              </a:rPr>
            </a:br>
            <a:r>
              <a:rPr kumimoji="0" lang="en-US" altLang="ko-KR" sz="1200">
                <a:solidFill>
                  <a:srgbClr val="000000"/>
                </a:solidFill>
                <a:latin typeface="맑은 고딕" pitchFamily="50" charset="-127"/>
                <a:ea typeface="맑은 고딕" pitchFamily="50" charset="-127"/>
              </a:rPr>
              <a:t>Application</a:t>
            </a:r>
          </a:p>
        </p:txBody>
      </p:sp>
      <p:sp>
        <p:nvSpPr>
          <p:cNvPr id="62499" name="Rectangle 35"/>
          <p:cNvSpPr>
            <a:spLocks noChangeArrowheads="1"/>
          </p:cNvSpPr>
          <p:nvPr/>
        </p:nvSpPr>
        <p:spPr bwMode="auto">
          <a:xfrm>
            <a:off x="152400" y="2073275"/>
            <a:ext cx="1600200" cy="254000"/>
          </a:xfrm>
          <a:prstGeom prst="rect">
            <a:avLst/>
          </a:prstGeom>
          <a:noFill/>
          <a:ln w="9525">
            <a:noFill/>
            <a:miter lim="800000"/>
            <a:headEnd/>
            <a:tailEnd/>
          </a:ln>
        </p:spPr>
        <p:txBody>
          <a:bodyPr anchor="ctr"/>
          <a:lstStyle/>
          <a:p>
            <a:pPr latinLnBrk="0"/>
            <a:r>
              <a:rPr kumimoji="0" lang="ko-KR" altLang="en-US" sz="1200">
                <a:solidFill>
                  <a:srgbClr val="000000"/>
                </a:solidFill>
                <a:latin typeface="맑은 고딕" pitchFamily="50" charset="-127"/>
                <a:ea typeface="맑은 고딕" pitchFamily="50" charset="-127"/>
              </a:rPr>
              <a:t>휴대폰</a:t>
            </a:r>
          </a:p>
        </p:txBody>
      </p:sp>
      <p:sp>
        <p:nvSpPr>
          <p:cNvPr id="62500" name="Rectangle 36"/>
          <p:cNvSpPr>
            <a:spLocks noChangeArrowheads="1"/>
          </p:cNvSpPr>
          <p:nvPr/>
        </p:nvSpPr>
        <p:spPr bwMode="auto">
          <a:xfrm>
            <a:off x="177800" y="2911475"/>
            <a:ext cx="1600200" cy="254000"/>
          </a:xfrm>
          <a:prstGeom prst="rect">
            <a:avLst/>
          </a:prstGeom>
          <a:noFill/>
          <a:ln w="9525">
            <a:noFill/>
            <a:miter lim="800000"/>
            <a:headEnd/>
            <a:tailEnd/>
          </a:ln>
        </p:spPr>
        <p:txBody>
          <a:bodyPr anchor="ctr"/>
          <a:lstStyle/>
          <a:p>
            <a:pPr latinLnBrk="0"/>
            <a:r>
              <a:rPr kumimoji="0" lang="en-US" altLang="ko-KR" sz="1200">
                <a:solidFill>
                  <a:srgbClr val="000000"/>
                </a:solidFill>
                <a:latin typeface="맑은 고딕" pitchFamily="50" charset="-127"/>
                <a:ea typeface="맑은 고딕" pitchFamily="50" charset="-127"/>
              </a:rPr>
              <a:t>PDA</a:t>
            </a:r>
          </a:p>
        </p:txBody>
      </p:sp>
      <p:sp>
        <p:nvSpPr>
          <p:cNvPr id="62501" name="Rectangle 37"/>
          <p:cNvSpPr>
            <a:spLocks noChangeArrowheads="1"/>
          </p:cNvSpPr>
          <p:nvPr/>
        </p:nvSpPr>
        <p:spPr bwMode="auto">
          <a:xfrm>
            <a:off x="152400" y="3749675"/>
            <a:ext cx="1600200" cy="254000"/>
          </a:xfrm>
          <a:prstGeom prst="rect">
            <a:avLst/>
          </a:prstGeom>
          <a:noFill/>
          <a:ln w="9525">
            <a:noFill/>
            <a:miter lim="800000"/>
            <a:headEnd/>
            <a:tailEnd/>
          </a:ln>
        </p:spPr>
        <p:txBody>
          <a:bodyPr anchor="ctr"/>
          <a:lstStyle/>
          <a:p>
            <a:pPr latinLnBrk="0"/>
            <a:r>
              <a:rPr kumimoji="0" lang="ko-KR" altLang="en-US" sz="1200">
                <a:solidFill>
                  <a:srgbClr val="000000"/>
                </a:solidFill>
                <a:latin typeface="맑은 고딕" pitchFamily="50" charset="-127"/>
                <a:ea typeface="맑은 고딕" pitchFamily="50" charset="-127"/>
              </a:rPr>
              <a:t>노트북</a:t>
            </a:r>
          </a:p>
        </p:txBody>
      </p:sp>
      <p:sp>
        <p:nvSpPr>
          <p:cNvPr id="62502" name="Rectangle 38"/>
          <p:cNvSpPr>
            <a:spLocks noChangeArrowheads="1"/>
          </p:cNvSpPr>
          <p:nvPr/>
        </p:nvSpPr>
        <p:spPr bwMode="auto">
          <a:xfrm>
            <a:off x="139700" y="4587875"/>
            <a:ext cx="1600200" cy="254000"/>
          </a:xfrm>
          <a:prstGeom prst="rect">
            <a:avLst/>
          </a:prstGeom>
          <a:noFill/>
          <a:ln w="9525">
            <a:noFill/>
            <a:miter lim="800000"/>
            <a:headEnd/>
            <a:tailEnd/>
          </a:ln>
        </p:spPr>
        <p:txBody>
          <a:bodyPr anchor="ctr"/>
          <a:lstStyle/>
          <a:p>
            <a:pPr latinLnBrk="0"/>
            <a:r>
              <a:rPr kumimoji="0" lang="ko-KR" altLang="en-US" sz="1200">
                <a:solidFill>
                  <a:srgbClr val="000000"/>
                </a:solidFill>
                <a:latin typeface="맑은 고딕" pitchFamily="50" charset="-127"/>
                <a:ea typeface="맑은 고딕" pitchFamily="50" charset="-127"/>
              </a:rPr>
              <a:t>개인 </a:t>
            </a:r>
            <a:r>
              <a:rPr kumimoji="0" lang="en-US" altLang="ko-KR" sz="1200">
                <a:solidFill>
                  <a:srgbClr val="000000"/>
                </a:solidFill>
                <a:latin typeface="맑은 고딕" pitchFamily="50" charset="-127"/>
                <a:ea typeface="맑은 고딕" pitchFamily="50" charset="-127"/>
              </a:rPr>
              <a:t>PC</a:t>
            </a:r>
          </a:p>
        </p:txBody>
      </p:sp>
      <p:sp>
        <p:nvSpPr>
          <p:cNvPr id="62503" name="Line 40"/>
          <p:cNvSpPr>
            <a:spLocks noChangeShapeType="1"/>
          </p:cNvSpPr>
          <p:nvPr/>
        </p:nvSpPr>
        <p:spPr bwMode="auto">
          <a:xfrm flipV="1">
            <a:off x="2209800" y="3444875"/>
            <a:ext cx="4343400" cy="6350"/>
          </a:xfrm>
          <a:prstGeom prst="line">
            <a:avLst/>
          </a:prstGeom>
          <a:noFill/>
          <a:ln w="28575">
            <a:solidFill>
              <a:schemeClr val="tx1"/>
            </a:solidFill>
            <a:round/>
            <a:headEnd/>
            <a:tailEnd/>
          </a:ln>
        </p:spPr>
        <p:txBody>
          <a:bodyPr wrap="none" anchor="ctr"/>
          <a:lstStyle/>
          <a:p>
            <a:endParaRPr lang="ko-KR" altLang="en-US"/>
          </a:p>
        </p:txBody>
      </p:sp>
      <p:pic>
        <p:nvPicPr>
          <p:cNvPr id="62504" name="Picture 41"/>
          <p:cNvPicPr>
            <a:picLocks noChangeAspect="1" noChangeArrowheads="1"/>
          </p:cNvPicPr>
          <p:nvPr/>
        </p:nvPicPr>
        <p:blipFill>
          <a:blip r:embed="rId7"/>
          <a:srcRect/>
          <a:stretch>
            <a:fillRect/>
          </a:stretch>
        </p:blipFill>
        <p:spPr bwMode="auto">
          <a:xfrm>
            <a:off x="2057400" y="3276600"/>
            <a:ext cx="838200" cy="396875"/>
          </a:xfrm>
          <a:prstGeom prst="rect">
            <a:avLst/>
          </a:prstGeom>
          <a:noFill/>
          <a:ln w="9525">
            <a:noFill/>
            <a:miter lim="800000"/>
            <a:headEnd/>
            <a:tailEnd/>
          </a:ln>
        </p:spPr>
      </p:pic>
      <p:sp>
        <p:nvSpPr>
          <p:cNvPr id="962602" name="AutoShape 42"/>
          <p:cNvSpPr>
            <a:spLocks noChangeArrowheads="1"/>
          </p:cNvSpPr>
          <p:nvPr/>
        </p:nvSpPr>
        <p:spPr bwMode="auto">
          <a:xfrm>
            <a:off x="1752600" y="6035675"/>
            <a:ext cx="5867400" cy="469900"/>
          </a:xfrm>
          <a:prstGeom prst="roundRect">
            <a:avLst>
              <a:gd name="adj" fmla="val 3796"/>
            </a:avLst>
          </a:prstGeom>
          <a:solidFill>
            <a:schemeClr val="bg1"/>
          </a:solidFill>
          <a:ln w="28575">
            <a:solidFill>
              <a:srgbClr val="BFD1E3"/>
            </a:solidFill>
            <a:round/>
            <a:headEnd/>
            <a:tailEnd/>
          </a:ln>
          <a:effectLst>
            <a:outerShdw dist="35921" dir="2700000" algn="ctr" rotWithShape="0">
              <a:schemeClr val="bg2"/>
            </a:outerShdw>
          </a:effectLst>
        </p:spPr>
        <p:txBody>
          <a:bodyPr anchor="ctr">
            <a:spAutoFit/>
          </a:bodyPr>
          <a:lstStyle/>
          <a:p>
            <a:pPr algn="ctr" eaLnBrk="0" fontAlgn="auto" latinLnBrk="0" hangingPunct="0">
              <a:lnSpc>
                <a:spcPct val="120000"/>
              </a:lnSpc>
              <a:spcBef>
                <a:spcPct val="20000"/>
              </a:spcBef>
              <a:spcAft>
                <a:spcPts val="0"/>
              </a:spcAft>
              <a:defRPr/>
            </a:pPr>
            <a:r>
              <a:rPr kumimoji="0" lang="en-US" altLang="ko-KR" sz="2000" b="1" dirty="0">
                <a:solidFill>
                  <a:srgbClr val="006600"/>
                </a:solidFill>
                <a:effectLst>
                  <a:outerShdw blurRad="38100" dist="38100" dir="2700000" algn="tl">
                    <a:srgbClr val="C0C0C0"/>
                  </a:outerShdw>
                </a:effectLst>
                <a:latin typeface="맑은 고딕" pitchFamily="50" charset="-127"/>
                <a:ea typeface="맑은 고딕" pitchFamily="50" charset="-127"/>
              </a:rPr>
              <a:t>ADN</a:t>
            </a:r>
            <a:r>
              <a:rPr kumimoji="0" lang="ko-KR" altLang="en-US" sz="2000" b="1" dirty="0">
                <a:solidFill>
                  <a:srgbClr val="006600"/>
                </a:solidFill>
                <a:effectLst>
                  <a:outerShdw blurRad="38100" dist="38100" dir="2700000" algn="tl">
                    <a:srgbClr val="C0C0C0"/>
                  </a:outerShdw>
                </a:effectLst>
                <a:latin typeface="맑은 고딕" pitchFamily="50" charset="-127"/>
                <a:ea typeface="맑은 고딕" pitchFamily="50" charset="-127"/>
              </a:rPr>
              <a:t>이 고려되지 않은 기존의 </a:t>
            </a:r>
            <a:r>
              <a:rPr kumimoji="0" lang="en-US" altLang="ko-KR" sz="2000" b="1" dirty="0">
                <a:solidFill>
                  <a:srgbClr val="006600"/>
                </a:solidFill>
                <a:effectLst>
                  <a:outerShdw blurRad="38100" dist="38100" dir="2700000" algn="tl">
                    <a:srgbClr val="C0C0C0"/>
                  </a:outerShdw>
                </a:effectLst>
                <a:latin typeface="맑은 고딕" pitchFamily="50" charset="-127"/>
                <a:ea typeface="맑은 고딕" pitchFamily="50" charset="-127"/>
              </a:rPr>
              <a:t>Network</a:t>
            </a:r>
            <a:endParaRPr kumimoji="0" lang="ko-KR" altLang="en-US" sz="2000" b="1" dirty="0">
              <a:solidFill>
                <a:srgbClr val="006600"/>
              </a:solidFill>
              <a:effectLst>
                <a:outerShdw blurRad="38100" dist="38100" dir="2700000" algn="tl">
                  <a:srgbClr val="C0C0C0"/>
                </a:outerShdw>
              </a:effectLst>
              <a:latin typeface="맑은 고딕" pitchFamily="50" charset="-127"/>
              <a:ea typeface="맑은 고딕" pitchFamily="50" charset="-127"/>
            </a:endParaRPr>
          </a:p>
        </p:txBody>
      </p:sp>
      <p:pic>
        <p:nvPicPr>
          <p:cNvPr id="62506" name="Picture 45"/>
          <p:cNvPicPr>
            <a:picLocks noChangeAspect="1" noChangeArrowheads="1"/>
          </p:cNvPicPr>
          <p:nvPr/>
        </p:nvPicPr>
        <p:blipFill>
          <a:blip r:embed="rId8"/>
          <a:srcRect b="-9259"/>
          <a:stretch>
            <a:fillRect/>
          </a:stretch>
        </p:blipFill>
        <p:spPr bwMode="auto">
          <a:xfrm>
            <a:off x="763588" y="1920875"/>
            <a:ext cx="684212" cy="4495800"/>
          </a:xfrm>
          <a:prstGeom prst="rect">
            <a:avLst/>
          </a:prstGeom>
          <a:noFill/>
          <a:ln w="9525">
            <a:noFill/>
            <a:miter lim="800000"/>
            <a:headEnd/>
            <a:tailEnd/>
          </a:ln>
        </p:spPr>
      </p:pic>
      <p:pic>
        <p:nvPicPr>
          <p:cNvPr id="9261" name="Picture 46" descr="f5b_Fullcolor_new"/>
          <p:cNvPicPr>
            <a:picLocks noChangeAspect="1" noChangeArrowheads="1"/>
          </p:cNvPicPr>
          <p:nvPr/>
        </p:nvPicPr>
        <p:blipFill>
          <a:blip r:embed="rId9"/>
          <a:srcRect/>
          <a:stretch>
            <a:fillRect/>
          </a:stretch>
        </p:blipFill>
        <p:spPr bwMode="auto">
          <a:xfrm>
            <a:off x="4222750" y="2017713"/>
            <a:ext cx="668338" cy="630237"/>
          </a:xfrm>
          <a:prstGeom prst="rect">
            <a:avLst/>
          </a:prstGeom>
          <a:noFill/>
          <a:ln w="9525">
            <a:noFill/>
            <a:miter lim="800000"/>
            <a:headEnd/>
            <a:tailEnd/>
          </a:ln>
        </p:spPr>
      </p:pic>
      <p:sp>
        <p:nvSpPr>
          <p:cNvPr id="62508" name="제목 48"/>
          <p:cNvSpPr>
            <a:spLocks noGrp="1"/>
          </p:cNvSpPr>
          <p:nvPr>
            <p:ph type="title"/>
          </p:nvPr>
        </p:nvSpPr>
        <p:spPr/>
        <p:txBody>
          <a:bodyPr/>
          <a:lstStyle/>
          <a:p>
            <a:pPr eaLnBrk="1" hangingPunct="1"/>
            <a:r>
              <a:rPr lang="ko-KR" altLang="en-US" smtClean="0">
                <a:latin typeface="Arial" charset="0"/>
                <a:cs typeface="Arial" charset="0"/>
              </a:rPr>
              <a:t>일반 </a:t>
            </a:r>
            <a:r>
              <a:rPr lang="en-US" altLang="ko-KR" smtClean="0">
                <a:latin typeface="Arial" charset="0"/>
                <a:cs typeface="Arial" charset="0"/>
              </a:rPr>
              <a:t>Network vs. ADN</a:t>
            </a:r>
            <a:r>
              <a:rPr lang="en-US" altLang="ko-KR" sz="2000" smtClean="0">
                <a:latin typeface="Arial" charset="0"/>
                <a:cs typeface="Arial" charset="0"/>
              </a:rPr>
              <a:t>(Application Delivery Network)</a:t>
            </a:r>
            <a:endParaRPr lang="ko-KR" altLang="en-US" sz="2000" smtClean="0">
              <a:latin typeface="Arial" charset="0"/>
              <a:cs typeface="Arial" charset="0"/>
            </a:endParaRPr>
          </a:p>
        </p:txBody>
      </p:sp>
      <p:pic>
        <p:nvPicPr>
          <p:cNvPr id="50" name="Picture 38"/>
          <p:cNvPicPr>
            <a:picLocks noChangeAspect="1" noChangeArrowheads="1"/>
          </p:cNvPicPr>
          <p:nvPr/>
        </p:nvPicPr>
        <p:blipFill>
          <a:blip r:embed="rId10"/>
          <a:srcRect/>
          <a:stretch>
            <a:fillRect/>
          </a:stretch>
        </p:blipFill>
        <p:spPr bwMode="auto">
          <a:xfrm>
            <a:off x="4038600" y="3309938"/>
            <a:ext cx="914400" cy="296862"/>
          </a:xfrm>
          <a:prstGeom prst="rect">
            <a:avLst/>
          </a:prstGeom>
          <a:noFill/>
          <a:ln w="9525">
            <a:noFill/>
            <a:miter lim="800000"/>
            <a:headEnd/>
            <a:tailEnd/>
          </a:ln>
        </p:spPr>
      </p:pic>
      <p:pic>
        <p:nvPicPr>
          <p:cNvPr id="51" name="Picture 38"/>
          <p:cNvPicPr>
            <a:picLocks noChangeAspect="1" noChangeArrowheads="1"/>
          </p:cNvPicPr>
          <p:nvPr/>
        </p:nvPicPr>
        <p:blipFill>
          <a:blip r:embed="rId10"/>
          <a:srcRect/>
          <a:stretch>
            <a:fillRect/>
          </a:stretch>
        </p:blipFill>
        <p:spPr bwMode="auto">
          <a:xfrm>
            <a:off x="2971800" y="2606675"/>
            <a:ext cx="914400" cy="296863"/>
          </a:xfrm>
          <a:prstGeom prst="rect">
            <a:avLst/>
          </a:prstGeom>
          <a:noFill/>
          <a:ln w="9525">
            <a:noFill/>
            <a:miter lim="800000"/>
            <a:headEnd/>
            <a:tailEnd/>
          </a:ln>
        </p:spPr>
      </p:pic>
      <p:pic>
        <p:nvPicPr>
          <p:cNvPr id="52" name="Picture 38"/>
          <p:cNvPicPr>
            <a:picLocks noChangeAspect="1" noChangeArrowheads="1"/>
          </p:cNvPicPr>
          <p:nvPr/>
        </p:nvPicPr>
        <p:blipFill>
          <a:blip r:embed="rId10"/>
          <a:srcRect/>
          <a:stretch>
            <a:fillRect/>
          </a:stretch>
        </p:blipFill>
        <p:spPr bwMode="auto">
          <a:xfrm>
            <a:off x="5105400" y="2530475"/>
            <a:ext cx="914400" cy="296863"/>
          </a:xfrm>
          <a:prstGeom prst="rect">
            <a:avLst/>
          </a:prstGeom>
          <a:noFill/>
          <a:ln w="9525">
            <a:noFill/>
            <a:miter lim="800000"/>
            <a:headEnd/>
            <a:tailEnd/>
          </a:ln>
        </p:spPr>
      </p:pic>
      <p:pic>
        <p:nvPicPr>
          <p:cNvPr id="53" name="Picture 38"/>
          <p:cNvPicPr>
            <a:picLocks noChangeAspect="1" noChangeArrowheads="1"/>
          </p:cNvPicPr>
          <p:nvPr/>
        </p:nvPicPr>
        <p:blipFill>
          <a:blip r:embed="rId10"/>
          <a:srcRect/>
          <a:stretch>
            <a:fillRect/>
          </a:stretch>
        </p:blipFill>
        <p:spPr bwMode="auto">
          <a:xfrm>
            <a:off x="4038600" y="2233613"/>
            <a:ext cx="914400" cy="296862"/>
          </a:xfrm>
          <a:prstGeom prst="rect">
            <a:avLst/>
          </a:prstGeom>
          <a:noFill/>
          <a:ln w="9525">
            <a:noFill/>
            <a:miter lim="800000"/>
            <a:headEnd/>
            <a:tailEnd/>
          </a:ln>
        </p:spPr>
      </p:pic>
      <p:pic>
        <p:nvPicPr>
          <p:cNvPr id="54" name="Picture 38"/>
          <p:cNvPicPr>
            <a:picLocks noChangeAspect="1" noChangeArrowheads="1"/>
          </p:cNvPicPr>
          <p:nvPr/>
        </p:nvPicPr>
        <p:blipFill>
          <a:blip r:embed="rId10"/>
          <a:srcRect/>
          <a:stretch>
            <a:fillRect/>
          </a:stretch>
        </p:blipFill>
        <p:spPr bwMode="auto">
          <a:xfrm>
            <a:off x="5105400" y="4816475"/>
            <a:ext cx="914400" cy="296863"/>
          </a:xfrm>
          <a:prstGeom prst="rect">
            <a:avLst/>
          </a:prstGeom>
          <a:noFill/>
          <a:ln w="9525">
            <a:noFill/>
            <a:miter lim="800000"/>
            <a:headEnd/>
            <a:tailEnd/>
          </a:ln>
        </p:spPr>
      </p:pic>
      <p:pic>
        <p:nvPicPr>
          <p:cNvPr id="55" name="Picture 38"/>
          <p:cNvPicPr>
            <a:picLocks noChangeAspect="1" noChangeArrowheads="1"/>
          </p:cNvPicPr>
          <p:nvPr/>
        </p:nvPicPr>
        <p:blipFill>
          <a:blip r:embed="rId10"/>
          <a:srcRect/>
          <a:stretch>
            <a:fillRect/>
          </a:stretch>
        </p:blipFill>
        <p:spPr bwMode="auto">
          <a:xfrm>
            <a:off x="4813300" y="3978275"/>
            <a:ext cx="914400" cy="296863"/>
          </a:xfrm>
          <a:prstGeom prst="rect">
            <a:avLst/>
          </a:prstGeom>
          <a:noFill/>
          <a:ln w="9525">
            <a:noFill/>
            <a:miter lim="800000"/>
            <a:headEnd/>
            <a:tailEnd/>
          </a:ln>
        </p:spPr>
      </p:pic>
      <p:pic>
        <p:nvPicPr>
          <p:cNvPr id="56" name="Picture 38"/>
          <p:cNvPicPr>
            <a:picLocks noChangeAspect="1" noChangeArrowheads="1"/>
          </p:cNvPicPr>
          <p:nvPr/>
        </p:nvPicPr>
        <p:blipFill>
          <a:blip r:embed="rId10"/>
          <a:srcRect/>
          <a:stretch>
            <a:fillRect/>
          </a:stretch>
        </p:blipFill>
        <p:spPr bwMode="auto">
          <a:xfrm>
            <a:off x="2971800" y="4816475"/>
            <a:ext cx="914400" cy="296863"/>
          </a:xfrm>
          <a:prstGeom prst="rect">
            <a:avLst/>
          </a:prstGeom>
          <a:noFill/>
          <a:ln w="9525">
            <a:noFill/>
            <a:miter lim="800000"/>
            <a:headEnd/>
            <a:tailEnd/>
          </a:ln>
        </p:spPr>
      </p:pic>
      <p:pic>
        <p:nvPicPr>
          <p:cNvPr id="57" name="Picture 38"/>
          <p:cNvPicPr>
            <a:picLocks noChangeAspect="1" noChangeArrowheads="1"/>
          </p:cNvPicPr>
          <p:nvPr/>
        </p:nvPicPr>
        <p:blipFill>
          <a:blip r:embed="rId10"/>
          <a:srcRect/>
          <a:stretch>
            <a:fillRect/>
          </a:stretch>
        </p:blipFill>
        <p:spPr bwMode="auto">
          <a:xfrm>
            <a:off x="3449638" y="3978275"/>
            <a:ext cx="914400" cy="296863"/>
          </a:xfrm>
          <a:prstGeom prst="rect">
            <a:avLst/>
          </a:prstGeom>
          <a:noFill/>
          <a:ln w="9525">
            <a:noFill/>
            <a:miter lim="800000"/>
            <a:headEnd/>
            <a:tailEnd/>
          </a:ln>
        </p:spPr>
      </p:pic>
      <p:sp>
        <p:nvSpPr>
          <p:cNvPr id="58" name="TextBox 57"/>
          <p:cNvSpPr txBox="1">
            <a:spLocks noChangeArrowheads="1"/>
          </p:cNvSpPr>
          <p:nvPr/>
        </p:nvSpPr>
        <p:spPr bwMode="auto">
          <a:xfrm>
            <a:off x="3892550" y="1997075"/>
            <a:ext cx="1219200" cy="276225"/>
          </a:xfrm>
          <a:prstGeom prst="rect">
            <a:avLst/>
          </a:prstGeom>
          <a:noFill/>
          <a:ln w="9525">
            <a:noFill/>
            <a:miter lim="800000"/>
            <a:headEnd/>
            <a:tailEnd/>
          </a:ln>
        </p:spPr>
        <p:txBody>
          <a:bodyPr>
            <a:spAutoFit/>
          </a:bodyPr>
          <a:lstStyle/>
          <a:p>
            <a:pPr algn="ctr" latinLnBrk="0"/>
            <a:r>
              <a:rPr kumimoji="0" lang="en-US" altLang="ko-KR" sz="1200" b="1">
                <a:latin typeface="맑은 고딕" pitchFamily="50" charset="-127"/>
                <a:ea typeface="맑은 고딕" pitchFamily="50" charset="-127"/>
              </a:rPr>
              <a:t>QoS </a:t>
            </a:r>
            <a:r>
              <a:rPr kumimoji="0" lang="ko-KR" altLang="en-US" sz="1200" b="1">
                <a:latin typeface="맑은 고딕" pitchFamily="50" charset="-127"/>
                <a:ea typeface="맑은 고딕" pitchFamily="50" charset="-127"/>
              </a:rPr>
              <a:t>장비</a:t>
            </a:r>
          </a:p>
        </p:txBody>
      </p:sp>
      <p:sp>
        <p:nvSpPr>
          <p:cNvPr id="59" name="Rectangle 32"/>
          <p:cNvSpPr>
            <a:spLocks noChangeArrowheads="1"/>
          </p:cNvSpPr>
          <p:nvPr/>
        </p:nvSpPr>
        <p:spPr bwMode="auto">
          <a:xfrm>
            <a:off x="4862513" y="2335213"/>
            <a:ext cx="1384300" cy="228600"/>
          </a:xfrm>
          <a:prstGeom prst="rect">
            <a:avLst/>
          </a:prstGeom>
          <a:noFill/>
          <a:ln w="9525">
            <a:noFill/>
            <a:miter lim="800000"/>
            <a:headEnd/>
            <a:tailEnd/>
          </a:ln>
        </p:spPr>
        <p:txBody>
          <a:bodyPr anchor="ctr"/>
          <a:lstStyle/>
          <a:p>
            <a:pPr algn="ctr" latinLnBrk="0"/>
            <a:r>
              <a:rPr kumimoji="0" lang="en-US" altLang="ko-KR" sz="1200" b="1">
                <a:latin typeface="맑은 고딕" pitchFamily="50" charset="-127"/>
                <a:ea typeface="맑은 고딕" pitchFamily="50" charset="-127"/>
              </a:rPr>
              <a:t>SSL </a:t>
            </a:r>
            <a:r>
              <a:rPr kumimoji="0" lang="ko-KR" altLang="en-US" sz="1200" b="1">
                <a:latin typeface="맑은 고딕" pitchFamily="50" charset="-127"/>
                <a:ea typeface="맑은 고딕" pitchFamily="50" charset="-127"/>
              </a:rPr>
              <a:t>가속기</a:t>
            </a:r>
          </a:p>
        </p:txBody>
      </p:sp>
      <p:sp>
        <p:nvSpPr>
          <p:cNvPr id="60" name="Rectangle 37"/>
          <p:cNvSpPr>
            <a:spLocks noChangeArrowheads="1"/>
          </p:cNvSpPr>
          <p:nvPr/>
        </p:nvSpPr>
        <p:spPr bwMode="auto">
          <a:xfrm>
            <a:off x="3848100" y="3063875"/>
            <a:ext cx="1333500" cy="304800"/>
          </a:xfrm>
          <a:prstGeom prst="rect">
            <a:avLst/>
          </a:prstGeom>
          <a:noFill/>
          <a:ln w="9525">
            <a:noFill/>
            <a:miter lim="800000"/>
            <a:headEnd/>
            <a:tailEnd/>
          </a:ln>
        </p:spPr>
        <p:txBody>
          <a:bodyPr anchor="ctr"/>
          <a:lstStyle/>
          <a:p>
            <a:pPr algn="ctr" latinLnBrk="0"/>
            <a:r>
              <a:rPr kumimoji="0" lang="ko-KR" altLang="en-US" sz="1200" b="1">
                <a:latin typeface="맑은 고딕" pitchFamily="50" charset="-127"/>
                <a:ea typeface="맑은 고딕" pitchFamily="50" charset="-127"/>
              </a:rPr>
              <a:t>서버 로드밸런서</a:t>
            </a:r>
          </a:p>
        </p:txBody>
      </p:sp>
      <p:sp>
        <p:nvSpPr>
          <p:cNvPr id="61" name="Rectangle 39"/>
          <p:cNvSpPr>
            <a:spLocks noChangeArrowheads="1"/>
          </p:cNvSpPr>
          <p:nvPr/>
        </p:nvSpPr>
        <p:spPr bwMode="auto">
          <a:xfrm>
            <a:off x="2735263" y="2413000"/>
            <a:ext cx="1384300" cy="228600"/>
          </a:xfrm>
          <a:prstGeom prst="rect">
            <a:avLst/>
          </a:prstGeom>
          <a:noFill/>
          <a:ln w="9525">
            <a:noFill/>
            <a:miter lim="800000"/>
            <a:headEnd/>
            <a:tailEnd/>
          </a:ln>
        </p:spPr>
        <p:txBody>
          <a:bodyPr anchor="ctr"/>
          <a:lstStyle/>
          <a:p>
            <a:pPr algn="ctr" latinLnBrk="0"/>
            <a:r>
              <a:rPr kumimoji="0" lang="en-US" altLang="ko-KR" sz="1200" b="1">
                <a:latin typeface="맑은 고딕" pitchFamily="50" charset="-127"/>
                <a:ea typeface="맑은 고딕" pitchFamily="50" charset="-127"/>
              </a:rPr>
              <a:t>DoS </a:t>
            </a:r>
            <a:r>
              <a:rPr kumimoji="0" lang="ko-KR" altLang="en-US" sz="1200" b="1">
                <a:latin typeface="맑은 고딕" pitchFamily="50" charset="-127"/>
                <a:ea typeface="맑은 고딕" pitchFamily="50" charset="-127"/>
              </a:rPr>
              <a:t>방어</a:t>
            </a:r>
            <a:r>
              <a:rPr kumimoji="0" lang="en-US" altLang="ko-KR" sz="1200" b="1">
                <a:latin typeface="맑은 고딕" pitchFamily="50" charset="-127"/>
                <a:ea typeface="맑은 고딕" pitchFamily="50" charset="-127"/>
              </a:rPr>
              <a:t> </a:t>
            </a:r>
            <a:r>
              <a:rPr kumimoji="0" lang="ko-KR" altLang="en-US" sz="1200" b="1">
                <a:latin typeface="맑은 고딕" pitchFamily="50" charset="-127"/>
                <a:ea typeface="맑은 고딕" pitchFamily="50" charset="-127"/>
              </a:rPr>
              <a:t>장비</a:t>
            </a:r>
          </a:p>
        </p:txBody>
      </p:sp>
      <p:sp>
        <p:nvSpPr>
          <p:cNvPr id="62" name="Rectangle 44"/>
          <p:cNvSpPr>
            <a:spLocks noChangeArrowheads="1"/>
          </p:cNvSpPr>
          <p:nvPr/>
        </p:nvSpPr>
        <p:spPr bwMode="auto">
          <a:xfrm>
            <a:off x="4572000" y="4270375"/>
            <a:ext cx="1384300" cy="228600"/>
          </a:xfrm>
          <a:prstGeom prst="rect">
            <a:avLst/>
          </a:prstGeom>
          <a:noFill/>
          <a:ln w="9525">
            <a:noFill/>
            <a:miter lim="800000"/>
            <a:headEnd/>
            <a:tailEnd/>
          </a:ln>
        </p:spPr>
        <p:txBody>
          <a:bodyPr anchor="ctr"/>
          <a:lstStyle/>
          <a:p>
            <a:pPr algn="ctr" latinLnBrk="0"/>
            <a:r>
              <a:rPr kumimoji="0" lang="ko-KR" altLang="en-US" sz="1200" b="1">
                <a:latin typeface="맑은 고딕" pitchFamily="50" charset="-127"/>
                <a:ea typeface="맑은 고딕" pitchFamily="50" charset="-127"/>
              </a:rPr>
              <a:t>웹 방화벽</a:t>
            </a:r>
          </a:p>
        </p:txBody>
      </p:sp>
      <p:sp>
        <p:nvSpPr>
          <p:cNvPr id="63" name="Rectangle 46"/>
          <p:cNvSpPr>
            <a:spLocks noChangeArrowheads="1"/>
          </p:cNvSpPr>
          <p:nvPr/>
        </p:nvSpPr>
        <p:spPr bwMode="auto">
          <a:xfrm>
            <a:off x="3211513" y="4270375"/>
            <a:ext cx="1384300" cy="228600"/>
          </a:xfrm>
          <a:prstGeom prst="rect">
            <a:avLst/>
          </a:prstGeom>
          <a:noFill/>
          <a:ln w="9525">
            <a:noFill/>
            <a:miter lim="800000"/>
            <a:headEnd/>
            <a:tailEnd/>
          </a:ln>
        </p:spPr>
        <p:txBody>
          <a:bodyPr anchor="ctr"/>
          <a:lstStyle/>
          <a:p>
            <a:pPr algn="ctr" latinLnBrk="0"/>
            <a:r>
              <a:rPr kumimoji="0" lang="ko-KR" altLang="en-US" sz="1200" b="1">
                <a:latin typeface="맑은 고딕" pitchFamily="50" charset="-127"/>
                <a:ea typeface="맑은 고딕" pitchFamily="50" charset="-127"/>
              </a:rPr>
              <a:t>컨텐츠 가속기</a:t>
            </a:r>
          </a:p>
        </p:txBody>
      </p:sp>
      <p:sp>
        <p:nvSpPr>
          <p:cNvPr id="64" name="Rectangle 48"/>
          <p:cNvSpPr>
            <a:spLocks noChangeArrowheads="1"/>
          </p:cNvSpPr>
          <p:nvPr/>
        </p:nvSpPr>
        <p:spPr bwMode="auto">
          <a:xfrm>
            <a:off x="2743200" y="5121275"/>
            <a:ext cx="1384300" cy="228600"/>
          </a:xfrm>
          <a:prstGeom prst="rect">
            <a:avLst/>
          </a:prstGeom>
          <a:noFill/>
          <a:ln w="9525">
            <a:noFill/>
            <a:miter lim="800000"/>
            <a:headEnd/>
            <a:tailEnd/>
          </a:ln>
        </p:spPr>
        <p:txBody>
          <a:bodyPr anchor="ctr"/>
          <a:lstStyle/>
          <a:p>
            <a:pPr algn="ctr" latinLnBrk="0"/>
            <a:r>
              <a:rPr kumimoji="0" lang="ko-KR" altLang="en-US" sz="1200" b="1">
                <a:latin typeface="맑은 고딕" pitchFamily="50" charset="-127"/>
                <a:ea typeface="맑은 고딕" pitchFamily="50" charset="-127"/>
              </a:rPr>
              <a:t>트래픽 압축기</a:t>
            </a:r>
          </a:p>
        </p:txBody>
      </p:sp>
      <p:sp>
        <p:nvSpPr>
          <p:cNvPr id="65" name="Rectangle 50"/>
          <p:cNvSpPr>
            <a:spLocks noChangeArrowheads="1"/>
          </p:cNvSpPr>
          <p:nvPr/>
        </p:nvSpPr>
        <p:spPr bwMode="auto">
          <a:xfrm>
            <a:off x="4724400" y="5121275"/>
            <a:ext cx="1709738" cy="228600"/>
          </a:xfrm>
          <a:prstGeom prst="rect">
            <a:avLst/>
          </a:prstGeom>
          <a:noFill/>
          <a:ln w="9525">
            <a:noFill/>
            <a:miter lim="800000"/>
            <a:headEnd/>
            <a:tailEnd/>
          </a:ln>
        </p:spPr>
        <p:txBody>
          <a:bodyPr anchor="ctr"/>
          <a:lstStyle/>
          <a:p>
            <a:pPr algn="ctr" latinLnBrk="0"/>
            <a:r>
              <a:rPr kumimoji="0" lang="ko-KR" altLang="en-US" sz="1200" b="1">
                <a:latin typeface="맑은 고딕" pitchFamily="50" charset="-127"/>
                <a:ea typeface="맑은 고딕" pitchFamily="50" charset="-127"/>
              </a:rPr>
              <a:t>커넥션 최적화 장비</a:t>
            </a:r>
          </a:p>
        </p:txBody>
      </p:sp>
      <p:sp>
        <p:nvSpPr>
          <p:cNvPr id="66" name="직사각형 65"/>
          <p:cNvSpPr/>
          <p:nvPr/>
        </p:nvSpPr>
        <p:spPr>
          <a:xfrm>
            <a:off x="3005138"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67" name="직사각형 66"/>
          <p:cNvSpPr/>
          <p:nvPr/>
        </p:nvSpPr>
        <p:spPr>
          <a:xfrm>
            <a:off x="3376613"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68" name="직사각형 67"/>
          <p:cNvSpPr/>
          <p:nvPr/>
        </p:nvSpPr>
        <p:spPr>
          <a:xfrm>
            <a:off x="3733800"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cxnSp>
        <p:nvCxnSpPr>
          <p:cNvPr id="70" name="직선 화살표 연결선 69"/>
          <p:cNvCxnSpPr>
            <a:stCxn id="51" idx="2"/>
            <a:endCxn id="66" idx="0"/>
          </p:cNvCxnSpPr>
          <p:nvPr/>
        </p:nvCxnSpPr>
        <p:spPr>
          <a:xfrm rot="5400000">
            <a:off x="3022600" y="2962276"/>
            <a:ext cx="465137" cy="347662"/>
          </a:xfrm>
          <a:prstGeom prst="straightConnector1">
            <a:avLst/>
          </a:prstGeom>
          <a:ln w="38100" cap="flat">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p:cNvCxnSpPr>
            <a:stCxn id="53" idx="2"/>
            <a:endCxn id="68" idx="0"/>
          </p:cNvCxnSpPr>
          <p:nvPr/>
        </p:nvCxnSpPr>
        <p:spPr>
          <a:xfrm rot="5400000">
            <a:off x="3733800" y="2606675"/>
            <a:ext cx="838200" cy="685800"/>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직선 화살표 연결선 74"/>
          <p:cNvCxnSpPr>
            <a:stCxn id="56" idx="1"/>
            <a:endCxn id="67" idx="2"/>
          </p:cNvCxnSpPr>
          <p:nvPr/>
        </p:nvCxnSpPr>
        <p:spPr>
          <a:xfrm rot="10800000" flipH="1">
            <a:off x="2971800" y="3521075"/>
            <a:ext cx="481013" cy="1444625"/>
          </a:xfrm>
          <a:prstGeom prst="curvedConnector4">
            <a:avLst>
              <a:gd name="adj1" fmla="val -47512"/>
              <a:gd name="adj2" fmla="val 5514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직사각형 78"/>
          <p:cNvSpPr/>
          <p:nvPr/>
        </p:nvSpPr>
        <p:spPr>
          <a:xfrm>
            <a:off x="5105400"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80" name="직사각형 79"/>
          <p:cNvSpPr/>
          <p:nvPr/>
        </p:nvSpPr>
        <p:spPr>
          <a:xfrm>
            <a:off x="5410200"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81" name="직사각형 80"/>
          <p:cNvSpPr/>
          <p:nvPr/>
        </p:nvSpPr>
        <p:spPr>
          <a:xfrm>
            <a:off x="5715000"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82" name="직사각형 81"/>
          <p:cNvSpPr/>
          <p:nvPr/>
        </p:nvSpPr>
        <p:spPr>
          <a:xfrm>
            <a:off x="6019800" y="3368675"/>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cxnSp>
        <p:nvCxnSpPr>
          <p:cNvPr id="84" name="직선 화살표 연결선 83"/>
          <p:cNvCxnSpPr>
            <a:stCxn id="52" idx="2"/>
            <a:endCxn id="82" idx="0"/>
          </p:cNvCxnSpPr>
          <p:nvPr/>
        </p:nvCxnSpPr>
        <p:spPr>
          <a:xfrm rot="16200000" flipH="1">
            <a:off x="5558631" y="2831307"/>
            <a:ext cx="541337"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a:stCxn id="55" idx="0"/>
            <a:endCxn id="80" idx="2"/>
          </p:cNvCxnSpPr>
          <p:nvPr/>
        </p:nvCxnSpPr>
        <p:spPr>
          <a:xfrm rot="5400000" flipH="1" flipV="1">
            <a:off x="5149850" y="3641725"/>
            <a:ext cx="457200" cy="215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p:cNvCxnSpPr>
            <a:stCxn id="57" idx="0"/>
            <a:endCxn id="79" idx="2"/>
          </p:cNvCxnSpPr>
          <p:nvPr/>
        </p:nvCxnSpPr>
        <p:spPr>
          <a:xfrm rot="5400000" flipH="1" flipV="1">
            <a:off x="4315619" y="3112294"/>
            <a:ext cx="457200" cy="1274762"/>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p:cNvCxnSpPr>
            <a:stCxn id="54" idx="3"/>
            <a:endCxn id="81" idx="2"/>
          </p:cNvCxnSpPr>
          <p:nvPr/>
        </p:nvCxnSpPr>
        <p:spPr>
          <a:xfrm flipH="1" flipV="1">
            <a:off x="5791200" y="3521075"/>
            <a:ext cx="228600" cy="1444625"/>
          </a:xfrm>
          <a:prstGeom prst="curvedConnector4">
            <a:avLst>
              <a:gd name="adj1" fmla="val -61905"/>
              <a:gd name="adj2" fmla="val 4850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AutoShape 42"/>
          <p:cNvSpPr>
            <a:spLocks noChangeArrowheads="1"/>
          </p:cNvSpPr>
          <p:nvPr/>
        </p:nvSpPr>
        <p:spPr bwMode="auto">
          <a:xfrm>
            <a:off x="1752600" y="6035675"/>
            <a:ext cx="5867400" cy="469900"/>
          </a:xfrm>
          <a:prstGeom prst="roundRect">
            <a:avLst>
              <a:gd name="adj" fmla="val 3796"/>
            </a:avLst>
          </a:prstGeom>
          <a:solidFill>
            <a:schemeClr val="bg1"/>
          </a:solidFill>
          <a:ln w="28575">
            <a:solidFill>
              <a:srgbClr val="BFD1E3"/>
            </a:solidFill>
            <a:round/>
            <a:headEnd/>
            <a:tailEnd/>
          </a:ln>
          <a:effectLst>
            <a:outerShdw dist="35921" dir="2700000" algn="ctr" rotWithShape="0">
              <a:schemeClr val="bg2"/>
            </a:outerShdw>
          </a:effectLst>
        </p:spPr>
        <p:txBody>
          <a:bodyPr anchor="ctr">
            <a:spAutoFit/>
          </a:bodyPr>
          <a:lstStyle/>
          <a:p>
            <a:pPr algn="ctr" eaLnBrk="0" fontAlgn="auto" latinLnBrk="0" hangingPunct="0">
              <a:lnSpc>
                <a:spcPct val="120000"/>
              </a:lnSpc>
              <a:spcBef>
                <a:spcPct val="20000"/>
              </a:spcBef>
              <a:spcAft>
                <a:spcPts val="0"/>
              </a:spcAft>
              <a:defRPr/>
            </a:pPr>
            <a:r>
              <a:rPr kumimoji="0" lang="en-US" altLang="ko-KR" sz="2000" b="1" dirty="0">
                <a:solidFill>
                  <a:srgbClr val="333399"/>
                </a:solidFill>
                <a:effectLst>
                  <a:outerShdw blurRad="38100" dist="38100" dir="2700000" algn="tl">
                    <a:srgbClr val="C0C0C0"/>
                  </a:outerShdw>
                </a:effectLst>
                <a:latin typeface="맑은 고딕" pitchFamily="50" charset="-127"/>
                <a:ea typeface="맑은 고딕" pitchFamily="50" charset="-127"/>
              </a:rPr>
              <a:t>ADN</a:t>
            </a:r>
            <a:r>
              <a:rPr kumimoji="0" lang="ko-KR" altLang="en-US" sz="2000" b="1" dirty="0">
                <a:solidFill>
                  <a:srgbClr val="333399"/>
                </a:solidFill>
                <a:effectLst>
                  <a:outerShdw blurRad="38100" dist="38100" dir="2700000" algn="tl">
                    <a:srgbClr val="C0C0C0"/>
                  </a:outerShdw>
                </a:effectLst>
                <a:latin typeface="맑은 고딕" pitchFamily="50" charset="-127"/>
                <a:ea typeface="맑은 고딕" pitchFamily="50" charset="-127"/>
              </a:rPr>
              <a:t> 솔루션의</a:t>
            </a:r>
            <a:r>
              <a:rPr kumimoji="0" lang="en-US" altLang="ko-KR" sz="2000" b="1" dirty="0">
                <a:solidFill>
                  <a:srgbClr val="333399"/>
                </a:solidFill>
                <a:effectLst>
                  <a:outerShdw blurRad="38100" dist="38100" dir="2700000" algn="tl">
                    <a:srgbClr val="C0C0C0"/>
                  </a:outerShdw>
                </a:effectLst>
                <a:latin typeface="맑은 고딕" pitchFamily="50" charset="-127"/>
                <a:ea typeface="맑은 고딕" pitchFamily="50" charset="-127"/>
              </a:rPr>
              <a:t> </a:t>
            </a:r>
            <a:r>
              <a:rPr kumimoji="0" lang="ko-KR" altLang="en-US" sz="2000" b="1" dirty="0">
                <a:solidFill>
                  <a:srgbClr val="333399"/>
                </a:solidFill>
                <a:effectLst>
                  <a:outerShdw blurRad="38100" dist="38100" dir="2700000" algn="tl">
                    <a:srgbClr val="C0C0C0"/>
                  </a:outerShdw>
                </a:effectLst>
                <a:latin typeface="맑은 고딕" pitchFamily="50" charset="-127"/>
                <a:ea typeface="맑은 고딕" pitchFamily="50" charset="-127"/>
              </a:rPr>
              <a:t>가상화로 구축된 강력한 </a:t>
            </a:r>
            <a:r>
              <a:rPr kumimoji="0" lang="en-US" altLang="ko-KR" sz="2000" b="1" dirty="0">
                <a:solidFill>
                  <a:srgbClr val="333399"/>
                </a:solidFill>
                <a:effectLst>
                  <a:outerShdw blurRad="38100" dist="38100" dir="2700000" algn="tl">
                    <a:srgbClr val="C0C0C0"/>
                  </a:outerShdw>
                </a:effectLst>
                <a:latin typeface="맑은 고딕" pitchFamily="50" charset="-127"/>
                <a:ea typeface="맑은 고딕" pitchFamily="50" charset="-127"/>
              </a:rPr>
              <a:t>Network</a:t>
            </a:r>
            <a:endParaRPr kumimoji="0" lang="ko-KR" altLang="en-US" sz="2000" b="1" dirty="0">
              <a:solidFill>
                <a:srgbClr val="006600"/>
              </a:solidFill>
              <a:effectLst>
                <a:outerShdw blurRad="38100" dist="38100" dir="2700000" algn="tl">
                  <a:srgbClr val="C0C0C0"/>
                </a:outerShdw>
              </a:effectLst>
              <a:latin typeface="맑은 고딕" pitchFamily="50" charset="-127"/>
              <a:ea typeface="맑은 고딕" pitchFamily="50" charset="-127"/>
            </a:endParaRPr>
          </a:p>
        </p:txBody>
      </p:sp>
      <p:sp>
        <p:nvSpPr>
          <p:cNvPr id="105" name="TextBox 104"/>
          <p:cNvSpPr txBox="1">
            <a:spLocks noChangeArrowheads="1"/>
          </p:cNvSpPr>
          <p:nvPr/>
        </p:nvSpPr>
        <p:spPr bwMode="auto">
          <a:xfrm>
            <a:off x="2706688" y="3927475"/>
            <a:ext cx="3657600" cy="923925"/>
          </a:xfrm>
          <a:prstGeom prst="rect">
            <a:avLst/>
          </a:prstGeom>
          <a:noFill/>
          <a:ln w="9525">
            <a:noFill/>
            <a:miter lim="800000"/>
            <a:headEnd/>
            <a:tailEnd/>
          </a:ln>
        </p:spPr>
        <p:txBody>
          <a:bodyPr>
            <a:spAutoFit/>
          </a:bodyPr>
          <a:lstStyle/>
          <a:p>
            <a:pPr algn="ctr" latinLnBrk="0"/>
            <a:r>
              <a:rPr kumimoji="0" lang="en-US" altLang="ko-KR" sz="3600" b="1">
                <a:latin typeface="Calibri" pitchFamily="34" charset="0"/>
                <a:ea typeface="맑은 고딕" pitchFamily="50" charset="-127"/>
              </a:rPr>
              <a:t>“F5 Networks”</a:t>
            </a:r>
          </a:p>
          <a:p>
            <a:pPr algn="ctr" latinLnBrk="0"/>
            <a:r>
              <a:rPr kumimoji="0" lang="en-US" altLang="ko-KR" b="1">
                <a:latin typeface="Calibri" pitchFamily="34" charset="0"/>
                <a:ea typeface="맑은 고딕" pitchFamily="50" charset="-127"/>
              </a:rPr>
              <a:t>Application Delivery Controller</a:t>
            </a:r>
            <a:endParaRPr kumimoji="0" lang="ko-KR" altLang="en-US" b="1">
              <a:latin typeface="Calibri" pitchFamily="34" charset="0"/>
              <a:ea typeface="맑은 고딕" pitchFamily="50" charset="-127"/>
            </a:endParaRPr>
          </a:p>
        </p:txBody>
      </p:sp>
      <p:pic>
        <p:nvPicPr>
          <p:cNvPr id="83" name="Picture 4"/>
          <p:cNvPicPr>
            <a:picLocks noChangeAspect="1" noChangeArrowheads="1"/>
          </p:cNvPicPr>
          <p:nvPr/>
        </p:nvPicPr>
        <p:blipFill>
          <a:blip r:embed="rId11"/>
          <a:srcRect/>
          <a:stretch>
            <a:fillRect/>
          </a:stretch>
        </p:blipFill>
        <p:spPr bwMode="auto">
          <a:xfrm>
            <a:off x="3784600" y="2827338"/>
            <a:ext cx="1492250" cy="12334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0"/>
                                        </p:tgtEl>
                                        <p:attrNameLst>
                                          <p:attrName>ppt_w</p:attrName>
                                        </p:attrNameLst>
                                      </p:cBhvr>
                                      <p:tavLst>
                                        <p:tav tm="0">
                                          <p:val>
                                            <p:strVal val="ppt_w"/>
                                          </p:val>
                                        </p:tav>
                                        <p:tav tm="100000">
                                          <p:val>
                                            <p:strVal val="ppt_w*0.70"/>
                                          </p:val>
                                        </p:tav>
                                      </p:tavLst>
                                    </p:anim>
                                    <p:anim calcmode="lin" valueType="num">
                                      <p:cBhvr>
                                        <p:cTn id="7" dur="1000"/>
                                        <p:tgtEl>
                                          <p:spTgt spid="50"/>
                                        </p:tgtEl>
                                        <p:attrNameLst>
                                          <p:attrName>ppt_h</p:attrName>
                                        </p:attrNameLst>
                                      </p:cBhvr>
                                      <p:tavLst>
                                        <p:tav tm="0">
                                          <p:val>
                                            <p:strVal val="ppt_h"/>
                                          </p:val>
                                        </p:tav>
                                        <p:tav tm="100000">
                                          <p:val>
                                            <p:strVal val="ppt_h"/>
                                          </p:val>
                                        </p:tav>
                                      </p:tavLst>
                                    </p:anim>
                                    <p:animEffect transition="out" filter="fade">
                                      <p:cBhvr>
                                        <p:cTn id="8" dur="1000"/>
                                        <p:tgtEl>
                                          <p:spTgt spid="50"/>
                                        </p:tgtEl>
                                      </p:cBhvr>
                                    </p:animEffect>
                                    <p:set>
                                      <p:cBhvr>
                                        <p:cTn id="9" dur="1" fill="hold">
                                          <p:stCondLst>
                                            <p:cond delay="999"/>
                                          </p:stCondLst>
                                        </p:cTn>
                                        <p:tgtEl>
                                          <p:spTgt spid="50"/>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51"/>
                                        </p:tgtEl>
                                        <p:attrNameLst>
                                          <p:attrName>ppt_w</p:attrName>
                                        </p:attrNameLst>
                                      </p:cBhvr>
                                      <p:tavLst>
                                        <p:tav tm="0">
                                          <p:val>
                                            <p:strVal val="ppt_w"/>
                                          </p:val>
                                        </p:tav>
                                        <p:tav tm="100000">
                                          <p:val>
                                            <p:strVal val="ppt_w*0.70"/>
                                          </p:val>
                                        </p:tav>
                                      </p:tavLst>
                                    </p:anim>
                                    <p:anim calcmode="lin" valueType="num">
                                      <p:cBhvr>
                                        <p:cTn id="12" dur="1000"/>
                                        <p:tgtEl>
                                          <p:spTgt spid="51"/>
                                        </p:tgtEl>
                                        <p:attrNameLst>
                                          <p:attrName>ppt_h</p:attrName>
                                        </p:attrNameLst>
                                      </p:cBhvr>
                                      <p:tavLst>
                                        <p:tav tm="0">
                                          <p:val>
                                            <p:strVal val="ppt_h"/>
                                          </p:val>
                                        </p:tav>
                                        <p:tav tm="100000">
                                          <p:val>
                                            <p:strVal val="ppt_h"/>
                                          </p:val>
                                        </p:tav>
                                      </p:tavLst>
                                    </p:anim>
                                    <p:animEffect transition="out" filter="fade">
                                      <p:cBhvr>
                                        <p:cTn id="13" dur="1000"/>
                                        <p:tgtEl>
                                          <p:spTgt spid="51"/>
                                        </p:tgtEl>
                                      </p:cBhvr>
                                    </p:animEffect>
                                    <p:set>
                                      <p:cBhvr>
                                        <p:cTn id="14" dur="1" fill="hold">
                                          <p:stCondLst>
                                            <p:cond delay="999"/>
                                          </p:stCondLst>
                                        </p:cTn>
                                        <p:tgtEl>
                                          <p:spTgt spid="51"/>
                                        </p:tgtEl>
                                        <p:attrNameLst>
                                          <p:attrName>style.visibility</p:attrName>
                                        </p:attrNameLst>
                                      </p:cBhvr>
                                      <p:to>
                                        <p:strVal val="hidden"/>
                                      </p:to>
                                    </p:set>
                                  </p:childTnLst>
                                </p:cTn>
                              </p:par>
                              <p:par>
                                <p:cTn id="15" presetID="55" presetClass="exit" presetSubtype="0" fill="hold" nodeType="withEffect">
                                  <p:stCondLst>
                                    <p:cond delay="0"/>
                                  </p:stCondLst>
                                  <p:childTnLst>
                                    <p:anim calcmode="lin" valueType="num">
                                      <p:cBhvr>
                                        <p:cTn id="16" dur="1000"/>
                                        <p:tgtEl>
                                          <p:spTgt spid="52"/>
                                        </p:tgtEl>
                                        <p:attrNameLst>
                                          <p:attrName>ppt_w</p:attrName>
                                        </p:attrNameLst>
                                      </p:cBhvr>
                                      <p:tavLst>
                                        <p:tav tm="0">
                                          <p:val>
                                            <p:strVal val="ppt_w"/>
                                          </p:val>
                                        </p:tav>
                                        <p:tav tm="100000">
                                          <p:val>
                                            <p:strVal val="ppt_w*0.70"/>
                                          </p:val>
                                        </p:tav>
                                      </p:tavLst>
                                    </p:anim>
                                    <p:anim calcmode="lin" valueType="num">
                                      <p:cBhvr>
                                        <p:cTn id="17" dur="1000"/>
                                        <p:tgtEl>
                                          <p:spTgt spid="52"/>
                                        </p:tgtEl>
                                        <p:attrNameLst>
                                          <p:attrName>ppt_h</p:attrName>
                                        </p:attrNameLst>
                                      </p:cBhvr>
                                      <p:tavLst>
                                        <p:tav tm="0">
                                          <p:val>
                                            <p:strVal val="ppt_h"/>
                                          </p:val>
                                        </p:tav>
                                        <p:tav tm="100000">
                                          <p:val>
                                            <p:strVal val="ppt_h"/>
                                          </p:val>
                                        </p:tav>
                                      </p:tavLst>
                                    </p:anim>
                                    <p:animEffect transition="out" filter="fade">
                                      <p:cBhvr>
                                        <p:cTn id="18" dur="1000"/>
                                        <p:tgtEl>
                                          <p:spTgt spid="52"/>
                                        </p:tgtEl>
                                      </p:cBhvr>
                                    </p:animEffect>
                                    <p:set>
                                      <p:cBhvr>
                                        <p:cTn id="19" dur="1" fill="hold">
                                          <p:stCondLst>
                                            <p:cond delay="999"/>
                                          </p:stCondLst>
                                        </p:cTn>
                                        <p:tgtEl>
                                          <p:spTgt spid="52"/>
                                        </p:tgtEl>
                                        <p:attrNameLst>
                                          <p:attrName>style.visibility</p:attrName>
                                        </p:attrNameLst>
                                      </p:cBhvr>
                                      <p:to>
                                        <p:strVal val="hidden"/>
                                      </p:to>
                                    </p:set>
                                  </p:childTnLst>
                                </p:cTn>
                              </p:par>
                              <p:par>
                                <p:cTn id="20" presetID="55" presetClass="exit" presetSubtype="0" fill="hold" nodeType="withEffect">
                                  <p:stCondLst>
                                    <p:cond delay="0"/>
                                  </p:stCondLst>
                                  <p:childTnLst>
                                    <p:anim calcmode="lin" valueType="num">
                                      <p:cBhvr>
                                        <p:cTn id="21" dur="1000"/>
                                        <p:tgtEl>
                                          <p:spTgt spid="53"/>
                                        </p:tgtEl>
                                        <p:attrNameLst>
                                          <p:attrName>ppt_w</p:attrName>
                                        </p:attrNameLst>
                                      </p:cBhvr>
                                      <p:tavLst>
                                        <p:tav tm="0">
                                          <p:val>
                                            <p:strVal val="ppt_w"/>
                                          </p:val>
                                        </p:tav>
                                        <p:tav tm="100000">
                                          <p:val>
                                            <p:strVal val="ppt_w*0.70"/>
                                          </p:val>
                                        </p:tav>
                                      </p:tavLst>
                                    </p:anim>
                                    <p:anim calcmode="lin" valueType="num">
                                      <p:cBhvr>
                                        <p:cTn id="22" dur="1000"/>
                                        <p:tgtEl>
                                          <p:spTgt spid="53"/>
                                        </p:tgtEl>
                                        <p:attrNameLst>
                                          <p:attrName>ppt_h</p:attrName>
                                        </p:attrNameLst>
                                      </p:cBhvr>
                                      <p:tavLst>
                                        <p:tav tm="0">
                                          <p:val>
                                            <p:strVal val="ppt_h"/>
                                          </p:val>
                                        </p:tav>
                                        <p:tav tm="100000">
                                          <p:val>
                                            <p:strVal val="ppt_h"/>
                                          </p:val>
                                        </p:tav>
                                      </p:tavLst>
                                    </p:anim>
                                    <p:animEffect transition="out" filter="fade">
                                      <p:cBhvr>
                                        <p:cTn id="23" dur="1000"/>
                                        <p:tgtEl>
                                          <p:spTgt spid="53"/>
                                        </p:tgtEl>
                                      </p:cBhvr>
                                    </p:animEffect>
                                    <p:set>
                                      <p:cBhvr>
                                        <p:cTn id="24" dur="1" fill="hold">
                                          <p:stCondLst>
                                            <p:cond delay="999"/>
                                          </p:stCondLst>
                                        </p:cTn>
                                        <p:tgtEl>
                                          <p:spTgt spid="53"/>
                                        </p:tgtEl>
                                        <p:attrNameLst>
                                          <p:attrName>style.visibility</p:attrName>
                                        </p:attrNameLst>
                                      </p:cBhvr>
                                      <p:to>
                                        <p:strVal val="hidden"/>
                                      </p:to>
                                    </p:set>
                                  </p:childTnLst>
                                </p:cTn>
                              </p:par>
                              <p:par>
                                <p:cTn id="25" presetID="55" presetClass="exit" presetSubtype="0" fill="hold" nodeType="withEffect">
                                  <p:stCondLst>
                                    <p:cond delay="0"/>
                                  </p:stCondLst>
                                  <p:childTnLst>
                                    <p:anim calcmode="lin" valueType="num">
                                      <p:cBhvr>
                                        <p:cTn id="26" dur="1000"/>
                                        <p:tgtEl>
                                          <p:spTgt spid="54"/>
                                        </p:tgtEl>
                                        <p:attrNameLst>
                                          <p:attrName>ppt_w</p:attrName>
                                        </p:attrNameLst>
                                      </p:cBhvr>
                                      <p:tavLst>
                                        <p:tav tm="0">
                                          <p:val>
                                            <p:strVal val="ppt_w"/>
                                          </p:val>
                                        </p:tav>
                                        <p:tav tm="100000">
                                          <p:val>
                                            <p:strVal val="ppt_w*0.70"/>
                                          </p:val>
                                        </p:tav>
                                      </p:tavLst>
                                    </p:anim>
                                    <p:anim calcmode="lin" valueType="num">
                                      <p:cBhvr>
                                        <p:cTn id="27" dur="1000"/>
                                        <p:tgtEl>
                                          <p:spTgt spid="54"/>
                                        </p:tgtEl>
                                        <p:attrNameLst>
                                          <p:attrName>ppt_h</p:attrName>
                                        </p:attrNameLst>
                                      </p:cBhvr>
                                      <p:tavLst>
                                        <p:tav tm="0">
                                          <p:val>
                                            <p:strVal val="ppt_h"/>
                                          </p:val>
                                        </p:tav>
                                        <p:tav tm="100000">
                                          <p:val>
                                            <p:strVal val="ppt_h"/>
                                          </p:val>
                                        </p:tav>
                                      </p:tavLst>
                                    </p:anim>
                                    <p:animEffect transition="out" filter="fade">
                                      <p:cBhvr>
                                        <p:cTn id="28" dur="1000"/>
                                        <p:tgtEl>
                                          <p:spTgt spid="54"/>
                                        </p:tgtEl>
                                      </p:cBhvr>
                                    </p:animEffect>
                                    <p:set>
                                      <p:cBhvr>
                                        <p:cTn id="29" dur="1" fill="hold">
                                          <p:stCondLst>
                                            <p:cond delay="999"/>
                                          </p:stCondLst>
                                        </p:cTn>
                                        <p:tgtEl>
                                          <p:spTgt spid="54"/>
                                        </p:tgtEl>
                                        <p:attrNameLst>
                                          <p:attrName>style.visibility</p:attrName>
                                        </p:attrNameLst>
                                      </p:cBhvr>
                                      <p:to>
                                        <p:strVal val="hidden"/>
                                      </p:to>
                                    </p:set>
                                  </p:childTnLst>
                                </p:cTn>
                              </p:par>
                              <p:par>
                                <p:cTn id="30" presetID="55" presetClass="exit" presetSubtype="0" fill="hold" nodeType="withEffect">
                                  <p:stCondLst>
                                    <p:cond delay="0"/>
                                  </p:stCondLst>
                                  <p:childTnLst>
                                    <p:anim calcmode="lin" valueType="num">
                                      <p:cBhvr>
                                        <p:cTn id="31" dur="1000"/>
                                        <p:tgtEl>
                                          <p:spTgt spid="55"/>
                                        </p:tgtEl>
                                        <p:attrNameLst>
                                          <p:attrName>ppt_w</p:attrName>
                                        </p:attrNameLst>
                                      </p:cBhvr>
                                      <p:tavLst>
                                        <p:tav tm="0">
                                          <p:val>
                                            <p:strVal val="ppt_w"/>
                                          </p:val>
                                        </p:tav>
                                        <p:tav tm="100000">
                                          <p:val>
                                            <p:strVal val="ppt_w*0.70"/>
                                          </p:val>
                                        </p:tav>
                                      </p:tavLst>
                                    </p:anim>
                                    <p:anim calcmode="lin" valueType="num">
                                      <p:cBhvr>
                                        <p:cTn id="32" dur="1000"/>
                                        <p:tgtEl>
                                          <p:spTgt spid="55"/>
                                        </p:tgtEl>
                                        <p:attrNameLst>
                                          <p:attrName>ppt_h</p:attrName>
                                        </p:attrNameLst>
                                      </p:cBhvr>
                                      <p:tavLst>
                                        <p:tav tm="0">
                                          <p:val>
                                            <p:strVal val="ppt_h"/>
                                          </p:val>
                                        </p:tav>
                                        <p:tav tm="100000">
                                          <p:val>
                                            <p:strVal val="ppt_h"/>
                                          </p:val>
                                        </p:tav>
                                      </p:tavLst>
                                    </p:anim>
                                    <p:animEffect transition="out" filter="fade">
                                      <p:cBhvr>
                                        <p:cTn id="33" dur="1000"/>
                                        <p:tgtEl>
                                          <p:spTgt spid="55"/>
                                        </p:tgtEl>
                                      </p:cBhvr>
                                    </p:animEffect>
                                    <p:set>
                                      <p:cBhvr>
                                        <p:cTn id="34" dur="1" fill="hold">
                                          <p:stCondLst>
                                            <p:cond delay="999"/>
                                          </p:stCondLst>
                                        </p:cTn>
                                        <p:tgtEl>
                                          <p:spTgt spid="55"/>
                                        </p:tgtEl>
                                        <p:attrNameLst>
                                          <p:attrName>style.visibility</p:attrName>
                                        </p:attrNameLst>
                                      </p:cBhvr>
                                      <p:to>
                                        <p:strVal val="hidden"/>
                                      </p:to>
                                    </p:set>
                                  </p:childTnLst>
                                </p:cTn>
                              </p:par>
                              <p:par>
                                <p:cTn id="35" presetID="55" presetClass="exit" presetSubtype="0" fill="hold" nodeType="withEffect">
                                  <p:stCondLst>
                                    <p:cond delay="0"/>
                                  </p:stCondLst>
                                  <p:childTnLst>
                                    <p:anim calcmode="lin" valueType="num">
                                      <p:cBhvr>
                                        <p:cTn id="36" dur="1000"/>
                                        <p:tgtEl>
                                          <p:spTgt spid="56"/>
                                        </p:tgtEl>
                                        <p:attrNameLst>
                                          <p:attrName>ppt_w</p:attrName>
                                        </p:attrNameLst>
                                      </p:cBhvr>
                                      <p:tavLst>
                                        <p:tav tm="0">
                                          <p:val>
                                            <p:strVal val="ppt_w"/>
                                          </p:val>
                                        </p:tav>
                                        <p:tav tm="100000">
                                          <p:val>
                                            <p:strVal val="ppt_w*0.70"/>
                                          </p:val>
                                        </p:tav>
                                      </p:tavLst>
                                    </p:anim>
                                    <p:anim calcmode="lin" valueType="num">
                                      <p:cBhvr>
                                        <p:cTn id="37" dur="1000"/>
                                        <p:tgtEl>
                                          <p:spTgt spid="56"/>
                                        </p:tgtEl>
                                        <p:attrNameLst>
                                          <p:attrName>ppt_h</p:attrName>
                                        </p:attrNameLst>
                                      </p:cBhvr>
                                      <p:tavLst>
                                        <p:tav tm="0">
                                          <p:val>
                                            <p:strVal val="ppt_h"/>
                                          </p:val>
                                        </p:tav>
                                        <p:tav tm="100000">
                                          <p:val>
                                            <p:strVal val="ppt_h"/>
                                          </p:val>
                                        </p:tav>
                                      </p:tavLst>
                                    </p:anim>
                                    <p:animEffect transition="out" filter="fade">
                                      <p:cBhvr>
                                        <p:cTn id="38" dur="1000"/>
                                        <p:tgtEl>
                                          <p:spTgt spid="56"/>
                                        </p:tgtEl>
                                      </p:cBhvr>
                                    </p:animEffect>
                                    <p:set>
                                      <p:cBhvr>
                                        <p:cTn id="39" dur="1" fill="hold">
                                          <p:stCondLst>
                                            <p:cond delay="999"/>
                                          </p:stCondLst>
                                        </p:cTn>
                                        <p:tgtEl>
                                          <p:spTgt spid="56"/>
                                        </p:tgtEl>
                                        <p:attrNameLst>
                                          <p:attrName>style.visibility</p:attrName>
                                        </p:attrNameLst>
                                      </p:cBhvr>
                                      <p:to>
                                        <p:strVal val="hidden"/>
                                      </p:to>
                                    </p:set>
                                  </p:childTnLst>
                                </p:cTn>
                              </p:par>
                              <p:par>
                                <p:cTn id="40" presetID="55" presetClass="exit" presetSubtype="0" fill="hold" nodeType="withEffect">
                                  <p:stCondLst>
                                    <p:cond delay="0"/>
                                  </p:stCondLst>
                                  <p:childTnLst>
                                    <p:anim calcmode="lin" valueType="num">
                                      <p:cBhvr>
                                        <p:cTn id="41" dur="1000"/>
                                        <p:tgtEl>
                                          <p:spTgt spid="57"/>
                                        </p:tgtEl>
                                        <p:attrNameLst>
                                          <p:attrName>ppt_w</p:attrName>
                                        </p:attrNameLst>
                                      </p:cBhvr>
                                      <p:tavLst>
                                        <p:tav tm="0">
                                          <p:val>
                                            <p:strVal val="ppt_w"/>
                                          </p:val>
                                        </p:tav>
                                        <p:tav tm="100000">
                                          <p:val>
                                            <p:strVal val="ppt_w*0.70"/>
                                          </p:val>
                                        </p:tav>
                                      </p:tavLst>
                                    </p:anim>
                                    <p:anim calcmode="lin" valueType="num">
                                      <p:cBhvr>
                                        <p:cTn id="42" dur="1000"/>
                                        <p:tgtEl>
                                          <p:spTgt spid="57"/>
                                        </p:tgtEl>
                                        <p:attrNameLst>
                                          <p:attrName>ppt_h</p:attrName>
                                        </p:attrNameLst>
                                      </p:cBhvr>
                                      <p:tavLst>
                                        <p:tav tm="0">
                                          <p:val>
                                            <p:strVal val="ppt_h"/>
                                          </p:val>
                                        </p:tav>
                                        <p:tav tm="100000">
                                          <p:val>
                                            <p:strVal val="ppt_h"/>
                                          </p:val>
                                        </p:tav>
                                      </p:tavLst>
                                    </p:anim>
                                    <p:animEffect transition="out" filter="fade">
                                      <p:cBhvr>
                                        <p:cTn id="43" dur="1000"/>
                                        <p:tgtEl>
                                          <p:spTgt spid="57"/>
                                        </p:tgtEl>
                                      </p:cBhvr>
                                    </p:animEffect>
                                    <p:set>
                                      <p:cBhvr>
                                        <p:cTn id="44" dur="1" fill="hold">
                                          <p:stCondLst>
                                            <p:cond delay="999"/>
                                          </p:stCondLst>
                                        </p:cTn>
                                        <p:tgtEl>
                                          <p:spTgt spid="57"/>
                                        </p:tgtEl>
                                        <p:attrNameLst>
                                          <p:attrName>style.visibility</p:attrName>
                                        </p:attrNameLst>
                                      </p:cBhvr>
                                      <p:to>
                                        <p:strVal val="hidden"/>
                                      </p:to>
                                    </p:set>
                                  </p:childTnLst>
                                </p:cTn>
                              </p:par>
                              <p:par>
                                <p:cTn id="45" presetID="55" presetClass="exit" presetSubtype="0" fill="hold" grpId="0" nodeType="withEffect">
                                  <p:stCondLst>
                                    <p:cond delay="0"/>
                                  </p:stCondLst>
                                  <p:childTnLst>
                                    <p:anim calcmode="lin" valueType="num">
                                      <p:cBhvr>
                                        <p:cTn id="46" dur="1000"/>
                                        <p:tgtEl>
                                          <p:spTgt spid="58"/>
                                        </p:tgtEl>
                                        <p:attrNameLst>
                                          <p:attrName>ppt_w</p:attrName>
                                        </p:attrNameLst>
                                      </p:cBhvr>
                                      <p:tavLst>
                                        <p:tav tm="0">
                                          <p:val>
                                            <p:strVal val="ppt_w"/>
                                          </p:val>
                                        </p:tav>
                                        <p:tav tm="100000">
                                          <p:val>
                                            <p:strVal val="ppt_w*0.70"/>
                                          </p:val>
                                        </p:tav>
                                      </p:tavLst>
                                    </p:anim>
                                    <p:anim calcmode="lin" valueType="num">
                                      <p:cBhvr>
                                        <p:cTn id="47" dur="1000"/>
                                        <p:tgtEl>
                                          <p:spTgt spid="58"/>
                                        </p:tgtEl>
                                        <p:attrNameLst>
                                          <p:attrName>ppt_h</p:attrName>
                                        </p:attrNameLst>
                                      </p:cBhvr>
                                      <p:tavLst>
                                        <p:tav tm="0">
                                          <p:val>
                                            <p:strVal val="ppt_h"/>
                                          </p:val>
                                        </p:tav>
                                        <p:tav tm="100000">
                                          <p:val>
                                            <p:strVal val="ppt_h"/>
                                          </p:val>
                                        </p:tav>
                                      </p:tavLst>
                                    </p:anim>
                                    <p:animEffect transition="out" filter="fade">
                                      <p:cBhvr>
                                        <p:cTn id="48" dur="1000"/>
                                        <p:tgtEl>
                                          <p:spTgt spid="58"/>
                                        </p:tgtEl>
                                      </p:cBhvr>
                                    </p:animEffect>
                                    <p:set>
                                      <p:cBhvr>
                                        <p:cTn id="49" dur="1" fill="hold">
                                          <p:stCondLst>
                                            <p:cond delay="999"/>
                                          </p:stCondLst>
                                        </p:cTn>
                                        <p:tgtEl>
                                          <p:spTgt spid="58"/>
                                        </p:tgtEl>
                                        <p:attrNameLst>
                                          <p:attrName>style.visibility</p:attrName>
                                        </p:attrNameLst>
                                      </p:cBhvr>
                                      <p:to>
                                        <p:strVal val="hidden"/>
                                      </p:to>
                                    </p:set>
                                  </p:childTnLst>
                                </p:cTn>
                              </p:par>
                              <p:par>
                                <p:cTn id="50" presetID="55" presetClass="exit" presetSubtype="0" fill="hold" grpId="0" nodeType="withEffect">
                                  <p:stCondLst>
                                    <p:cond delay="0"/>
                                  </p:stCondLst>
                                  <p:childTnLst>
                                    <p:anim calcmode="lin" valueType="num">
                                      <p:cBhvr>
                                        <p:cTn id="51" dur="1000"/>
                                        <p:tgtEl>
                                          <p:spTgt spid="59"/>
                                        </p:tgtEl>
                                        <p:attrNameLst>
                                          <p:attrName>ppt_w</p:attrName>
                                        </p:attrNameLst>
                                      </p:cBhvr>
                                      <p:tavLst>
                                        <p:tav tm="0">
                                          <p:val>
                                            <p:strVal val="ppt_w"/>
                                          </p:val>
                                        </p:tav>
                                        <p:tav tm="100000">
                                          <p:val>
                                            <p:strVal val="ppt_w*0.70"/>
                                          </p:val>
                                        </p:tav>
                                      </p:tavLst>
                                    </p:anim>
                                    <p:anim calcmode="lin" valueType="num">
                                      <p:cBhvr>
                                        <p:cTn id="52" dur="1000"/>
                                        <p:tgtEl>
                                          <p:spTgt spid="59"/>
                                        </p:tgtEl>
                                        <p:attrNameLst>
                                          <p:attrName>ppt_h</p:attrName>
                                        </p:attrNameLst>
                                      </p:cBhvr>
                                      <p:tavLst>
                                        <p:tav tm="0">
                                          <p:val>
                                            <p:strVal val="ppt_h"/>
                                          </p:val>
                                        </p:tav>
                                        <p:tav tm="100000">
                                          <p:val>
                                            <p:strVal val="ppt_h"/>
                                          </p:val>
                                        </p:tav>
                                      </p:tavLst>
                                    </p:anim>
                                    <p:animEffect transition="out" filter="fade">
                                      <p:cBhvr>
                                        <p:cTn id="53" dur="1000"/>
                                        <p:tgtEl>
                                          <p:spTgt spid="59"/>
                                        </p:tgtEl>
                                      </p:cBhvr>
                                    </p:animEffect>
                                    <p:set>
                                      <p:cBhvr>
                                        <p:cTn id="54" dur="1" fill="hold">
                                          <p:stCondLst>
                                            <p:cond delay="999"/>
                                          </p:stCondLst>
                                        </p:cTn>
                                        <p:tgtEl>
                                          <p:spTgt spid="59"/>
                                        </p:tgtEl>
                                        <p:attrNameLst>
                                          <p:attrName>style.visibility</p:attrName>
                                        </p:attrNameLst>
                                      </p:cBhvr>
                                      <p:to>
                                        <p:strVal val="hidden"/>
                                      </p:to>
                                    </p:set>
                                  </p:childTnLst>
                                </p:cTn>
                              </p:par>
                              <p:par>
                                <p:cTn id="55" presetID="55" presetClass="exit" presetSubtype="0" fill="hold" grpId="0" nodeType="withEffect">
                                  <p:stCondLst>
                                    <p:cond delay="0"/>
                                  </p:stCondLst>
                                  <p:childTnLst>
                                    <p:anim calcmode="lin" valueType="num">
                                      <p:cBhvr>
                                        <p:cTn id="56" dur="1000"/>
                                        <p:tgtEl>
                                          <p:spTgt spid="60"/>
                                        </p:tgtEl>
                                        <p:attrNameLst>
                                          <p:attrName>ppt_w</p:attrName>
                                        </p:attrNameLst>
                                      </p:cBhvr>
                                      <p:tavLst>
                                        <p:tav tm="0">
                                          <p:val>
                                            <p:strVal val="ppt_w"/>
                                          </p:val>
                                        </p:tav>
                                        <p:tav tm="100000">
                                          <p:val>
                                            <p:strVal val="ppt_w*0.70"/>
                                          </p:val>
                                        </p:tav>
                                      </p:tavLst>
                                    </p:anim>
                                    <p:anim calcmode="lin" valueType="num">
                                      <p:cBhvr>
                                        <p:cTn id="57" dur="1000"/>
                                        <p:tgtEl>
                                          <p:spTgt spid="60"/>
                                        </p:tgtEl>
                                        <p:attrNameLst>
                                          <p:attrName>ppt_h</p:attrName>
                                        </p:attrNameLst>
                                      </p:cBhvr>
                                      <p:tavLst>
                                        <p:tav tm="0">
                                          <p:val>
                                            <p:strVal val="ppt_h"/>
                                          </p:val>
                                        </p:tav>
                                        <p:tav tm="100000">
                                          <p:val>
                                            <p:strVal val="ppt_h"/>
                                          </p:val>
                                        </p:tav>
                                      </p:tavLst>
                                    </p:anim>
                                    <p:animEffect transition="out" filter="fade">
                                      <p:cBhvr>
                                        <p:cTn id="58" dur="1000"/>
                                        <p:tgtEl>
                                          <p:spTgt spid="60"/>
                                        </p:tgtEl>
                                      </p:cBhvr>
                                    </p:animEffect>
                                    <p:set>
                                      <p:cBhvr>
                                        <p:cTn id="59" dur="1" fill="hold">
                                          <p:stCondLst>
                                            <p:cond delay="999"/>
                                          </p:stCondLst>
                                        </p:cTn>
                                        <p:tgtEl>
                                          <p:spTgt spid="60"/>
                                        </p:tgtEl>
                                        <p:attrNameLst>
                                          <p:attrName>style.visibility</p:attrName>
                                        </p:attrNameLst>
                                      </p:cBhvr>
                                      <p:to>
                                        <p:strVal val="hidden"/>
                                      </p:to>
                                    </p:set>
                                  </p:childTnLst>
                                </p:cTn>
                              </p:par>
                              <p:par>
                                <p:cTn id="60" presetID="55" presetClass="exit" presetSubtype="0" fill="hold" grpId="0" nodeType="withEffect">
                                  <p:stCondLst>
                                    <p:cond delay="0"/>
                                  </p:stCondLst>
                                  <p:childTnLst>
                                    <p:anim calcmode="lin" valueType="num">
                                      <p:cBhvr>
                                        <p:cTn id="61" dur="1000"/>
                                        <p:tgtEl>
                                          <p:spTgt spid="61"/>
                                        </p:tgtEl>
                                        <p:attrNameLst>
                                          <p:attrName>ppt_w</p:attrName>
                                        </p:attrNameLst>
                                      </p:cBhvr>
                                      <p:tavLst>
                                        <p:tav tm="0">
                                          <p:val>
                                            <p:strVal val="ppt_w"/>
                                          </p:val>
                                        </p:tav>
                                        <p:tav tm="100000">
                                          <p:val>
                                            <p:strVal val="ppt_w*0.70"/>
                                          </p:val>
                                        </p:tav>
                                      </p:tavLst>
                                    </p:anim>
                                    <p:anim calcmode="lin" valueType="num">
                                      <p:cBhvr>
                                        <p:cTn id="62" dur="1000"/>
                                        <p:tgtEl>
                                          <p:spTgt spid="61"/>
                                        </p:tgtEl>
                                        <p:attrNameLst>
                                          <p:attrName>ppt_h</p:attrName>
                                        </p:attrNameLst>
                                      </p:cBhvr>
                                      <p:tavLst>
                                        <p:tav tm="0">
                                          <p:val>
                                            <p:strVal val="ppt_h"/>
                                          </p:val>
                                        </p:tav>
                                        <p:tav tm="100000">
                                          <p:val>
                                            <p:strVal val="ppt_h"/>
                                          </p:val>
                                        </p:tav>
                                      </p:tavLst>
                                    </p:anim>
                                    <p:animEffect transition="out" filter="fade">
                                      <p:cBhvr>
                                        <p:cTn id="63" dur="1000"/>
                                        <p:tgtEl>
                                          <p:spTgt spid="61"/>
                                        </p:tgtEl>
                                      </p:cBhvr>
                                    </p:animEffect>
                                    <p:set>
                                      <p:cBhvr>
                                        <p:cTn id="64" dur="1" fill="hold">
                                          <p:stCondLst>
                                            <p:cond delay="999"/>
                                          </p:stCondLst>
                                        </p:cTn>
                                        <p:tgtEl>
                                          <p:spTgt spid="61"/>
                                        </p:tgtEl>
                                        <p:attrNameLst>
                                          <p:attrName>style.visibility</p:attrName>
                                        </p:attrNameLst>
                                      </p:cBhvr>
                                      <p:to>
                                        <p:strVal val="hidden"/>
                                      </p:to>
                                    </p:set>
                                  </p:childTnLst>
                                </p:cTn>
                              </p:par>
                              <p:par>
                                <p:cTn id="65" presetID="55" presetClass="exit" presetSubtype="0" fill="hold" grpId="0" nodeType="withEffect">
                                  <p:stCondLst>
                                    <p:cond delay="0"/>
                                  </p:stCondLst>
                                  <p:childTnLst>
                                    <p:anim calcmode="lin" valueType="num">
                                      <p:cBhvr>
                                        <p:cTn id="66" dur="1000"/>
                                        <p:tgtEl>
                                          <p:spTgt spid="62"/>
                                        </p:tgtEl>
                                        <p:attrNameLst>
                                          <p:attrName>ppt_w</p:attrName>
                                        </p:attrNameLst>
                                      </p:cBhvr>
                                      <p:tavLst>
                                        <p:tav tm="0">
                                          <p:val>
                                            <p:strVal val="ppt_w"/>
                                          </p:val>
                                        </p:tav>
                                        <p:tav tm="100000">
                                          <p:val>
                                            <p:strVal val="ppt_w*0.70"/>
                                          </p:val>
                                        </p:tav>
                                      </p:tavLst>
                                    </p:anim>
                                    <p:anim calcmode="lin" valueType="num">
                                      <p:cBhvr>
                                        <p:cTn id="67" dur="1000"/>
                                        <p:tgtEl>
                                          <p:spTgt spid="62"/>
                                        </p:tgtEl>
                                        <p:attrNameLst>
                                          <p:attrName>ppt_h</p:attrName>
                                        </p:attrNameLst>
                                      </p:cBhvr>
                                      <p:tavLst>
                                        <p:tav tm="0">
                                          <p:val>
                                            <p:strVal val="ppt_h"/>
                                          </p:val>
                                        </p:tav>
                                        <p:tav tm="100000">
                                          <p:val>
                                            <p:strVal val="ppt_h"/>
                                          </p:val>
                                        </p:tav>
                                      </p:tavLst>
                                    </p:anim>
                                    <p:animEffect transition="out" filter="fade">
                                      <p:cBhvr>
                                        <p:cTn id="68" dur="1000"/>
                                        <p:tgtEl>
                                          <p:spTgt spid="62"/>
                                        </p:tgtEl>
                                      </p:cBhvr>
                                    </p:animEffect>
                                    <p:set>
                                      <p:cBhvr>
                                        <p:cTn id="69" dur="1" fill="hold">
                                          <p:stCondLst>
                                            <p:cond delay="999"/>
                                          </p:stCondLst>
                                        </p:cTn>
                                        <p:tgtEl>
                                          <p:spTgt spid="62"/>
                                        </p:tgtEl>
                                        <p:attrNameLst>
                                          <p:attrName>style.visibility</p:attrName>
                                        </p:attrNameLst>
                                      </p:cBhvr>
                                      <p:to>
                                        <p:strVal val="hidden"/>
                                      </p:to>
                                    </p:set>
                                  </p:childTnLst>
                                </p:cTn>
                              </p:par>
                              <p:par>
                                <p:cTn id="70" presetID="55" presetClass="exit" presetSubtype="0" fill="hold" grpId="0" nodeType="withEffect">
                                  <p:stCondLst>
                                    <p:cond delay="0"/>
                                  </p:stCondLst>
                                  <p:childTnLst>
                                    <p:anim calcmode="lin" valueType="num">
                                      <p:cBhvr>
                                        <p:cTn id="71" dur="1000"/>
                                        <p:tgtEl>
                                          <p:spTgt spid="63"/>
                                        </p:tgtEl>
                                        <p:attrNameLst>
                                          <p:attrName>ppt_w</p:attrName>
                                        </p:attrNameLst>
                                      </p:cBhvr>
                                      <p:tavLst>
                                        <p:tav tm="0">
                                          <p:val>
                                            <p:strVal val="ppt_w"/>
                                          </p:val>
                                        </p:tav>
                                        <p:tav tm="100000">
                                          <p:val>
                                            <p:strVal val="ppt_w*0.70"/>
                                          </p:val>
                                        </p:tav>
                                      </p:tavLst>
                                    </p:anim>
                                    <p:anim calcmode="lin" valueType="num">
                                      <p:cBhvr>
                                        <p:cTn id="72" dur="1000"/>
                                        <p:tgtEl>
                                          <p:spTgt spid="63"/>
                                        </p:tgtEl>
                                        <p:attrNameLst>
                                          <p:attrName>ppt_h</p:attrName>
                                        </p:attrNameLst>
                                      </p:cBhvr>
                                      <p:tavLst>
                                        <p:tav tm="0">
                                          <p:val>
                                            <p:strVal val="ppt_h"/>
                                          </p:val>
                                        </p:tav>
                                        <p:tav tm="100000">
                                          <p:val>
                                            <p:strVal val="ppt_h"/>
                                          </p:val>
                                        </p:tav>
                                      </p:tavLst>
                                    </p:anim>
                                    <p:animEffect transition="out" filter="fade">
                                      <p:cBhvr>
                                        <p:cTn id="73" dur="1000"/>
                                        <p:tgtEl>
                                          <p:spTgt spid="63"/>
                                        </p:tgtEl>
                                      </p:cBhvr>
                                    </p:animEffect>
                                    <p:set>
                                      <p:cBhvr>
                                        <p:cTn id="74" dur="1" fill="hold">
                                          <p:stCondLst>
                                            <p:cond delay="999"/>
                                          </p:stCondLst>
                                        </p:cTn>
                                        <p:tgtEl>
                                          <p:spTgt spid="63"/>
                                        </p:tgtEl>
                                        <p:attrNameLst>
                                          <p:attrName>style.visibility</p:attrName>
                                        </p:attrNameLst>
                                      </p:cBhvr>
                                      <p:to>
                                        <p:strVal val="hidden"/>
                                      </p:to>
                                    </p:set>
                                  </p:childTnLst>
                                </p:cTn>
                              </p:par>
                              <p:par>
                                <p:cTn id="75" presetID="55" presetClass="exit" presetSubtype="0" fill="hold" grpId="0" nodeType="withEffect">
                                  <p:stCondLst>
                                    <p:cond delay="0"/>
                                  </p:stCondLst>
                                  <p:childTnLst>
                                    <p:anim calcmode="lin" valueType="num">
                                      <p:cBhvr>
                                        <p:cTn id="76" dur="1000"/>
                                        <p:tgtEl>
                                          <p:spTgt spid="64"/>
                                        </p:tgtEl>
                                        <p:attrNameLst>
                                          <p:attrName>ppt_w</p:attrName>
                                        </p:attrNameLst>
                                      </p:cBhvr>
                                      <p:tavLst>
                                        <p:tav tm="0">
                                          <p:val>
                                            <p:strVal val="ppt_w"/>
                                          </p:val>
                                        </p:tav>
                                        <p:tav tm="100000">
                                          <p:val>
                                            <p:strVal val="ppt_w*0.70"/>
                                          </p:val>
                                        </p:tav>
                                      </p:tavLst>
                                    </p:anim>
                                    <p:anim calcmode="lin" valueType="num">
                                      <p:cBhvr>
                                        <p:cTn id="77" dur="1000"/>
                                        <p:tgtEl>
                                          <p:spTgt spid="64"/>
                                        </p:tgtEl>
                                        <p:attrNameLst>
                                          <p:attrName>ppt_h</p:attrName>
                                        </p:attrNameLst>
                                      </p:cBhvr>
                                      <p:tavLst>
                                        <p:tav tm="0">
                                          <p:val>
                                            <p:strVal val="ppt_h"/>
                                          </p:val>
                                        </p:tav>
                                        <p:tav tm="100000">
                                          <p:val>
                                            <p:strVal val="ppt_h"/>
                                          </p:val>
                                        </p:tav>
                                      </p:tavLst>
                                    </p:anim>
                                    <p:animEffect transition="out" filter="fade">
                                      <p:cBhvr>
                                        <p:cTn id="78" dur="1000"/>
                                        <p:tgtEl>
                                          <p:spTgt spid="64"/>
                                        </p:tgtEl>
                                      </p:cBhvr>
                                    </p:animEffect>
                                    <p:set>
                                      <p:cBhvr>
                                        <p:cTn id="79" dur="1" fill="hold">
                                          <p:stCondLst>
                                            <p:cond delay="999"/>
                                          </p:stCondLst>
                                        </p:cTn>
                                        <p:tgtEl>
                                          <p:spTgt spid="64"/>
                                        </p:tgtEl>
                                        <p:attrNameLst>
                                          <p:attrName>style.visibility</p:attrName>
                                        </p:attrNameLst>
                                      </p:cBhvr>
                                      <p:to>
                                        <p:strVal val="hidden"/>
                                      </p:to>
                                    </p:set>
                                  </p:childTnLst>
                                </p:cTn>
                              </p:par>
                              <p:par>
                                <p:cTn id="80" presetID="55" presetClass="exit" presetSubtype="0" fill="hold" grpId="0" nodeType="withEffect">
                                  <p:stCondLst>
                                    <p:cond delay="0"/>
                                  </p:stCondLst>
                                  <p:childTnLst>
                                    <p:anim calcmode="lin" valueType="num">
                                      <p:cBhvr>
                                        <p:cTn id="81" dur="1000"/>
                                        <p:tgtEl>
                                          <p:spTgt spid="65"/>
                                        </p:tgtEl>
                                        <p:attrNameLst>
                                          <p:attrName>ppt_w</p:attrName>
                                        </p:attrNameLst>
                                      </p:cBhvr>
                                      <p:tavLst>
                                        <p:tav tm="0">
                                          <p:val>
                                            <p:strVal val="ppt_w"/>
                                          </p:val>
                                        </p:tav>
                                        <p:tav tm="100000">
                                          <p:val>
                                            <p:strVal val="ppt_w*0.70"/>
                                          </p:val>
                                        </p:tav>
                                      </p:tavLst>
                                    </p:anim>
                                    <p:anim calcmode="lin" valueType="num">
                                      <p:cBhvr>
                                        <p:cTn id="82" dur="1000"/>
                                        <p:tgtEl>
                                          <p:spTgt spid="65"/>
                                        </p:tgtEl>
                                        <p:attrNameLst>
                                          <p:attrName>ppt_h</p:attrName>
                                        </p:attrNameLst>
                                      </p:cBhvr>
                                      <p:tavLst>
                                        <p:tav tm="0">
                                          <p:val>
                                            <p:strVal val="ppt_h"/>
                                          </p:val>
                                        </p:tav>
                                        <p:tav tm="100000">
                                          <p:val>
                                            <p:strVal val="ppt_h"/>
                                          </p:val>
                                        </p:tav>
                                      </p:tavLst>
                                    </p:anim>
                                    <p:animEffect transition="out" filter="fade">
                                      <p:cBhvr>
                                        <p:cTn id="83" dur="1000"/>
                                        <p:tgtEl>
                                          <p:spTgt spid="65"/>
                                        </p:tgtEl>
                                      </p:cBhvr>
                                    </p:animEffect>
                                    <p:set>
                                      <p:cBhvr>
                                        <p:cTn id="84" dur="1" fill="hold">
                                          <p:stCondLst>
                                            <p:cond delay="999"/>
                                          </p:stCondLst>
                                        </p:cTn>
                                        <p:tgtEl>
                                          <p:spTgt spid="65"/>
                                        </p:tgtEl>
                                        <p:attrNameLst>
                                          <p:attrName>style.visibility</p:attrName>
                                        </p:attrNameLst>
                                      </p:cBhvr>
                                      <p:to>
                                        <p:strVal val="hidden"/>
                                      </p:to>
                                    </p:set>
                                  </p:childTnLst>
                                </p:cTn>
                              </p:par>
                              <p:par>
                                <p:cTn id="85" presetID="55" presetClass="exit" presetSubtype="0" fill="hold" grpId="0" nodeType="withEffect">
                                  <p:stCondLst>
                                    <p:cond delay="0"/>
                                  </p:stCondLst>
                                  <p:childTnLst>
                                    <p:anim calcmode="lin" valueType="num">
                                      <p:cBhvr>
                                        <p:cTn id="86" dur="1000"/>
                                        <p:tgtEl>
                                          <p:spTgt spid="66"/>
                                        </p:tgtEl>
                                        <p:attrNameLst>
                                          <p:attrName>ppt_w</p:attrName>
                                        </p:attrNameLst>
                                      </p:cBhvr>
                                      <p:tavLst>
                                        <p:tav tm="0">
                                          <p:val>
                                            <p:strVal val="ppt_w"/>
                                          </p:val>
                                        </p:tav>
                                        <p:tav tm="100000">
                                          <p:val>
                                            <p:strVal val="ppt_w*0.70"/>
                                          </p:val>
                                        </p:tav>
                                      </p:tavLst>
                                    </p:anim>
                                    <p:anim calcmode="lin" valueType="num">
                                      <p:cBhvr>
                                        <p:cTn id="87" dur="1000"/>
                                        <p:tgtEl>
                                          <p:spTgt spid="66"/>
                                        </p:tgtEl>
                                        <p:attrNameLst>
                                          <p:attrName>ppt_h</p:attrName>
                                        </p:attrNameLst>
                                      </p:cBhvr>
                                      <p:tavLst>
                                        <p:tav tm="0">
                                          <p:val>
                                            <p:strVal val="ppt_h"/>
                                          </p:val>
                                        </p:tav>
                                        <p:tav tm="100000">
                                          <p:val>
                                            <p:strVal val="ppt_h"/>
                                          </p:val>
                                        </p:tav>
                                      </p:tavLst>
                                    </p:anim>
                                    <p:animEffect transition="out" filter="fade">
                                      <p:cBhvr>
                                        <p:cTn id="88" dur="1000"/>
                                        <p:tgtEl>
                                          <p:spTgt spid="66"/>
                                        </p:tgtEl>
                                      </p:cBhvr>
                                    </p:animEffect>
                                    <p:set>
                                      <p:cBhvr>
                                        <p:cTn id="89" dur="1" fill="hold">
                                          <p:stCondLst>
                                            <p:cond delay="999"/>
                                          </p:stCondLst>
                                        </p:cTn>
                                        <p:tgtEl>
                                          <p:spTgt spid="66"/>
                                        </p:tgtEl>
                                        <p:attrNameLst>
                                          <p:attrName>style.visibility</p:attrName>
                                        </p:attrNameLst>
                                      </p:cBhvr>
                                      <p:to>
                                        <p:strVal val="hidden"/>
                                      </p:to>
                                    </p:set>
                                  </p:childTnLst>
                                </p:cTn>
                              </p:par>
                              <p:par>
                                <p:cTn id="90" presetID="55" presetClass="exit" presetSubtype="0" fill="hold" grpId="0" nodeType="withEffect">
                                  <p:stCondLst>
                                    <p:cond delay="0"/>
                                  </p:stCondLst>
                                  <p:childTnLst>
                                    <p:anim calcmode="lin" valueType="num">
                                      <p:cBhvr>
                                        <p:cTn id="91" dur="1000"/>
                                        <p:tgtEl>
                                          <p:spTgt spid="67"/>
                                        </p:tgtEl>
                                        <p:attrNameLst>
                                          <p:attrName>ppt_w</p:attrName>
                                        </p:attrNameLst>
                                      </p:cBhvr>
                                      <p:tavLst>
                                        <p:tav tm="0">
                                          <p:val>
                                            <p:strVal val="ppt_w"/>
                                          </p:val>
                                        </p:tav>
                                        <p:tav tm="100000">
                                          <p:val>
                                            <p:strVal val="ppt_w*0.70"/>
                                          </p:val>
                                        </p:tav>
                                      </p:tavLst>
                                    </p:anim>
                                    <p:anim calcmode="lin" valueType="num">
                                      <p:cBhvr>
                                        <p:cTn id="92" dur="1000"/>
                                        <p:tgtEl>
                                          <p:spTgt spid="67"/>
                                        </p:tgtEl>
                                        <p:attrNameLst>
                                          <p:attrName>ppt_h</p:attrName>
                                        </p:attrNameLst>
                                      </p:cBhvr>
                                      <p:tavLst>
                                        <p:tav tm="0">
                                          <p:val>
                                            <p:strVal val="ppt_h"/>
                                          </p:val>
                                        </p:tav>
                                        <p:tav tm="100000">
                                          <p:val>
                                            <p:strVal val="ppt_h"/>
                                          </p:val>
                                        </p:tav>
                                      </p:tavLst>
                                    </p:anim>
                                    <p:animEffect transition="out" filter="fade">
                                      <p:cBhvr>
                                        <p:cTn id="93" dur="1000"/>
                                        <p:tgtEl>
                                          <p:spTgt spid="67"/>
                                        </p:tgtEl>
                                      </p:cBhvr>
                                    </p:animEffect>
                                    <p:set>
                                      <p:cBhvr>
                                        <p:cTn id="94" dur="1" fill="hold">
                                          <p:stCondLst>
                                            <p:cond delay="999"/>
                                          </p:stCondLst>
                                        </p:cTn>
                                        <p:tgtEl>
                                          <p:spTgt spid="67"/>
                                        </p:tgtEl>
                                        <p:attrNameLst>
                                          <p:attrName>style.visibility</p:attrName>
                                        </p:attrNameLst>
                                      </p:cBhvr>
                                      <p:to>
                                        <p:strVal val="hidden"/>
                                      </p:to>
                                    </p:set>
                                  </p:childTnLst>
                                </p:cTn>
                              </p:par>
                              <p:par>
                                <p:cTn id="95" presetID="55" presetClass="exit" presetSubtype="0" fill="hold" grpId="0" nodeType="withEffect">
                                  <p:stCondLst>
                                    <p:cond delay="0"/>
                                  </p:stCondLst>
                                  <p:childTnLst>
                                    <p:anim calcmode="lin" valueType="num">
                                      <p:cBhvr>
                                        <p:cTn id="96" dur="1000"/>
                                        <p:tgtEl>
                                          <p:spTgt spid="68"/>
                                        </p:tgtEl>
                                        <p:attrNameLst>
                                          <p:attrName>ppt_w</p:attrName>
                                        </p:attrNameLst>
                                      </p:cBhvr>
                                      <p:tavLst>
                                        <p:tav tm="0">
                                          <p:val>
                                            <p:strVal val="ppt_w"/>
                                          </p:val>
                                        </p:tav>
                                        <p:tav tm="100000">
                                          <p:val>
                                            <p:strVal val="ppt_w*0.70"/>
                                          </p:val>
                                        </p:tav>
                                      </p:tavLst>
                                    </p:anim>
                                    <p:anim calcmode="lin" valueType="num">
                                      <p:cBhvr>
                                        <p:cTn id="97" dur="1000"/>
                                        <p:tgtEl>
                                          <p:spTgt spid="68"/>
                                        </p:tgtEl>
                                        <p:attrNameLst>
                                          <p:attrName>ppt_h</p:attrName>
                                        </p:attrNameLst>
                                      </p:cBhvr>
                                      <p:tavLst>
                                        <p:tav tm="0">
                                          <p:val>
                                            <p:strVal val="ppt_h"/>
                                          </p:val>
                                        </p:tav>
                                        <p:tav tm="100000">
                                          <p:val>
                                            <p:strVal val="ppt_h"/>
                                          </p:val>
                                        </p:tav>
                                      </p:tavLst>
                                    </p:anim>
                                    <p:animEffect transition="out" filter="fade">
                                      <p:cBhvr>
                                        <p:cTn id="98" dur="1000"/>
                                        <p:tgtEl>
                                          <p:spTgt spid="68"/>
                                        </p:tgtEl>
                                      </p:cBhvr>
                                    </p:animEffect>
                                    <p:set>
                                      <p:cBhvr>
                                        <p:cTn id="99" dur="1" fill="hold">
                                          <p:stCondLst>
                                            <p:cond delay="999"/>
                                          </p:stCondLst>
                                        </p:cTn>
                                        <p:tgtEl>
                                          <p:spTgt spid="68"/>
                                        </p:tgtEl>
                                        <p:attrNameLst>
                                          <p:attrName>style.visibility</p:attrName>
                                        </p:attrNameLst>
                                      </p:cBhvr>
                                      <p:to>
                                        <p:strVal val="hidden"/>
                                      </p:to>
                                    </p:set>
                                  </p:childTnLst>
                                </p:cTn>
                              </p:par>
                              <p:par>
                                <p:cTn id="100" presetID="55" presetClass="exit" presetSubtype="0" fill="hold" nodeType="withEffect">
                                  <p:stCondLst>
                                    <p:cond delay="0"/>
                                  </p:stCondLst>
                                  <p:childTnLst>
                                    <p:anim calcmode="lin" valueType="num">
                                      <p:cBhvr>
                                        <p:cTn id="101" dur="1000"/>
                                        <p:tgtEl>
                                          <p:spTgt spid="70"/>
                                        </p:tgtEl>
                                        <p:attrNameLst>
                                          <p:attrName>ppt_w</p:attrName>
                                        </p:attrNameLst>
                                      </p:cBhvr>
                                      <p:tavLst>
                                        <p:tav tm="0">
                                          <p:val>
                                            <p:strVal val="ppt_w"/>
                                          </p:val>
                                        </p:tav>
                                        <p:tav tm="100000">
                                          <p:val>
                                            <p:strVal val="ppt_w*0.70"/>
                                          </p:val>
                                        </p:tav>
                                      </p:tavLst>
                                    </p:anim>
                                    <p:anim calcmode="lin" valueType="num">
                                      <p:cBhvr>
                                        <p:cTn id="102" dur="1000"/>
                                        <p:tgtEl>
                                          <p:spTgt spid="70"/>
                                        </p:tgtEl>
                                        <p:attrNameLst>
                                          <p:attrName>ppt_h</p:attrName>
                                        </p:attrNameLst>
                                      </p:cBhvr>
                                      <p:tavLst>
                                        <p:tav tm="0">
                                          <p:val>
                                            <p:strVal val="ppt_h"/>
                                          </p:val>
                                        </p:tav>
                                        <p:tav tm="100000">
                                          <p:val>
                                            <p:strVal val="ppt_h"/>
                                          </p:val>
                                        </p:tav>
                                      </p:tavLst>
                                    </p:anim>
                                    <p:animEffect transition="out" filter="fade">
                                      <p:cBhvr>
                                        <p:cTn id="103" dur="1000"/>
                                        <p:tgtEl>
                                          <p:spTgt spid="70"/>
                                        </p:tgtEl>
                                      </p:cBhvr>
                                    </p:animEffect>
                                    <p:set>
                                      <p:cBhvr>
                                        <p:cTn id="104" dur="1" fill="hold">
                                          <p:stCondLst>
                                            <p:cond delay="999"/>
                                          </p:stCondLst>
                                        </p:cTn>
                                        <p:tgtEl>
                                          <p:spTgt spid="70"/>
                                        </p:tgtEl>
                                        <p:attrNameLst>
                                          <p:attrName>style.visibility</p:attrName>
                                        </p:attrNameLst>
                                      </p:cBhvr>
                                      <p:to>
                                        <p:strVal val="hidden"/>
                                      </p:to>
                                    </p:set>
                                  </p:childTnLst>
                                </p:cTn>
                              </p:par>
                              <p:par>
                                <p:cTn id="105" presetID="55" presetClass="exit" presetSubtype="0" fill="hold" nodeType="withEffect">
                                  <p:stCondLst>
                                    <p:cond delay="0"/>
                                  </p:stCondLst>
                                  <p:childTnLst>
                                    <p:anim calcmode="lin" valueType="num">
                                      <p:cBhvr>
                                        <p:cTn id="106" dur="1000"/>
                                        <p:tgtEl>
                                          <p:spTgt spid="72"/>
                                        </p:tgtEl>
                                        <p:attrNameLst>
                                          <p:attrName>ppt_w</p:attrName>
                                        </p:attrNameLst>
                                      </p:cBhvr>
                                      <p:tavLst>
                                        <p:tav tm="0">
                                          <p:val>
                                            <p:strVal val="ppt_w"/>
                                          </p:val>
                                        </p:tav>
                                        <p:tav tm="100000">
                                          <p:val>
                                            <p:strVal val="ppt_w*0.70"/>
                                          </p:val>
                                        </p:tav>
                                      </p:tavLst>
                                    </p:anim>
                                    <p:anim calcmode="lin" valueType="num">
                                      <p:cBhvr>
                                        <p:cTn id="107" dur="1000"/>
                                        <p:tgtEl>
                                          <p:spTgt spid="72"/>
                                        </p:tgtEl>
                                        <p:attrNameLst>
                                          <p:attrName>ppt_h</p:attrName>
                                        </p:attrNameLst>
                                      </p:cBhvr>
                                      <p:tavLst>
                                        <p:tav tm="0">
                                          <p:val>
                                            <p:strVal val="ppt_h"/>
                                          </p:val>
                                        </p:tav>
                                        <p:tav tm="100000">
                                          <p:val>
                                            <p:strVal val="ppt_h"/>
                                          </p:val>
                                        </p:tav>
                                      </p:tavLst>
                                    </p:anim>
                                    <p:animEffect transition="out" filter="fade">
                                      <p:cBhvr>
                                        <p:cTn id="108" dur="1000"/>
                                        <p:tgtEl>
                                          <p:spTgt spid="72"/>
                                        </p:tgtEl>
                                      </p:cBhvr>
                                    </p:animEffect>
                                    <p:set>
                                      <p:cBhvr>
                                        <p:cTn id="109" dur="1" fill="hold">
                                          <p:stCondLst>
                                            <p:cond delay="999"/>
                                          </p:stCondLst>
                                        </p:cTn>
                                        <p:tgtEl>
                                          <p:spTgt spid="72"/>
                                        </p:tgtEl>
                                        <p:attrNameLst>
                                          <p:attrName>style.visibility</p:attrName>
                                        </p:attrNameLst>
                                      </p:cBhvr>
                                      <p:to>
                                        <p:strVal val="hidden"/>
                                      </p:to>
                                    </p:set>
                                  </p:childTnLst>
                                </p:cTn>
                              </p:par>
                              <p:par>
                                <p:cTn id="110" presetID="55" presetClass="exit" presetSubtype="0" fill="hold" nodeType="withEffect">
                                  <p:stCondLst>
                                    <p:cond delay="0"/>
                                  </p:stCondLst>
                                  <p:childTnLst>
                                    <p:anim calcmode="lin" valueType="num">
                                      <p:cBhvr>
                                        <p:cTn id="111" dur="1000"/>
                                        <p:tgtEl>
                                          <p:spTgt spid="75"/>
                                        </p:tgtEl>
                                        <p:attrNameLst>
                                          <p:attrName>ppt_w</p:attrName>
                                        </p:attrNameLst>
                                      </p:cBhvr>
                                      <p:tavLst>
                                        <p:tav tm="0">
                                          <p:val>
                                            <p:strVal val="ppt_w"/>
                                          </p:val>
                                        </p:tav>
                                        <p:tav tm="100000">
                                          <p:val>
                                            <p:strVal val="ppt_w*0.70"/>
                                          </p:val>
                                        </p:tav>
                                      </p:tavLst>
                                    </p:anim>
                                    <p:anim calcmode="lin" valueType="num">
                                      <p:cBhvr>
                                        <p:cTn id="112" dur="1000"/>
                                        <p:tgtEl>
                                          <p:spTgt spid="75"/>
                                        </p:tgtEl>
                                        <p:attrNameLst>
                                          <p:attrName>ppt_h</p:attrName>
                                        </p:attrNameLst>
                                      </p:cBhvr>
                                      <p:tavLst>
                                        <p:tav tm="0">
                                          <p:val>
                                            <p:strVal val="ppt_h"/>
                                          </p:val>
                                        </p:tav>
                                        <p:tav tm="100000">
                                          <p:val>
                                            <p:strVal val="ppt_h"/>
                                          </p:val>
                                        </p:tav>
                                      </p:tavLst>
                                    </p:anim>
                                    <p:animEffect transition="out" filter="fade">
                                      <p:cBhvr>
                                        <p:cTn id="113" dur="1000"/>
                                        <p:tgtEl>
                                          <p:spTgt spid="75"/>
                                        </p:tgtEl>
                                      </p:cBhvr>
                                    </p:animEffect>
                                    <p:set>
                                      <p:cBhvr>
                                        <p:cTn id="114" dur="1" fill="hold">
                                          <p:stCondLst>
                                            <p:cond delay="999"/>
                                          </p:stCondLst>
                                        </p:cTn>
                                        <p:tgtEl>
                                          <p:spTgt spid="75"/>
                                        </p:tgtEl>
                                        <p:attrNameLst>
                                          <p:attrName>style.visibility</p:attrName>
                                        </p:attrNameLst>
                                      </p:cBhvr>
                                      <p:to>
                                        <p:strVal val="hidden"/>
                                      </p:to>
                                    </p:set>
                                  </p:childTnLst>
                                </p:cTn>
                              </p:par>
                              <p:par>
                                <p:cTn id="115" presetID="55" presetClass="exit" presetSubtype="0" fill="hold" grpId="0" nodeType="withEffect">
                                  <p:stCondLst>
                                    <p:cond delay="0"/>
                                  </p:stCondLst>
                                  <p:childTnLst>
                                    <p:anim calcmode="lin" valueType="num">
                                      <p:cBhvr>
                                        <p:cTn id="116" dur="1000"/>
                                        <p:tgtEl>
                                          <p:spTgt spid="79"/>
                                        </p:tgtEl>
                                        <p:attrNameLst>
                                          <p:attrName>ppt_w</p:attrName>
                                        </p:attrNameLst>
                                      </p:cBhvr>
                                      <p:tavLst>
                                        <p:tav tm="0">
                                          <p:val>
                                            <p:strVal val="ppt_w"/>
                                          </p:val>
                                        </p:tav>
                                        <p:tav tm="100000">
                                          <p:val>
                                            <p:strVal val="ppt_w*0.70"/>
                                          </p:val>
                                        </p:tav>
                                      </p:tavLst>
                                    </p:anim>
                                    <p:anim calcmode="lin" valueType="num">
                                      <p:cBhvr>
                                        <p:cTn id="117" dur="1000"/>
                                        <p:tgtEl>
                                          <p:spTgt spid="79"/>
                                        </p:tgtEl>
                                        <p:attrNameLst>
                                          <p:attrName>ppt_h</p:attrName>
                                        </p:attrNameLst>
                                      </p:cBhvr>
                                      <p:tavLst>
                                        <p:tav tm="0">
                                          <p:val>
                                            <p:strVal val="ppt_h"/>
                                          </p:val>
                                        </p:tav>
                                        <p:tav tm="100000">
                                          <p:val>
                                            <p:strVal val="ppt_h"/>
                                          </p:val>
                                        </p:tav>
                                      </p:tavLst>
                                    </p:anim>
                                    <p:animEffect transition="out" filter="fade">
                                      <p:cBhvr>
                                        <p:cTn id="118" dur="1000"/>
                                        <p:tgtEl>
                                          <p:spTgt spid="79"/>
                                        </p:tgtEl>
                                      </p:cBhvr>
                                    </p:animEffect>
                                    <p:set>
                                      <p:cBhvr>
                                        <p:cTn id="119" dur="1" fill="hold">
                                          <p:stCondLst>
                                            <p:cond delay="999"/>
                                          </p:stCondLst>
                                        </p:cTn>
                                        <p:tgtEl>
                                          <p:spTgt spid="79"/>
                                        </p:tgtEl>
                                        <p:attrNameLst>
                                          <p:attrName>style.visibility</p:attrName>
                                        </p:attrNameLst>
                                      </p:cBhvr>
                                      <p:to>
                                        <p:strVal val="hidden"/>
                                      </p:to>
                                    </p:set>
                                  </p:childTnLst>
                                </p:cTn>
                              </p:par>
                              <p:par>
                                <p:cTn id="120" presetID="55" presetClass="exit" presetSubtype="0" fill="hold" grpId="0" nodeType="withEffect">
                                  <p:stCondLst>
                                    <p:cond delay="0"/>
                                  </p:stCondLst>
                                  <p:childTnLst>
                                    <p:anim calcmode="lin" valueType="num">
                                      <p:cBhvr>
                                        <p:cTn id="121" dur="1000"/>
                                        <p:tgtEl>
                                          <p:spTgt spid="80"/>
                                        </p:tgtEl>
                                        <p:attrNameLst>
                                          <p:attrName>ppt_w</p:attrName>
                                        </p:attrNameLst>
                                      </p:cBhvr>
                                      <p:tavLst>
                                        <p:tav tm="0">
                                          <p:val>
                                            <p:strVal val="ppt_w"/>
                                          </p:val>
                                        </p:tav>
                                        <p:tav tm="100000">
                                          <p:val>
                                            <p:strVal val="ppt_w*0.70"/>
                                          </p:val>
                                        </p:tav>
                                      </p:tavLst>
                                    </p:anim>
                                    <p:anim calcmode="lin" valueType="num">
                                      <p:cBhvr>
                                        <p:cTn id="122" dur="1000"/>
                                        <p:tgtEl>
                                          <p:spTgt spid="80"/>
                                        </p:tgtEl>
                                        <p:attrNameLst>
                                          <p:attrName>ppt_h</p:attrName>
                                        </p:attrNameLst>
                                      </p:cBhvr>
                                      <p:tavLst>
                                        <p:tav tm="0">
                                          <p:val>
                                            <p:strVal val="ppt_h"/>
                                          </p:val>
                                        </p:tav>
                                        <p:tav tm="100000">
                                          <p:val>
                                            <p:strVal val="ppt_h"/>
                                          </p:val>
                                        </p:tav>
                                      </p:tavLst>
                                    </p:anim>
                                    <p:animEffect transition="out" filter="fade">
                                      <p:cBhvr>
                                        <p:cTn id="123" dur="1000"/>
                                        <p:tgtEl>
                                          <p:spTgt spid="80"/>
                                        </p:tgtEl>
                                      </p:cBhvr>
                                    </p:animEffect>
                                    <p:set>
                                      <p:cBhvr>
                                        <p:cTn id="124" dur="1" fill="hold">
                                          <p:stCondLst>
                                            <p:cond delay="999"/>
                                          </p:stCondLst>
                                        </p:cTn>
                                        <p:tgtEl>
                                          <p:spTgt spid="80"/>
                                        </p:tgtEl>
                                        <p:attrNameLst>
                                          <p:attrName>style.visibility</p:attrName>
                                        </p:attrNameLst>
                                      </p:cBhvr>
                                      <p:to>
                                        <p:strVal val="hidden"/>
                                      </p:to>
                                    </p:set>
                                  </p:childTnLst>
                                </p:cTn>
                              </p:par>
                              <p:par>
                                <p:cTn id="125" presetID="55" presetClass="exit" presetSubtype="0" fill="hold" grpId="0" nodeType="withEffect">
                                  <p:stCondLst>
                                    <p:cond delay="0"/>
                                  </p:stCondLst>
                                  <p:childTnLst>
                                    <p:anim calcmode="lin" valueType="num">
                                      <p:cBhvr>
                                        <p:cTn id="126" dur="1000"/>
                                        <p:tgtEl>
                                          <p:spTgt spid="81"/>
                                        </p:tgtEl>
                                        <p:attrNameLst>
                                          <p:attrName>ppt_w</p:attrName>
                                        </p:attrNameLst>
                                      </p:cBhvr>
                                      <p:tavLst>
                                        <p:tav tm="0">
                                          <p:val>
                                            <p:strVal val="ppt_w"/>
                                          </p:val>
                                        </p:tav>
                                        <p:tav tm="100000">
                                          <p:val>
                                            <p:strVal val="ppt_w*0.70"/>
                                          </p:val>
                                        </p:tav>
                                      </p:tavLst>
                                    </p:anim>
                                    <p:anim calcmode="lin" valueType="num">
                                      <p:cBhvr>
                                        <p:cTn id="127" dur="1000"/>
                                        <p:tgtEl>
                                          <p:spTgt spid="81"/>
                                        </p:tgtEl>
                                        <p:attrNameLst>
                                          <p:attrName>ppt_h</p:attrName>
                                        </p:attrNameLst>
                                      </p:cBhvr>
                                      <p:tavLst>
                                        <p:tav tm="0">
                                          <p:val>
                                            <p:strVal val="ppt_h"/>
                                          </p:val>
                                        </p:tav>
                                        <p:tav tm="100000">
                                          <p:val>
                                            <p:strVal val="ppt_h"/>
                                          </p:val>
                                        </p:tav>
                                      </p:tavLst>
                                    </p:anim>
                                    <p:animEffect transition="out" filter="fade">
                                      <p:cBhvr>
                                        <p:cTn id="128" dur="1000"/>
                                        <p:tgtEl>
                                          <p:spTgt spid="81"/>
                                        </p:tgtEl>
                                      </p:cBhvr>
                                    </p:animEffect>
                                    <p:set>
                                      <p:cBhvr>
                                        <p:cTn id="129" dur="1" fill="hold">
                                          <p:stCondLst>
                                            <p:cond delay="999"/>
                                          </p:stCondLst>
                                        </p:cTn>
                                        <p:tgtEl>
                                          <p:spTgt spid="81"/>
                                        </p:tgtEl>
                                        <p:attrNameLst>
                                          <p:attrName>style.visibility</p:attrName>
                                        </p:attrNameLst>
                                      </p:cBhvr>
                                      <p:to>
                                        <p:strVal val="hidden"/>
                                      </p:to>
                                    </p:set>
                                  </p:childTnLst>
                                </p:cTn>
                              </p:par>
                              <p:par>
                                <p:cTn id="130" presetID="55" presetClass="exit" presetSubtype="0" fill="hold" grpId="0" nodeType="withEffect">
                                  <p:stCondLst>
                                    <p:cond delay="0"/>
                                  </p:stCondLst>
                                  <p:childTnLst>
                                    <p:anim calcmode="lin" valueType="num">
                                      <p:cBhvr>
                                        <p:cTn id="131" dur="1000"/>
                                        <p:tgtEl>
                                          <p:spTgt spid="82"/>
                                        </p:tgtEl>
                                        <p:attrNameLst>
                                          <p:attrName>ppt_w</p:attrName>
                                        </p:attrNameLst>
                                      </p:cBhvr>
                                      <p:tavLst>
                                        <p:tav tm="0">
                                          <p:val>
                                            <p:strVal val="ppt_w"/>
                                          </p:val>
                                        </p:tav>
                                        <p:tav tm="100000">
                                          <p:val>
                                            <p:strVal val="ppt_w*0.70"/>
                                          </p:val>
                                        </p:tav>
                                      </p:tavLst>
                                    </p:anim>
                                    <p:anim calcmode="lin" valueType="num">
                                      <p:cBhvr>
                                        <p:cTn id="132" dur="1000"/>
                                        <p:tgtEl>
                                          <p:spTgt spid="82"/>
                                        </p:tgtEl>
                                        <p:attrNameLst>
                                          <p:attrName>ppt_h</p:attrName>
                                        </p:attrNameLst>
                                      </p:cBhvr>
                                      <p:tavLst>
                                        <p:tav tm="0">
                                          <p:val>
                                            <p:strVal val="ppt_h"/>
                                          </p:val>
                                        </p:tav>
                                        <p:tav tm="100000">
                                          <p:val>
                                            <p:strVal val="ppt_h"/>
                                          </p:val>
                                        </p:tav>
                                      </p:tavLst>
                                    </p:anim>
                                    <p:animEffect transition="out" filter="fade">
                                      <p:cBhvr>
                                        <p:cTn id="133" dur="1000"/>
                                        <p:tgtEl>
                                          <p:spTgt spid="82"/>
                                        </p:tgtEl>
                                      </p:cBhvr>
                                    </p:animEffect>
                                    <p:set>
                                      <p:cBhvr>
                                        <p:cTn id="134" dur="1" fill="hold">
                                          <p:stCondLst>
                                            <p:cond delay="999"/>
                                          </p:stCondLst>
                                        </p:cTn>
                                        <p:tgtEl>
                                          <p:spTgt spid="82"/>
                                        </p:tgtEl>
                                        <p:attrNameLst>
                                          <p:attrName>style.visibility</p:attrName>
                                        </p:attrNameLst>
                                      </p:cBhvr>
                                      <p:to>
                                        <p:strVal val="hidden"/>
                                      </p:to>
                                    </p:set>
                                  </p:childTnLst>
                                </p:cTn>
                              </p:par>
                              <p:par>
                                <p:cTn id="135" presetID="55" presetClass="exit" presetSubtype="0" fill="hold" nodeType="withEffect">
                                  <p:stCondLst>
                                    <p:cond delay="0"/>
                                  </p:stCondLst>
                                  <p:childTnLst>
                                    <p:anim calcmode="lin" valueType="num">
                                      <p:cBhvr>
                                        <p:cTn id="136" dur="1000"/>
                                        <p:tgtEl>
                                          <p:spTgt spid="84"/>
                                        </p:tgtEl>
                                        <p:attrNameLst>
                                          <p:attrName>ppt_w</p:attrName>
                                        </p:attrNameLst>
                                      </p:cBhvr>
                                      <p:tavLst>
                                        <p:tav tm="0">
                                          <p:val>
                                            <p:strVal val="ppt_w"/>
                                          </p:val>
                                        </p:tav>
                                        <p:tav tm="100000">
                                          <p:val>
                                            <p:strVal val="ppt_w*0.70"/>
                                          </p:val>
                                        </p:tav>
                                      </p:tavLst>
                                    </p:anim>
                                    <p:anim calcmode="lin" valueType="num">
                                      <p:cBhvr>
                                        <p:cTn id="137" dur="1000"/>
                                        <p:tgtEl>
                                          <p:spTgt spid="84"/>
                                        </p:tgtEl>
                                        <p:attrNameLst>
                                          <p:attrName>ppt_h</p:attrName>
                                        </p:attrNameLst>
                                      </p:cBhvr>
                                      <p:tavLst>
                                        <p:tav tm="0">
                                          <p:val>
                                            <p:strVal val="ppt_h"/>
                                          </p:val>
                                        </p:tav>
                                        <p:tav tm="100000">
                                          <p:val>
                                            <p:strVal val="ppt_h"/>
                                          </p:val>
                                        </p:tav>
                                      </p:tavLst>
                                    </p:anim>
                                    <p:animEffect transition="out" filter="fade">
                                      <p:cBhvr>
                                        <p:cTn id="138" dur="1000"/>
                                        <p:tgtEl>
                                          <p:spTgt spid="84"/>
                                        </p:tgtEl>
                                      </p:cBhvr>
                                    </p:animEffect>
                                    <p:set>
                                      <p:cBhvr>
                                        <p:cTn id="139" dur="1" fill="hold">
                                          <p:stCondLst>
                                            <p:cond delay="999"/>
                                          </p:stCondLst>
                                        </p:cTn>
                                        <p:tgtEl>
                                          <p:spTgt spid="84"/>
                                        </p:tgtEl>
                                        <p:attrNameLst>
                                          <p:attrName>style.visibility</p:attrName>
                                        </p:attrNameLst>
                                      </p:cBhvr>
                                      <p:to>
                                        <p:strVal val="hidden"/>
                                      </p:to>
                                    </p:set>
                                  </p:childTnLst>
                                </p:cTn>
                              </p:par>
                              <p:par>
                                <p:cTn id="140" presetID="55" presetClass="exit" presetSubtype="0" fill="hold" nodeType="withEffect">
                                  <p:stCondLst>
                                    <p:cond delay="0"/>
                                  </p:stCondLst>
                                  <p:childTnLst>
                                    <p:anim calcmode="lin" valueType="num">
                                      <p:cBhvr>
                                        <p:cTn id="141" dur="1000"/>
                                        <p:tgtEl>
                                          <p:spTgt spid="87"/>
                                        </p:tgtEl>
                                        <p:attrNameLst>
                                          <p:attrName>ppt_w</p:attrName>
                                        </p:attrNameLst>
                                      </p:cBhvr>
                                      <p:tavLst>
                                        <p:tav tm="0">
                                          <p:val>
                                            <p:strVal val="ppt_w"/>
                                          </p:val>
                                        </p:tav>
                                        <p:tav tm="100000">
                                          <p:val>
                                            <p:strVal val="ppt_w*0.70"/>
                                          </p:val>
                                        </p:tav>
                                      </p:tavLst>
                                    </p:anim>
                                    <p:anim calcmode="lin" valueType="num">
                                      <p:cBhvr>
                                        <p:cTn id="142" dur="1000"/>
                                        <p:tgtEl>
                                          <p:spTgt spid="87"/>
                                        </p:tgtEl>
                                        <p:attrNameLst>
                                          <p:attrName>ppt_h</p:attrName>
                                        </p:attrNameLst>
                                      </p:cBhvr>
                                      <p:tavLst>
                                        <p:tav tm="0">
                                          <p:val>
                                            <p:strVal val="ppt_h"/>
                                          </p:val>
                                        </p:tav>
                                        <p:tav tm="100000">
                                          <p:val>
                                            <p:strVal val="ppt_h"/>
                                          </p:val>
                                        </p:tav>
                                      </p:tavLst>
                                    </p:anim>
                                    <p:animEffect transition="out" filter="fade">
                                      <p:cBhvr>
                                        <p:cTn id="143" dur="1000"/>
                                        <p:tgtEl>
                                          <p:spTgt spid="87"/>
                                        </p:tgtEl>
                                      </p:cBhvr>
                                    </p:animEffect>
                                    <p:set>
                                      <p:cBhvr>
                                        <p:cTn id="144" dur="1" fill="hold">
                                          <p:stCondLst>
                                            <p:cond delay="999"/>
                                          </p:stCondLst>
                                        </p:cTn>
                                        <p:tgtEl>
                                          <p:spTgt spid="87"/>
                                        </p:tgtEl>
                                        <p:attrNameLst>
                                          <p:attrName>style.visibility</p:attrName>
                                        </p:attrNameLst>
                                      </p:cBhvr>
                                      <p:to>
                                        <p:strVal val="hidden"/>
                                      </p:to>
                                    </p:set>
                                  </p:childTnLst>
                                </p:cTn>
                              </p:par>
                              <p:par>
                                <p:cTn id="145" presetID="55" presetClass="exit" presetSubtype="0" fill="hold" nodeType="withEffect">
                                  <p:stCondLst>
                                    <p:cond delay="0"/>
                                  </p:stCondLst>
                                  <p:childTnLst>
                                    <p:anim calcmode="lin" valueType="num">
                                      <p:cBhvr>
                                        <p:cTn id="146" dur="1000"/>
                                        <p:tgtEl>
                                          <p:spTgt spid="90"/>
                                        </p:tgtEl>
                                        <p:attrNameLst>
                                          <p:attrName>ppt_w</p:attrName>
                                        </p:attrNameLst>
                                      </p:cBhvr>
                                      <p:tavLst>
                                        <p:tav tm="0">
                                          <p:val>
                                            <p:strVal val="ppt_w"/>
                                          </p:val>
                                        </p:tav>
                                        <p:tav tm="100000">
                                          <p:val>
                                            <p:strVal val="ppt_w*0.70"/>
                                          </p:val>
                                        </p:tav>
                                      </p:tavLst>
                                    </p:anim>
                                    <p:anim calcmode="lin" valueType="num">
                                      <p:cBhvr>
                                        <p:cTn id="147" dur="1000"/>
                                        <p:tgtEl>
                                          <p:spTgt spid="90"/>
                                        </p:tgtEl>
                                        <p:attrNameLst>
                                          <p:attrName>ppt_h</p:attrName>
                                        </p:attrNameLst>
                                      </p:cBhvr>
                                      <p:tavLst>
                                        <p:tav tm="0">
                                          <p:val>
                                            <p:strVal val="ppt_h"/>
                                          </p:val>
                                        </p:tav>
                                        <p:tav tm="100000">
                                          <p:val>
                                            <p:strVal val="ppt_h"/>
                                          </p:val>
                                        </p:tav>
                                      </p:tavLst>
                                    </p:anim>
                                    <p:animEffect transition="out" filter="fade">
                                      <p:cBhvr>
                                        <p:cTn id="148" dur="1000"/>
                                        <p:tgtEl>
                                          <p:spTgt spid="90"/>
                                        </p:tgtEl>
                                      </p:cBhvr>
                                    </p:animEffect>
                                    <p:set>
                                      <p:cBhvr>
                                        <p:cTn id="149" dur="1" fill="hold">
                                          <p:stCondLst>
                                            <p:cond delay="999"/>
                                          </p:stCondLst>
                                        </p:cTn>
                                        <p:tgtEl>
                                          <p:spTgt spid="90"/>
                                        </p:tgtEl>
                                        <p:attrNameLst>
                                          <p:attrName>style.visibility</p:attrName>
                                        </p:attrNameLst>
                                      </p:cBhvr>
                                      <p:to>
                                        <p:strVal val="hidden"/>
                                      </p:to>
                                    </p:set>
                                  </p:childTnLst>
                                </p:cTn>
                              </p:par>
                              <p:par>
                                <p:cTn id="150" presetID="55" presetClass="exit" presetSubtype="0" fill="hold" nodeType="withEffect">
                                  <p:stCondLst>
                                    <p:cond delay="0"/>
                                  </p:stCondLst>
                                  <p:childTnLst>
                                    <p:anim calcmode="lin" valueType="num">
                                      <p:cBhvr>
                                        <p:cTn id="151" dur="1000"/>
                                        <p:tgtEl>
                                          <p:spTgt spid="98"/>
                                        </p:tgtEl>
                                        <p:attrNameLst>
                                          <p:attrName>ppt_w</p:attrName>
                                        </p:attrNameLst>
                                      </p:cBhvr>
                                      <p:tavLst>
                                        <p:tav tm="0">
                                          <p:val>
                                            <p:strVal val="ppt_w"/>
                                          </p:val>
                                        </p:tav>
                                        <p:tav tm="100000">
                                          <p:val>
                                            <p:strVal val="ppt_w*0.70"/>
                                          </p:val>
                                        </p:tav>
                                      </p:tavLst>
                                    </p:anim>
                                    <p:anim calcmode="lin" valueType="num">
                                      <p:cBhvr>
                                        <p:cTn id="152" dur="1000"/>
                                        <p:tgtEl>
                                          <p:spTgt spid="98"/>
                                        </p:tgtEl>
                                        <p:attrNameLst>
                                          <p:attrName>ppt_h</p:attrName>
                                        </p:attrNameLst>
                                      </p:cBhvr>
                                      <p:tavLst>
                                        <p:tav tm="0">
                                          <p:val>
                                            <p:strVal val="ppt_h"/>
                                          </p:val>
                                        </p:tav>
                                        <p:tav tm="100000">
                                          <p:val>
                                            <p:strVal val="ppt_h"/>
                                          </p:val>
                                        </p:tav>
                                      </p:tavLst>
                                    </p:anim>
                                    <p:animEffect transition="out" filter="fade">
                                      <p:cBhvr>
                                        <p:cTn id="153" dur="1000"/>
                                        <p:tgtEl>
                                          <p:spTgt spid="98"/>
                                        </p:tgtEl>
                                      </p:cBhvr>
                                    </p:animEffect>
                                    <p:set>
                                      <p:cBhvr>
                                        <p:cTn id="154" dur="1" fill="hold">
                                          <p:stCondLst>
                                            <p:cond delay="999"/>
                                          </p:stCondLst>
                                        </p:cTn>
                                        <p:tgtEl>
                                          <p:spTgt spid="98"/>
                                        </p:tgtEl>
                                        <p:attrNameLst>
                                          <p:attrName>style.visibility</p:attrName>
                                        </p:attrNameLst>
                                      </p:cBhvr>
                                      <p:to>
                                        <p:strVal val="hidden"/>
                                      </p:to>
                                    </p:set>
                                  </p:childTnLst>
                                </p:cTn>
                              </p:par>
                              <p:par>
                                <p:cTn id="155" presetID="55" presetClass="exit" presetSubtype="0" fill="hold" grpId="0" nodeType="withEffect">
                                  <p:stCondLst>
                                    <p:cond delay="0"/>
                                  </p:stCondLst>
                                  <p:childTnLst>
                                    <p:anim calcmode="lin" valueType="num">
                                      <p:cBhvr>
                                        <p:cTn id="156" dur="1000"/>
                                        <p:tgtEl>
                                          <p:spTgt spid="962602"/>
                                        </p:tgtEl>
                                        <p:attrNameLst>
                                          <p:attrName>ppt_w</p:attrName>
                                        </p:attrNameLst>
                                      </p:cBhvr>
                                      <p:tavLst>
                                        <p:tav tm="0">
                                          <p:val>
                                            <p:strVal val="ppt_w"/>
                                          </p:val>
                                        </p:tav>
                                        <p:tav tm="100000">
                                          <p:val>
                                            <p:strVal val="ppt_w*0.70"/>
                                          </p:val>
                                        </p:tav>
                                      </p:tavLst>
                                    </p:anim>
                                    <p:anim calcmode="lin" valueType="num">
                                      <p:cBhvr>
                                        <p:cTn id="157" dur="1000"/>
                                        <p:tgtEl>
                                          <p:spTgt spid="962602"/>
                                        </p:tgtEl>
                                        <p:attrNameLst>
                                          <p:attrName>ppt_h</p:attrName>
                                        </p:attrNameLst>
                                      </p:cBhvr>
                                      <p:tavLst>
                                        <p:tav tm="0">
                                          <p:val>
                                            <p:strVal val="ppt_h"/>
                                          </p:val>
                                        </p:tav>
                                        <p:tav tm="100000">
                                          <p:val>
                                            <p:strVal val="ppt_h"/>
                                          </p:val>
                                        </p:tav>
                                      </p:tavLst>
                                    </p:anim>
                                    <p:animEffect transition="out" filter="fade">
                                      <p:cBhvr>
                                        <p:cTn id="158" dur="1000"/>
                                        <p:tgtEl>
                                          <p:spTgt spid="962602"/>
                                        </p:tgtEl>
                                      </p:cBhvr>
                                    </p:animEffect>
                                    <p:set>
                                      <p:cBhvr>
                                        <p:cTn id="159" dur="1" fill="hold">
                                          <p:stCondLst>
                                            <p:cond delay="999"/>
                                          </p:stCondLst>
                                        </p:cTn>
                                        <p:tgtEl>
                                          <p:spTgt spid="962602"/>
                                        </p:tgtEl>
                                        <p:attrNameLst>
                                          <p:attrName>style.visibility</p:attrName>
                                        </p:attrNameLst>
                                      </p:cBhvr>
                                      <p:to>
                                        <p:strVal val="hidden"/>
                                      </p:to>
                                    </p:set>
                                  </p:childTnLst>
                                </p:cTn>
                              </p:par>
                            </p:childTnLst>
                          </p:cTn>
                        </p:par>
                        <p:par>
                          <p:cTn id="160" fill="hold">
                            <p:stCondLst>
                              <p:cond delay="1000"/>
                            </p:stCondLst>
                            <p:childTnLst>
                              <p:par>
                                <p:cTn id="161" presetID="10" presetClass="entr" presetSubtype="0" fill="hold" nodeType="after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fade">
                                      <p:cBhvr>
                                        <p:cTn id="163" dur="2000"/>
                                        <p:tgtEl>
                                          <p:spTgt spid="8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03"/>
                                        </p:tgtEl>
                                        <p:attrNameLst>
                                          <p:attrName>style.visibility</p:attrName>
                                        </p:attrNameLst>
                                      </p:cBhvr>
                                      <p:to>
                                        <p:strVal val="visible"/>
                                      </p:to>
                                    </p:set>
                                    <p:animEffect transition="in" filter="fade">
                                      <p:cBhvr>
                                        <p:cTn id="166" dur="2000"/>
                                        <p:tgtEl>
                                          <p:spTgt spid="103"/>
                                        </p:tgtEl>
                                      </p:cBhvr>
                                    </p:animEffect>
                                  </p:childTnLst>
                                </p:cTn>
                              </p:par>
                              <p:par>
                                <p:cTn id="167" presetID="10" presetClass="entr" presetSubtype="0" fill="hold" nodeType="withEffect">
                                  <p:stCondLst>
                                    <p:cond delay="0"/>
                                  </p:stCondLst>
                                  <p:childTnLst>
                                    <p:set>
                                      <p:cBhvr>
                                        <p:cTn id="168" dur="1" fill="hold">
                                          <p:stCondLst>
                                            <p:cond delay="0"/>
                                          </p:stCondLst>
                                        </p:cTn>
                                        <p:tgtEl>
                                          <p:spTgt spid="9261"/>
                                        </p:tgtEl>
                                        <p:attrNameLst>
                                          <p:attrName>style.visibility</p:attrName>
                                        </p:attrNameLst>
                                      </p:cBhvr>
                                      <p:to>
                                        <p:strVal val="visible"/>
                                      </p:to>
                                    </p:set>
                                    <p:animEffect transition="in" filter="fade">
                                      <p:cBhvr>
                                        <p:cTn id="169" dur="2000"/>
                                        <p:tgtEl>
                                          <p:spTgt spid="926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5"/>
                                        </p:tgtEl>
                                        <p:attrNameLst>
                                          <p:attrName>style.visibility</p:attrName>
                                        </p:attrNameLst>
                                      </p:cBhvr>
                                      <p:to>
                                        <p:strVal val="visible"/>
                                      </p:to>
                                    </p:set>
                                    <p:animEffect transition="in" filter="fade">
                                      <p:cBhvr>
                                        <p:cTn id="172"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2" grpId="0" animBg="1"/>
      <p:bldP spid="58" grpId="0"/>
      <p:bldP spid="59" grpId="0"/>
      <p:bldP spid="60" grpId="0"/>
      <p:bldP spid="61" grpId="0"/>
      <p:bldP spid="62" grpId="0"/>
      <p:bldP spid="63" grpId="0"/>
      <p:bldP spid="64" grpId="0"/>
      <p:bldP spid="65" grpId="0"/>
      <p:bldP spid="66" grpId="0" animBg="1"/>
      <p:bldP spid="67" grpId="0" animBg="1"/>
      <p:bldP spid="68" grpId="0" animBg="1"/>
      <p:bldP spid="79" grpId="0" animBg="1"/>
      <p:bldP spid="80" grpId="0" animBg="1"/>
      <p:bldP spid="81" grpId="0" animBg="1"/>
      <p:bldP spid="82" grpId="0" animBg="1"/>
      <p:bldP spid="103" grpId="0" animBg="1"/>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Title 1"/>
          <p:cNvSpPr>
            <a:spLocks noGrp="1"/>
          </p:cNvSpPr>
          <p:nvPr>
            <p:ph type="ctrTitle"/>
          </p:nvPr>
        </p:nvSpPr>
        <p:spPr>
          <a:xfrm>
            <a:off x="647700" y="3567113"/>
            <a:ext cx="7702550" cy="661987"/>
          </a:xfrm>
        </p:spPr>
        <p:txBody>
          <a:bodyPr/>
          <a:lstStyle/>
          <a:p>
            <a:pPr eaLnBrk="1" hangingPunct="1">
              <a:spcBef>
                <a:spcPts val="6000"/>
              </a:spcBef>
            </a:pPr>
            <a:r>
              <a:rPr lang="en-US" altLang="ko-KR" sz="3000" smtClean="0">
                <a:solidFill>
                  <a:srgbClr val="0070C0"/>
                </a:solidFill>
                <a:latin typeface="Arial" charset="0"/>
                <a:ea typeface="굴림" charset="-127"/>
                <a:cs typeface="Arial" charset="0"/>
              </a:rPr>
              <a:t>Application Delivery Network</a:t>
            </a:r>
            <a:r>
              <a:rPr lang="ko-KR" altLang="en-US" sz="3000" smtClean="0">
                <a:solidFill>
                  <a:srgbClr val="0070C0"/>
                </a:solidFill>
                <a:latin typeface="Arial" charset="0"/>
                <a:cs typeface="Arial" charset="0"/>
              </a:rPr>
              <a:t>의 실제 효과 </a:t>
            </a:r>
            <a:r>
              <a:rPr lang="ko-KR" altLang="en-US" sz="3000" smtClean="0">
                <a:solidFill>
                  <a:srgbClr val="0070C0"/>
                </a:solidFill>
                <a:latin typeface="Arial" charset="0"/>
                <a:ea typeface="굴림" charset="-127"/>
                <a:cs typeface="Arial" charset="0"/>
              </a:rPr>
              <a:t/>
            </a:r>
            <a:br>
              <a:rPr lang="ko-KR" altLang="en-US" sz="3000" smtClean="0">
                <a:solidFill>
                  <a:srgbClr val="0070C0"/>
                </a:solidFill>
                <a:latin typeface="Arial" charset="0"/>
                <a:ea typeface="굴림" charset="-127"/>
                <a:cs typeface="Arial" charset="0"/>
              </a:rPr>
            </a:br>
            <a:r>
              <a:rPr lang="ko-KR" altLang="en-US" sz="2800" smtClean="0">
                <a:solidFill>
                  <a:srgbClr val="0070C0"/>
                </a:solidFill>
                <a:latin typeface="Arial" charset="0"/>
                <a:ea typeface="굴림" charset="-127"/>
                <a:cs typeface="Arial" charset="0"/>
              </a:rPr>
              <a:t/>
            </a:r>
            <a:br>
              <a:rPr lang="ko-KR" altLang="en-US" sz="2800" smtClean="0">
                <a:solidFill>
                  <a:srgbClr val="0070C0"/>
                </a:solidFill>
                <a:latin typeface="Arial" charset="0"/>
                <a:ea typeface="굴림" charset="-127"/>
                <a:cs typeface="Arial" charset="0"/>
              </a:rPr>
            </a:br>
            <a:r>
              <a:rPr lang="ko-KR" altLang="en-US" sz="3000" smtClean="0">
                <a:solidFill>
                  <a:srgbClr val="0070C0"/>
                </a:solidFill>
                <a:latin typeface="Arial" charset="0"/>
                <a:ea typeface="굴림" charset="-127"/>
                <a:cs typeface="Arial" charset="0"/>
              </a:rPr>
              <a:t/>
            </a:r>
            <a:br>
              <a:rPr lang="ko-KR" altLang="en-US" sz="3000" smtClean="0">
                <a:solidFill>
                  <a:srgbClr val="0070C0"/>
                </a:solidFill>
                <a:latin typeface="Arial" charset="0"/>
                <a:ea typeface="굴림" charset="-127"/>
                <a:cs typeface="Arial" charset="0"/>
              </a:rPr>
            </a:br>
            <a:endParaRPr lang="ko-KR" altLang="en-US" sz="3000" smtClean="0">
              <a:solidFill>
                <a:srgbClr val="0070C0"/>
              </a:solidFill>
              <a:latin typeface="Arial" charset="0"/>
              <a:ea typeface="굴림" charset="-127"/>
              <a:cs typeface="Arial" charset="0"/>
            </a:endParaRPr>
          </a:p>
        </p:txBody>
      </p:sp>
      <p:pic>
        <p:nvPicPr>
          <p:cNvPr id="64515" name="Picture 4" descr="F5logo_tagline.jpg"/>
          <p:cNvPicPr>
            <a:picLocks noChangeAspect="1"/>
          </p:cNvPicPr>
          <p:nvPr/>
        </p:nvPicPr>
        <p:blipFill>
          <a:blip r:embed="rId3"/>
          <a:srcRect/>
          <a:stretch>
            <a:fillRect/>
          </a:stretch>
        </p:blipFill>
        <p:spPr bwMode="auto">
          <a:xfrm>
            <a:off x="6680200" y="5638800"/>
            <a:ext cx="1941513" cy="70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직선 연결선 50"/>
          <p:cNvCxnSpPr>
            <a:stCxn id="7" idx="2"/>
            <a:endCxn id="29" idx="0"/>
          </p:cNvCxnSpPr>
          <p:nvPr/>
        </p:nvCxnSpPr>
        <p:spPr>
          <a:xfrm rot="16200000" flipH="1">
            <a:off x="1195388" y="4429125"/>
            <a:ext cx="1804987" cy="47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직사각형 28"/>
          <p:cNvSpPr/>
          <p:nvPr/>
        </p:nvSpPr>
        <p:spPr>
          <a:xfrm>
            <a:off x="1185863" y="5334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dirty="0"/>
          </a:p>
        </p:txBody>
      </p:sp>
      <p:sp>
        <p:nvSpPr>
          <p:cNvPr id="65539" name="제목 1"/>
          <p:cNvSpPr>
            <a:spLocks noGrp="1"/>
          </p:cNvSpPr>
          <p:nvPr>
            <p:ph type="title"/>
          </p:nvPr>
        </p:nvSpPr>
        <p:spPr/>
        <p:txBody>
          <a:bodyPr/>
          <a:lstStyle/>
          <a:p>
            <a:pPr eaLnBrk="1" hangingPunct="1"/>
            <a:r>
              <a:rPr lang="en-US" altLang="ko-KR" smtClean="0">
                <a:latin typeface="Arial" charset="0"/>
                <a:cs typeface="Arial" charset="0"/>
              </a:rPr>
              <a:t>ADN</a:t>
            </a:r>
            <a:r>
              <a:rPr lang="ko-KR" altLang="en-US" smtClean="0">
                <a:latin typeface="Arial" charset="0"/>
                <a:cs typeface="Arial" charset="0"/>
              </a:rPr>
              <a:t>의 효과 </a:t>
            </a:r>
            <a:r>
              <a:rPr lang="en-US" altLang="ko-KR" smtClean="0">
                <a:latin typeface="Arial" charset="0"/>
                <a:cs typeface="Arial" charset="0"/>
              </a:rPr>
              <a:t>(RamCache)</a:t>
            </a:r>
            <a:endParaRPr lang="ko-KR" altLang="en-US" smtClean="0">
              <a:latin typeface="Arial" charset="0"/>
              <a:cs typeface="Arial" charset="0"/>
            </a:endParaRPr>
          </a:p>
        </p:txBody>
      </p:sp>
      <p:sp>
        <p:nvSpPr>
          <p:cNvPr id="65540" name="Rectangle 7"/>
          <p:cNvSpPr txBox="1">
            <a:spLocks noChangeArrowheads="1"/>
          </p:cNvSpPr>
          <p:nvPr/>
        </p:nvSpPr>
        <p:spPr bwMode="auto">
          <a:xfrm>
            <a:off x="304800" y="1411288"/>
            <a:ext cx="8370888" cy="4610100"/>
          </a:xfrm>
          <a:prstGeom prst="rect">
            <a:avLst/>
          </a:prstGeom>
          <a:noFill/>
          <a:ln w="9525">
            <a:noFill/>
            <a:miter lim="800000"/>
            <a:headEnd/>
            <a:tailEnd/>
          </a:ln>
        </p:spPr>
        <p:txBody>
          <a:bodyPr/>
          <a:lstStyle/>
          <a:p>
            <a:pPr marL="341313" indent="-341313" eaLnBrk="0" latinLnBrk="0" hangingPunct="0">
              <a:spcBef>
                <a:spcPct val="20000"/>
              </a:spcBef>
              <a:buClr>
                <a:srgbClr val="544D76"/>
              </a:buClr>
              <a:buFont typeface="Wingdings" pitchFamily="2" charset="2"/>
              <a:buChar char="n"/>
            </a:pPr>
            <a:r>
              <a:rPr kumimoji="0" lang="en-US" altLang="ko-KR" sz="2200">
                <a:latin typeface="Calibri" pitchFamily="34" charset="0"/>
                <a:ea typeface="맑은 고딕" pitchFamily="50" charset="-127"/>
              </a:rPr>
              <a:t>Major Mobile Telecom – Cache Server 9</a:t>
            </a:r>
            <a:r>
              <a:rPr kumimoji="0" lang="ko-KR" altLang="en-US" sz="2200">
                <a:latin typeface="Calibri" pitchFamily="34" charset="0"/>
                <a:ea typeface="맑은 고딕" pitchFamily="50" charset="-127"/>
              </a:rPr>
              <a:t>대 </a:t>
            </a:r>
            <a:r>
              <a:rPr kumimoji="0" lang="en-US" altLang="ko-KR" sz="2200">
                <a:latin typeface="Calibri" pitchFamily="34" charset="0"/>
                <a:ea typeface="맑은 고딕" pitchFamily="50" charset="-127"/>
              </a:rPr>
              <a:t>vs F5 BIG-IP 1</a:t>
            </a:r>
            <a:r>
              <a:rPr kumimoji="0" lang="ko-KR" altLang="en-US" sz="2200">
                <a:latin typeface="Calibri" pitchFamily="34" charset="0"/>
                <a:ea typeface="맑은 고딕" pitchFamily="50" charset="-127"/>
              </a:rPr>
              <a:t>대</a:t>
            </a:r>
          </a:p>
        </p:txBody>
      </p:sp>
      <p:pic>
        <p:nvPicPr>
          <p:cNvPr id="65541" name="Picture 68" descr="cloud"/>
          <p:cNvPicPr>
            <a:picLocks noChangeAspect="1" noChangeArrowheads="1"/>
          </p:cNvPicPr>
          <p:nvPr/>
        </p:nvPicPr>
        <p:blipFill>
          <a:blip r:embed="rId2"/>
          <a:srcRect l="16068" t="8571" r="19666" b="5714"/>
          <a:stretch>
            <a:fillRect/>
          </a:stretch>
        </p:blipFill>
        <p:spPr bwMode="auto">
          <a:xfrm>
            <a:off x="1447800" y="2667000"/>
            <a:ext cx="1219200" cy="762000"/>
          </a:xfrm>
          <a:prstGeom prst="rect">
            <a:avLst/>
          </a:prstGeom>
          <a:noFill/>
          <a:ln w="9525">
            <a:noFill/>
            <a:miter lim="800000"/>
            <a:headEnd/>
            <a:tailEnd/>
          </a:ln>
        </p:spPr>
      </p:pic>
      <p:pic>
        <p:nvPicPr>
          <p:cNvPr id="65542" name="Picture 41"/>
          <p:cNvPicPr>
            <a:picLocks noChangeAspect="1" noChangeArrowheads="1"/>
          </p:cNvPicPr>
          <p:nvPr/>
        </p:nvPicPr>
        <p:blipFill>
          <a:blip r:embed="rId3"/>
          <a:srcRect/>
          <a:stretch>
            <a:fillRect/>
          </a:stretch>
        </p:blipFill>
        <p:spPr bwMode="auto">
          <a:xfrm>
            <a:off x="1828800" y="3276600"/>
            <a:ext cx="533400" cy="252413"/>
          </a:xfrm>
          <a:prstGeom prst="rect">
            <a:avLst/>
          </a:prstGeom>
          <a:noFill/>
          <a:ln w="9525">
            <a:noFill/>
            <a:miter lim="800000"/>
            <a:headEnd/>
            <a:tailEnd/>
          </a:ln>
        </p:spPr>
      </p:pic>
      <p:pic>
        <p:nvPicPr>
          <p:cNvPr id="65543" name="Picture 11"/>
          <p:cNvPicPr>
            <a:picLocks noChangeAspect="1" noChangeArrowheads="1"/>
          </p:cNvPicPr>
          <p:nvPr/>
        </p:nvPicPr>
        <p:blipFill>
          <a:blip r:embed="rId4"/>
          <a:srcRect/>
          <a:stretch>
            <a:fillRect/>
          </a:stretch>
        </p:blipFill>
        <p:spPr bwMode="auto">
          <a:xfrm>
            <a:off x="1422400" y="5410200"/>
            <a:ext cx="217488" cy="533400"/>
          </a:xfrm>
          <a:prstGeom prst="rect">
            <a:avLst/>
          </a:prstGeom>
          <a:noFill/>
          <a:ln w="9525">
            <a:noFill/>
            <a:miter lim="800000"/>
            <a:headEnd/>
            <a:tailEnd/>
          </a:ln>
        </p:spPr>
      </p:pic>
      <p:pic>
        <p:nvPicPr>
          <p:cNvPr id="65544" name="Picture 11"/>
          <p:cNvPicPr>
            <a:picLocks noChangeAspect="1" noChangeArrowheads="1"/>
          </p:cNvPicPr>
          <p:nvPr/>
        </p:nvPicPr>
        <p:blipFill>
          <a:blip r:embed="rId4"/>
          <a:srcRect/>
          <a:stretch>
            <a:fillRect/>
          </a:stretch>
        </p:blipFill>
        <p:spPr bwMode="auto">
          <a:xfrm>
            <a:off x="1651000" y="5410200"/>
            <a:ext cx="217488" cy="533400"/>
          </a:xfrm>
          <a:prstGeom prst="rect">
            <a:avLst/>
          </a:prstGeom>
          <a:noFill/>
          <a:ln w="9525">
            <a:noFill/>
            <a:miter lim="800000"/>
            <a:headEnd/>
            <a:tailEnd/>
          </a:ln>
        </p:spPr>
      </p:pic>
      <p:pic>
        <p:nvPicPr>
          <p:cNvPr id="65545" name="Picture 11"/>
          <p:cNvPicPr>
            <a:picLocks noChangeAspect="1" noChangeArrowheads="1"/>
          </p:cNvPicPr>
          <p:nvPr/>
        </p:nvPicPr>
        <p:blipFill>
          <a:blip r:embed="rId4"/>
          <a:srcRect/>
          <a:stretch>
            <a:fillRect/>
          </a:stretch>
        </p:blipFill>
        <p:spPr bwMode="auto">
          <a:xfrm>
            <a:off x="1879600" y="5410200"/>
            <a:ext cx="217488" cy="533400"/>
          </a:xfrm>
          <a:prstGeom prst="rect">
            <a:avLst/>
          </a:prstGeom>
          <a:noFill/>
          <a:ln w="9525">
            <a:noFill/>
            <a:miter lim="800000"/>
            <a:headEnd/>
            <a:tailEnd/>
          </a:ln>
        </p:spPr>
      </p:pic>
      <p:pic>
        <p:nvPicPr>
          <p:cNvPr id="65546" name="Picture 11"/>
          <p:cNvPicPr>
            <a:picLocks noChangeAspect="1" noChangeArrowheads="1"/>
          </p:cNvPicPr>
          <p:nvPr/>
        </p:nvPicPr>
        <p:blipFill>
          <a:blip r:embed="rId4"/>
          <a:srcRect/>
          <a:stretch>
            <a:fillRect/>
          </a:stretch>
        </p:blipFill>
        <p:spPr bwMode="auto">
          <a:xfrm>
            <a:off x="2108200" y="5410200"/>
            <a:ext cx="217488" cy="533400"/>
          </a:xfrm>
          <a:prstGeom prst="rect">
            <a:avLst/>
          </a:prstGeom>
          <a:noFill/>
          <a:ln w="9525">
            <a:noFill/>
            <a:miter lim="800000"/>
            <a:headEnd/>
            <a:tailEnd/>
          </a:ln>
        </p:spPr>
      </p:pic>
      <p:pic>
        <p:nvPicPr>
          <p:cNvPr id="65547" name="Picture 11"/>
          <p:cNvPicPr>
            <a:picLocks noChangeAspect="1" noChangeArrowheads="1"/>
          </p:cNvPicPr>
          <p:nvPr/>
        </p:nvPicPr>
        <p:blipFill>
          <a:blip r:embed="rId4"/>
          <a:srcRect/>
          <a:stretch>
            <a:fillRect/>
          </a:stretch>
        </p:blipFill>
        <p:spPr bwMode="auto">
          <a:xfrm>
            <a:off x="2565400" y="5410200"/>
            <a:ext cx="217488" cy="533400"/>
          </a:xfrm>
          <a:prstGeom prst="rect">
            <a:avLst/>
          </a:prstGeom>
          <a:noFill/>
          <a:ln w="9525">
            <a:noFill/>
            <a:miter lim="800000"/>
            <a:headEnd/>
            <a:tailEnd/>
          </a:ln>
        </p:spPr>
      </p:pic>
      <p:pic>
        <p:nvPicPr>
          <p:cNvPr id="65548" name="Picture 11"/>
          <p:cNvPicPr>
            <a:picLocks noChangeAspect="1" noChangeArrowheads="1"/>
          </p:cNvPicPr>
          <p:nvPr/>
        </p:nvPicPr>
        <p:blipFill>
          <a:blip r:embed="rId4"/>
          <a:srcRect/>
          <a:stretch>
            <a:fillRect/>
          </a:stretch>
        </p:blipFill>
        <p:spPr bwMode="auto">
          <a:xfrm>
            <a:off x="2336800" y="5410200"/>
            <a:ext cx="217488" cy="533400"/>
          </a:xfrm>
          <a:prstGeom prst="rect">
            <a:avLst/>
          </a:prstGeom>
          <a:noFill/>
          <a:ln w="9525">
            <a:noFill/>
            <a:miter lim="800000"/>
            <a:headEnd/>
            <a:tailEnd/>
          </a:ln>
        </p:spPr>
      </p:pic>
      <p:pic>
        <p:nvPicPr>
          <p:cNvPr id="65549" name="Picture 38"/>
          <p:cNvPicPr>
            <a:picLocks noChangeAspect="1" noChangeArrowheads="1"/>
          </p:cNvPicPr>
          <p:nvPr/>
        </p:nvPicPr>
        <p:blipFill>
          <a:blip r:embed="rId5"/>
          <a:srcRect/>
          <a:stretch>
            <a:fillRect/>
          </a:stretch>
        </p:blipFill>
        <p:spPr bwMode="auto">
          <a:xfrm>
            <a:off x="1651000" y="4833938"/>
            <a:ext cx="914400" cy="296862"/>
          </a:xfrm>
          <a:prstGeom prst="rect">
            <a:avLst/>
          </a:prstGeom>
          <a:noFill/>
          <a:ln w="9525">
            <a:noFill/>
            <a:miter lim="800000"/>
            <a:headEnd/>
            <a:tailEnd/>
          </a:ln>
        </p:spPr>
      </p:pic>
      <p:pic>
        <p:nvPicPr>
          <p:cNvPr id="65550" name="Picture 87"/>
          <p:cNvPicPr>
            <a:picLocks noChangeAspect="1" noChangeArrowheads="1"/>
          </p:cNvPicPr>
          <p:nvPr/>
        </p:nvPicPr>
        <p:blipFill>
          <a:blip r:embed="rId6"/>
          <a:srcRect l="74121" t="4317" r="1759" b="50360"/>
          <a:stretch>
            <a:fillRect/>
          </a:stretch>
        </p:blipFill>
        <p:spPr bwMode="auto">
          <a:xfrm>
            <a:off x="660400" y="2895600"/>
            <a:ext cx="406400" cy="533400"/>
          </a:xfrm>
          <a:prstGeom prst="rect">
            <a:avLst/>
          </a:prstGeom>
          <a:noFill/>
          <a:ln w="25400">
            <a:noFill/>
            <a:miter lim="800000"/>
            <a:headEnd/>
            <a:tailEnd/>
          </a:ln>
        </p:spPr>
      </p:pic>
      <p:pic>
        <p:nvPicPr>
          <p:cNvPr id="65551" name="Picture 87"/>
          <p:cNvPicPr>
            <a:picLocks noChangeAspect="1" noChangeArrowheads="1"/>
          </p:cNvPicPr>
          <p:nvPr/>
        </p:nvPicPr>
        <p:blipFill>
          <a:blip r:embed="rId6"/>
          <a:srcRect l="74121" t="4317" r="1759" b="50360"/>
          <a:stretch>
            <a:fillRect/>
          </a:stretch>
        </p:blipFill>
        <p:spPr bwMode="auto">
          <a:xfrm>
            <a:off x="660400" y="3352800"/>
            <a:ext cx="406400" cy="533400"/>
          </a:xfrm>
          <a:prstGeom prst="rect">
            <a:avLst/>
          </a:prstGeom>
          <a:noFill/>
          <a:ln w="25400">
            <a:noFill/>
            <a:miter lim="800000"/>
            <a:headEnd/>
            <a:tailEnd/>
          </a:ln>
        </p:spPr>
      </p:pic>
      <p:pic>
        <p:nvPicPr>
          <p:cNvPr id="65552" name="Picture 87"/>
          <p:cNvPicPr>
            <a:picLocks noChangeAspect="1" noChangeArrowheads="1"/>
          </p:cNvPicPr>
          <p:nvPr/>
        </p:nvPicPr>
        <p:blipFill>
          <a:blip r:embed="rId6"/>
          <a:srcRect l="74121" t="4317" r="1759" b="50360"/>
          <a:stretch>
            <a:fillRect/>
          </a:stretch>
        </p:blipFill>
        <p:spPr bwMode="auto">
          <a:xfrm>
            <a:off x="660400" y="3810000"/>
            <a:ext cx="406400" cy="533400"/>
          </a:xfrm>
          <a:prstGeom prst="rect">
            <a:avLst/>
          </a:prstGeom>
          <a:noFill/>
          <a:ln w="25400">
            <a:noFill/>
            <a:miter lim="800000"/>
            <a:headEnd/>
            <a:tailEnd/>
          </a:ln>
        </p:spPr>
      </p:pic>
      <p:pic>
        <p:nvPicPr>
          <p:cNvPr id="65553" name="Picture 87"/>
          <p:cNvPicPr>
            <a:picLocks noChangeAspect="1" noChangeArrowheads="1"/>
          </p:cNvPicPr>
          <p:nvPr/>
        </p:nvPicPr>
        <p:blipFill>
          <a:blip r:embed="rId6"/>
          <a:srcRect l="74121" t="4317" r="1759" b="50360"/>
          <a:stretch>
            <a:fillRect/>
          </a:stretch>
        </p:blipFill>
        <p:spPr bwMode="auto">
          <a:xfrm>
            <a:off x="660400" y="4267200"/>
            <a:ext cx="406400" cy="533400"/>
          </a:xfrm>
          <a:prstGeom prst="rect">
            <a:avLst/>
          </a:prstGeom>
          <a:noFill/>
          <a:ln w="25400">
            <a:noFill/>
            <a:miter lim="800000"/>
            <a:headEnd/>
            <a:tailEnd/>
          </a:ln>
        </p:spPr>
      </p:pic>
      <p:pic>
        <p:nvPicPr>
          <p:cNvPr id="65554" name="Picture 87"/>
          <p:cNvPicPr>
            <a:picLocks noChangeAspect="1" noChangeArrowheads="1"/>
          </p:cNvPicPr>
          <p:nvPr/>
        </p:nvPicPr>
        <p:blipFill>
          <a:blip r:embed="rId6"/>
          <a:srcRect l="74121" t="4317" r="1759" b="50360"/>
          <a:stretch>
            <a:fillRect/>
          </a:stretch>
        </p:blipFill>
        <p:spPr bwMode="auto">
          <a:xfrm>
            <a:off x="660400" y="4724400"/>
            <a:ext cx="406400" cy="533400"/>
          </a:xfrm>
          <a:prstGeom prst="rect">
            <a:avLst/>
          </a:prstGeom>
          <a:noFill/>
          <a:ln w="25400">
            <a:noFill/>
            <a:miter lim="800000"/>
            <a:headEnd/>
            <a:tailEnd/>
          </a:ln>
        </p:spPr>
      </p:pic>
      <p:pic>
        <p:nvPicPr>
          <p:cNvPr id="65555" name="Picture 87"/>
          <p:cNvPicPr>
            <a:picLocks noChangeAspect="1" noChangeArrowheads="1"/>
          </p:cNvPicPr>
          <p:nvPr/>
        </p:nvPicPr>
        <p:blipFill>
          <a:blip r:embed="rId6"/>
          <a:srcRect l="74121" t="4317" r="1759" b="50360"/>
          <a:stretch>
            <a:fillRect/>
          </a:stretch>
        </p:blipFill>
        <p:spPr bwMode="auto">
          <a:xfrm>
            <a:off x="3251200" y="3352800"/>
            <a:ext cx="406400" cy="533400"/>
          </a:xfrm>
          <a:prstGeom prst="rect">
            <a:avLst/>
          </a:prstGeom>
          <a:noFill/>
          <a:ln w="25400">
            <a:noFill/>
            <a:miter lim="800000"/>
            <a:headEnd/>
            <a:tailEnd/>
          </a:ln>
        </p:spPr>
      </p:pic>
      <p:pic>
        <p:nvPicPr>
          <p:cNvPr id="65556" name="Picture 87"/>
          <p:cNvPicPr>
            <a:picLocks noChangeAspect="1" noChangeArrowheads="1"/>
          </p:cNvPicPr>
          <p:nvPr/>
        </p:nvPicPr>
        <p:blipFill>
          <a:blip r:embed="rId6"/>
          <a:srcRect l="74121" t="4317" r="1759" b="50360"/>
          <a:stretch>
            <a:fillRect/>
          </a:stretch>
        </p:blipFill>
        <p:spPr bwMode="auto">
          <a:xfrm>
            <a:off x="3251200" y="3810000"/>
            <a:ext cx="406400" cy="533400"/>
          </a:xfrm>
          <a:prstGeom prst="rect">
            <a:avLst/>
          </a:prstGeom>
          <a:noFill/>
          <a:ln w="25400">
            <a:noFill/>
            <a:miter lim="800000"/>
            <a:headEnd/>
            <a:tailEnd/>
          </a:ln>
        </p:spPr>
      </p:pic>
      <p:pic>
        <p:nvPicPr>
          <p:cNvPr id="65557" name="Picture 87"/>
          <p:cNvPicPr>
            <a:picLocks noChangeAspect="1" noChangeArrowheads="1"/>
          </p:cNvPicPr>
          <p:nvPr/>
        </p:nvPicPr>
        <p:blipFill>
          <a:blip r:embed="rId6"/>
          <a:srcRect l="74121" t="4317" r="1759" b="50360"/>
          <a:stretch>
            <a:fillRect/>
          </a:stretch>
        </p:blipFill>
        <p:spPr bwMode="auto">
          <a:xfrm>
            <a:off x="3251200" y="4267200"/>
            <a:ext cx="406400" cy="533400"/>
          </a:xfrm>
          <a:prstGeom prst="rect">
            <a:avLst/>
          </a:prstGeom>
          <a:noFill/>
          <a:ln w="25400">
            <a:noFill/>
            <a:miter lim="800000"/>
            <a:headEnd/>
            <a:tailEnd/>
          </a:ln>
        </p:spPr>
      </p:pic>
      <p:pic>
        <p:nvPicPr>
          <p:cNvPr id="65558" name="Picture 87"/>
          <p:cNvPicPr>
            <a:picLocks noChangeAspect="1" noChangeArrowheads="1"/>
          </p:cNvPicPr>
          <p:nvPr/>
        </p:nvPicPr>
        <p:blipFill>
          <a:blip r:embed="rId6"/>
          <a:srcRect l="74121" t="4317" r="1759" b="50360"/>
          <a:stretch>
            <a:fillRect/>
          </a:stretch>
        </p:blipFill>
        <p:spPr bwMode="auto">
          <a:xfrm>
            <a:off x="3251200" y="4724400"/>
            <a:ext cx="406400" cy="533400"/>
          </a:xfrm>
          <a:prstGeom prst="rect">
            <a:avLst/>
          </a:prstGeom>
          <a:noFill/>
          <a:ln w="25400">
            <a:noFill/>
            <a:miter lim="800000"/>
            <a:headEnd/>
            <a:tailEnd/>
          </a:ln>
        </p:spPr>
      </p:pic>
      <p:cxnSp>
        <p:nvCxnSpPr>
          <p:cNvPr id="31" name="꺾인 연결선 30"/>
          <p:cNvCxnSpPr>
            <a:stCxn id="20" idx="3"/>
            <a:endCxn id="16" idx="1"/>
          </p:cNvCxnSpPr>
          <p:nvPr/>
        </p:nvCxnSpPr>
        <p:spPr>
          <a:xfrm>
            <a:off x="1066800" y="3162300"/>
            <a:ext cx="584200" cy="18208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3" name="꺾인 연결선 32"/>
          <p:cNvCxnSpPr>
            <a:stCxn id="21" idx="3"/>
            <a:endCxn id="16" idx="1"/>
          </p:cNvCxnSpPr>
          <p:nvPr/>
        </p:nvCxnSpPr>
        <p:spPr>
          <a:xfrm>
            <a:off x="1066800" y="3619500"/>
            <a:ext cx="584200" cy="13636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5" name="꺾인 연결선 34"/>
          <p:cNvCxnSpPr>
            <a:stCxn id="22" idx="3"/>
            <a:endCxn id="16" idx="1"/>
          </p:cNvCxnSpPr>
          <p:nvPr/>
        </p:nvCxnSpPr>
        <p:spPr>
          <a:xfrm>
            <a:off x="1066800" y="4076700"/>
            <a:ext cx="584200" cy="9064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38" name="꺾인 연결선 37"/>
          <p:cNvCxnSpPr>
            <a:stCxn id="23" idx="3"/>
            <a:endCxn id="16" idx="1"/>
          </p:cNvCxnSpPr>
          <p:nvPr/>
        </p:nvCxnSpPr>
        <p:spPr>
          <a:xfrm>
            <a:off x="1066800" y="4533900"/>
            <a:ext cx="584200" cy="4492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41" name="꺾인 연결선 40"/>
          <p:cNvCxnSpPr>
            <a:stCxn id="24" idx="3"/>
            <a:endCxn id="16" idx="1"/>
          </p:cNvCxnSpPr>
          <p:nvPr/>
        </p:nvCxnSpPr>
        <p:spPr>
          <a:xfrm flipV="1">
            <a:off x="1066800" y="4983163"/>
            <a:ext cx="584200" cy="7937"/>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43" name="꺾인 연결선 42"/>
          <p:cNvCxnSpPr>
            <a:stCxn id="25" idx="1"/>
            <a:endCxn id="16" idx="3"/>
          </p:cNvCxnSpPr>
          <p:nvPr/>
        </p:nvCxnSpPr>
        <p:spPr>
          <a:xfrm rot="10800000" flipV="1">
            <a:off x="2565400" y="3619500"/>
            <a:ext cx="685800" cy="13636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45" name="꺾인 연결선 44"/>
          <p:cNvCxnSpPr>
            <a:stCxn id="26" idx="1"/>
            <a:endCxn id="16" idx="3"/>
          </p:cNvCxnSpPr>
          <p:nvPr/>
        </p:nvCxnSpPr>
        <p:spPr>
          <a:xfrm rot="10800000" flipV="1">
            <a:off x="2565400" y="4076700"/>
            <a:ext cx="685800" cy="9064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47" name="꺾인 연결선 46"/>
          <p:cNvCxnSpPr>
            <a:stCxn id="27" idx="1"/>
            <a:endCxn id="16" idx="3"/>
          </p:cNvCxnSpPr>
          <p:nvPr/>
        </p:nvCxnSpPr>
        <p:spPr>
          <a:xfrm rot="10800000" flipV="1">
            <a:off x="2565400" y="4533900"/>
            <a:ext cx="685800" cy="4492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49" name="꺾인 연결선 48"/>
          <p:cNvCxnSpPr>
            <a:stCxn id="28" idx="1"/>
            <a:endCxn id="16" idx="3"/>
          </p:cNvCxnSpPr>
          <p:nvPr/>
        </p:nvCxnSpPr>
        <p:spPr>
          <a:xfrm rot="10800000">
            <a:off x="2565400" y="4983163"/>
            <a:ext cx="685800" cy="7937"/>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65568" name="TextBox 51"/>
          <p:cNvSpPr txBox="1">
            <a:spLocks noChangeArrowheads="1"/>
          </p:cNvSpPr>
          <p:nvPr/>
        </p:nvSpPr>
        <p:spPr bwMode="auto">
          <a:xfrm>
            <a:off x="1404938" y="5961063"/>
            <a:ext cx="1371600" cy="338137"/>
          </a:xfrm>
          <a:prstGeom prst="rect">
            <a:avLst/>
          </a:prstGeom>
          <a:noFill/>
          <a:ln w="9525">
            <a:noFill/>
            <a:miter lim="800000"/>
            <a:headEnd/>
            <a:tailEnd/>
          </a:ln>
        </p:spPr>
        <p:txBody>
          <a:bodyPr>
            <a:spAutoFit/>
          </a:bodyPr>
          <a:lstStyle/>
          <a:p>
            <a:pPr algn="ctr" latinLnBrk="0"/>
            <a:r>
              <a:rPr kumimoji="0" lang="en-US" altLang="ko-KR" sz="1600" b="1">
                <a:latin typeface="맑은 고딕" pitchFamily="50" charset="-127"/>
                <a:ea typeface="맑은 고딕" pitchFamily="50" charset="-127"/>
              </a:rPr>
              <a:t>Server Farm</a:t>
            </a:r>
            <a:endParaRPr kumimoji="0" lang="ko-KR" altLang="en-US" sz="1600" b="1">
              <a:latin typeface="맑은 고딕" pitchFamily="50" charset="-127"/>
              <a:ea typeface="맑은 고딕" pitchFamily="50" charset="-127"/>
            </a:endParaRPr>
          </a:p>
        </p:txBody>
      </p:sp>
      <p:cxnSp>
        <p:nvCxnSpPr>
          <p:cNvPr id="53" name="직선 연결선 52"/>
          <p:cNvCxnSpPr>
            <a:stCxn id="56" idx="2"/>
            <a:endCxn id="54" idx="0"/>
          </p:cNvCxnSpPr>
          <p:nvPr/>
        </p:nvCxnSpPr>
        <p:spPr>
          <a:xfrm rot="16200000" flipH="1">
            <a:off x="5945981" y="4352132"/>
            <a:ext cx="1804987" cy="63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직사각형 53"/>
          <p:cNvSpPr/>
          <p:nvPr/>
        </p:nvSpPr>
        <p:spPr>
          <a:xfrm>
            <a:off x="5937250" y="52578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kumimoji="0" lang="ko-KR" altLang="en-US" dirty="0"/>
          </a:p>
        </p:txBody>
      </p:sp>
      <p:pic>
        <p:nvPicPr>
          <p:cNvPr id="65571" name="Picture 68" descr="cloud"/>
          <p:cNvPicPr>
            <a:picLocks noChangeAspect="1" noChangeArrowheads="1"/>
          </p:cNvPicPr>
          <p:nvPr/>
        </p:nvPicPr>
        <p:blipFill>
          <a:blip r:embed="rId2"/>
          <a:srcRect l="16068" t="8571" r="19666" b="5714"/>
          <a:stretch>
            <a:fillRect/>
          </a:stretch>
        </p:blipFill>
        <p:spPr bwMode="auto">
          <a:xfrm>
            <a:off x="6197600" y="2590800"/>
            <a:ext cx="1219200" cy="762000"/>
          </a:xfrm>
          <a:prstGeom prst="rect">
            <a:avLst/>
          </a:prstGeom>
          <a:noFill/>
          <a:ln w="9525">
            <a:noFill/>
            <a:miter lim="800000"/>
            <a:headEnd/>
            <a:tailEnd/>
          </a:ln>
        </p:spPr>
      </p:pic>
      <p:pic>
        <p:nvPicPr>
          <p:cNvPr id="65572" name="Picture 41"/>
          <p:cNvPicPr>
            <a:picLocks noChangeAspect="1" noChangeArrowheads="1"/>
          </p:cNvPicPr>
          <p:nvPr/>
        </p:nvPicPr>
        <p:blipFill>
          <a:blip r:embed="rId3"/>
          <a:srcRect/>
          <a:stretch>
            <a:fillRect/>
          </a:stretch>
        </p:blipFill>
        <p:spPr bwMode="auto">
          <a:xfrm>
            <a:off x="6578600" y="3200400"/>
            <a:ext cx="533400" cy="252413"/>
          </a:xfrm>
          <a:prstGeom prst="rect">
            <a:avLst/>
          </a:prstGeom>
          <a:noFill/>
          <a:ln w="9525">
            <a:noFill/>
            <a:miter lim="800000"/>
            <a:headEnd/>
            <a:tailEnd/>
          </a:ln>
        </p:spPr>
      </p:pic>
      <p:pic>
        <p:nvPicPr>
          <p:cNvPr id="65573" name="Picture 11"/>
          <p:cNvPicPr>
            <a:picLocks noChangeAspect="1" noChangeArrowheads="1"/>
          </p:cNvPicPr>
          <p:nvPr/>
        </p:nvPicPr>
        <p:blipFill>
          <a:blip r:embed="rId4"/>
          <a:srcRect/>
          <a:stretch>
            <a:fillRect/>
          </a:stretch>
        </p:blipFill>
        <p:spPr bwMode="auto">
          <a:xfrm>
            <a:off x="6172200" y="5334000"/>
            <a:ext cx="217488" cy="533400"/>
          </a:xfrm>
          <a:prstGeom prst="rect">
            <a:avLst/>
          </a:prstGeom>
          <a:noFill/>
          <a:ln w="9525">
            <a:noFill/>
            <a:miter lim="800000"/>
            <a:headEnd/>
            <a:tailEnd/>
          </a:ln>
        </p:spPr>
      </p:pic>
      <p:pic>
        <p:nvPicPr>
          <p:cNvPr id="65574" name="Picture 11"/>
          <p:cNvPicPr>
            <a:picLocks noChangeAspect="1" noChangeArrowheads="1"/>
          </p:cNvPicPr>
          <p:nvPr/>
        </p:nvPicPr>
        <p:blipFill>
          <a:blip r:embed="rId4"/>
          <a:srcRect/>
          <a:stretch>
            <a:fillRect/>
          </a:stretch>
        </p:blipFill>
        <p:spPr bwMode="auto">
          <a:xfrm>
            <a:off x="6400800" y="5334000"/>
            <a:ext cx="217488" cy="533400"/>
          </a:xfrm>
          <a:prstGeom prst="rect">
            <a:avLst/>
          </a:prstGeom>
          <a:noFill/>
          <a:ln w="9525">
            <a:noFill/>
            <a:miter lim="800000"/>
            <a:headEnd/>
            <a:tailEnd/>
          </a:ln>
        </p:spPr>
      </p:pic>
      <p:pic>
        <p:nvPicPr>
          <p:cNvPr id="65575" name="Picture 11"/>
          <p:cNvPicPr>
            <a:picLocks noChangeAspect="1" noChangeArrowheads="1"/>
          </p:cNvPicPr>
          <p:nvPr/>
        </p:nvPicPr>
        <p:blipFill>
          <a:blip r:embed="rId4"/>
          <a:srcRect/>
          <a:stretch>
            <a:fillRect/>
          </a:stretch>
        </p:blipFill>
        <p:spPr bwMode="auto">
          <a:xfrm>
            <a:off x="6629400" y="5334000"/>
            <a:ext cx="217488" cy="533400"/>
          </a:xfrm>
          <a:prstGeom prst="rect">
            <a:avLst/>
          </a:prstGeom>
          <a:noFill/>
          <a:ln w="9525">
            <a:noFill/>
            <a:miter lim="800000"/>
            <a:headEnd/>
            <a:tailEnd/>
          </a:ln>
        </p:spPr>
      </p:pic>
      <p:pic>
        <p:nvPicPr>
          <p:cNvPr id="65576" name="Picture 11"/>
          <p:cNvPicPr>
            <a:picLocks noChangeAspect="1" noChangeArrowheads="1"/>
          </p:cNvPicPr>
          <p:nvPr/>
        </p:nvPicPr>
        <p:blipFill>
          <a:blip r:embed="rId4"/>
          <a:srcRect/>
          <a:stretch>
            <a:fillRect/>
          </a:stretch>
        </p:blipFill>
        <p:spPr bwMode="auto">
          <a:xfrm>
            <a:off x="6858000" y="5334000"/>
            <a:ext cx="217488" cy="533400"/>
          </a:xfrm>
          <a:prstGeom prst="rect">
            <a:avLst/>
          </a:prstGeom>
          <a:noFill/>
          <a:ln w="9525">
            <a:noFill/>
            <a:miter lim="800000"/>
            <a:headEnd/>
            <a:tailEnd/>
          </a:ln>
        </p:spPr>
      </p:pic>
      <p:pic>
        <p:nvPicPr>
          <p:cNvPr id="65577" name="Picture 11"/>
          <p:cNvPicPr>
            <a:picLocks noChangeAspect="1" noChangeArrowheads="1"/>
          </p:cNvPicPr>
          <p:nvPr/>
        </p:nvPicPr>
        <p:blipFill>
          <a:blip r:embed="rId4"/>
          <a:srcRect/>
          <a:stretch>
            <a:fillRect/>
          </a:stretch>
        </p:blipFill>
        <p:spPr bwMode="auto">
          <a:xfrm>
            <a:off x="7315200" y="5334000"/>
            <a:ext cx="217488" cy="533400"/>
          </a:xfrm>
          <a:prstGeom prst="rect">
            <a:avLst/>
          </a:prstGeom>
          <a:noFill/>
          <a:ln w="9525">
            <a:noFill/>
            <a:miter lim="800000"/>
            <a:headEnd/>
            <a:tailEnd/>
          </a:ln>
        </p:spPr>
      </p:pic>
      <p:pic>
        <p:nvPicPr>
          <p:cNvPr id="65578" name="Picture 11"/>
          <p:cNvPicPr>
            <a:picLocks noChangeAspect="1" noChangeArrowheads="1"/>
          </p:cNvPicPr>
          <p:nvPr/>
        </p:nvPicPr>
        <p:blipFill>
          <a:blip r:embed="rId4"/>
          <a:srcRect/>
          <a:stretch>
            <a:fillRect/>
          </a:stretch>
        </p:blipFill>
        <p:spPr bwMode="auto">
          <a:xfrm>
            <a:off x="7086600" y="5334000"/>
            <a:ext cx="217488" cy="533400"/>
          </a:xfrm>
          <a:prstGeom prst="rect">
            <a:avLst/>
          </a:prstGeom>
          <a:noFill/>
          <a:ln w="9525">
            <a:noFill/>
            <a:miter lim="800000"/>
            <a:headEnd/>
            <a:tailEnd/>
          </a:ln>
        </p:spPr>
      </p:pic>
      <p:sp>
        <p:nvSpPr>
          <p:cNvPr id="65579" name="TextBox 81"/>
          <p:cNvSpPr txBox="1">
            <a:spLocks noChangeArrowheads="1"/>
          </p:cNvSpPr>
          <p:nvPr/>
        </p:nvSpPr>
        <p:spPr bwMode="auto">
          <a:xfrm>
            <a:off x="6154738" y="5884863"/>
            <a:ext cx="1371600" cy="338137"/>
          </a:xfrm>
          <a:prstGeom prst="rect">
            <a:avLst/>
          </a:prstGeom>
          <a:noFill/>
          <a:ln w="9525">
            <a:noFill/>
            <a:miter lim="800000"/>
            <a:headEnd/>
            <a:tailEnd/>
          </a:ln>
        </p:spPr>
        <p:txBody>
          <a:bodyPr>
            <a:spAutoFit/>
          </a:bodyPr>
          <a:lstStyle/>
          <a:p>
            <a:pPr algn="ctr" latinLnBrk="0"/>
            <a:r>
              <a:rPr kumimoji="0" lang="en-US" altLang="ko-KR" sz="1600" b="1">
                <a:latin typeface="맑은 고딕" pitchFamily="50" charset="-127"/>
                <a:ea typeface="맑은 고딕" pitchFamily="50" charset="-127"/>
              </a:rPr>
              <a:t>Server Farm</a:t>
            </a:r>
            <a:endParaRPr kumimoji="0" lang="ko-KR" altLang="en-US" sz="1600" b="1">
              <a:latin typeface="맑은 고딕" pitchFamily="50" charset="-127"/>
              <a:ea typeface="맑은 고딕" pitchFamily="50" charset="-127"/>
            </a:endParaRPr>
          </a:p>
        </p:txBody>
      </p:sp>
      <p:pic>
        <p:nvPicPr>
          <p:cNvPr id="65580" name="Picture 48" descr="6400"/>
          <p:cNvPicPr>
            <a:picLocks noChangeAspect="1" noChangeArrowheads="1"/>
          </p:cNvPicPr>
          <p:nvPr/>
        </p:nvPicPr>
        <p:blipFill>
          <a:blip r:embed="rId7"/>
          <a:srcRect/>
          <a:stretch>
            <a:fillRect/>
          </a:stretch>
        </p:blipFill>
        <p:spPr bwMode="auto">
          <a:xfrm>
            <a:off x="7848600" y="4267200"/>
            <a:ext cx="762000" cy="168275"/>
          </a:xfrm>
          <a:prstGeom prst="rect">
            <a:avLst/>
          </a:prstGeom>
          <a:noFill/>
          <a:ln w="9525">
            <a:noFill/>
            <a:miter lim="800000"/>
            <a:headEnd/>
            <a:tailEnd/>
          </a:ln>
        </p:spPr>
      </p:pic>
      <p:pic>
        <p:nvPicPr>
          <p:cNvPr id="65581" name="Picture 48" descr="6400"/>
          <p:cNvPicPr>
            <a:picLocks noChangeAspect="1" noChangeArrowheads="1"/>
          </p:cNvPicPr>
          <p:nvPr/>
        </p:nvPicPr>
        <p:blipFill>
          <a:blip r:embed="rId7"/>
          <a:srcRect/>
          <a:stretch>
            <a:fillRect/>
          </a:stretch>
        </p:blipFill>
        <p:spPr bwMode="auto">
          <a:xfrm>
            <a:off x="7848600" y="4749800"/>
            <a:ext cx="762000" cy="168275"/>
          </a:xfrm>
          <a:prstGeom prst="rect">
            <a:avLst/>
          </a:prstGeom>
          <a:noFill/>
          <a:ln w="9525">
            <a:noFill/>
            <a:miter lim="800000"/>
            <a:headEnd/>
            <a:tailEnd/>
          </a:ln>
        </p:spPr>
      </p:pic>
      <p:pic>
        <p:nvPicPr>
          <p:cNvPr id="65582" name="Picture 48" descr="6400"/>
          <p:cNvPicPr>
            <a:picLocks noChangeAspect="1" noChangeArrowheads="1"/>
          </p:cNvPicPr>
          <p:nvPr/>
        </p:nvPicPr>
        <p:blipFill>
          <a:blip r:embed="rId8"/>
          <a:srcRect/>
          <a:stretch>
            <a:fillRect/>
          </a:stretch>
        </p:blipFill>
        <p:spPr bwMode="auto">
          <a:xfrm>
            <a:off x="6324600" y="4495800"/>
            <a:ext cx="1066800" cy="234950"/>
          </a:xfrm>
          <a:prstGeom prst="rect">
            <a:avLst/>
          </a:prstGeom>
          <a:noFill/>
          <a:ln w="9525">
            <a:noFill/>
            <a:miter lim="800000"/>
            <a:headEnd/>
            <a:tailEnd/>
          </a:ln>
        </p:spPr>
      </p:pic>
      <p:cxnSp>
        <p:nvCxnSpPr>
          <p:cNvPr id="86" name="꺾인 연결선 85"/>
          <p:cNvCxnSpPr>
            <a:stCxn id="83" idx="1"/>
            <a:endCxn id="15" idx="3"/>
          </p:cNvCxnSpPr>
          <p:nvPr/>
        </p:nvCxnSpPr>
        <p:spPr>
          <a:xfrm rot="10800000" flipV="1">
            <a:off x="7391400" y="4351338"/>
            <a:ext cx="457200" cy="261937"/>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88" name="꺾인 연결선 87"/>
          <p:cNvCxnSpPr>
            <a:stCxn id="84" idx="1"/>
            <a:endCxn id="15" idx="3"/>
          </p:cNvCxnSpPr>
          <p:nvPr/>
        </p:nvCxnSpPr>
        <p:spPr>
          <a:xfrm rot="10800000">
            <a:off x="7391400" y="4613275"/>
            <a:ext cx="457200" cy="22066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65585" name="TextBox 88"/>
          <p:cNvSpPr txBox="1">
            <a:spLocks noChangeArrowheads="1"/>
          </p:cNvSpPr>
          <p:nvPr/>
        </p:nvSpPr>
        <p:spPr bwMode="auto">
          <a:xfrm>
            <a:off x="7848600" y="3962400"/>
            <a:ext cx="762000" cy="307975"/>
          </a:xfrm>
          <a:prstGeom prst="rect">
            <a:avLst/>
          </a:prstGeom>
          <a:noFill/>
          <a:ln w="9525">
            <a:noFill/>
            <a:miter lim="800000"/>
            <a:headEnd/>
            <a:tailEnd/>
          </a:ln>
        </p:spPr>
        <p:txBody>
          <a:bodyPr>
            <a:spAutoFit/>
          </a:bodyPr>
          <a:lstStyle/>
          <a:p>
            <a:pPr algn="ctr" latinLnBrk="0"/>
            <a:r>
              <a:rPr kumimoji="0" lang="en-US" altLang="ko-KR" sz="1400" b="1">
                <a:latin typeface="맑은 고딕" pitchFamily="50" charset="-127"/>
                <a:ea typeface="맑은 고딕" pitchFamily="50" charset="-127"/>
              </a:rPr>
              <a:t>Active</a:t>
            </a:r>
            <a:endParaRPr kumimoji="0" lang="ko-KR" altLang="en-US" sz="1400" b="1">
              <a:latin typeface="맑은 고딕" pitchFamily="50" charset="-127"/>
              <a:ea typeface="맑은 고딕" pitchFamily="50" charset="-127"/>
            </a:endParaRPr>
          </a:p>
        </p:txBody>
      </p:sp>
      <p:sp>
        <p:nvSpPr>
          <p:cNvPr id="65586" name="TextBox 89"/>
          <p:cNvSpPr txBox="1">
            <a:spLocks noChangeArrowheads="1"/>
          </p:cNvSpPr>
          <p:nvPr/>
        </p:nvSpPr>
        <p:spPr bwMode="auto">
          <a:xfrm>
            <a:off x="7789863" y="4873625"/>
            <a:ext cx="838200" cy="307975"/>
          </a:xfrm>
          <a:prstGeom prst="rect">
            <a:avLst/>
          </a:prstGeom>
          <a:noFill/>
          <a:ln w="9525">
            <a:noFill/>
            <a:miter lim="800000"/>
            <a:headEnd/>
            <a:tailEnd/>
          </a:ln>
        </p:spPr>
        <p:txBody>
          <a:bodyPr>
            <a:spAutoFit/>
          </a:bodyPr>
          <a:lstStyle/>
          <a:p>
            <a:pPr algn="ctr" latinLnBrk="0"/>
            <a:r>
              <a:rPr kumimoji="0" lang="en-US" altLang="ko-KR" sz="1400" b="1">
                <a:latin typeface="맑은 고딕" pitchFamily="50" charset="-127"/>
                <a:ea typeface="맑은 고딕" pitchFamily="50" charset="-127"/>
              </a:rPr>
              <a:t>Backup</a:t>
            </a:r>
            <a:endParaRPr kumimoji="0" lang="ko-KR" altLang="en-US" sz="1400" b="1">
              <a:latin typeface="맑은 고딕" pitchFamily="50" charset="-127"/>
              <a:ea typeface="맑은 고딕" pitchFamily="50" charset="-127"/>
            </a:endParaRPr>
          </a:p>
        </p:txBody>
      </p:sp>
      <p:sp>
        <p:nvSpPr>
          <p:cNvPr id="91" name="AutoShape 42"/>
          <p:cNvSpPr>
            <a:spLocks noChangeArrowheads="1"/>
          </p:cNvSpPr>
          <p:nvPr/>
        </p:nvSpPr>
        <p:spPr bwMode="auto">
          <a:xfrm>
            <a:off x="1524000" y="1981200"/>
            <a:ext cx="1219200" cy="469900"/>
          </a:xfrm>
          <a:prstGeom prst="roundRect">
            <a:avLst>
              <a:gd name="adj" fmla="val 3796"/>
            </a:avLst>
          </a:prstGeom>
          <a:solidFill>
            <a:schemeClr val="bg1"/>
          </a:solidFill>
          <a:ln w="28575">
            <a:solidFill>
              <a:srgbClr val="BFD1E3"/>
            </a:solidFill>
            <a:round/>
            <a:headEnd/>
            <a:tailEnd/>
          </a:ln>
          <a:effectLst>
            <a:outerShdw dist="35921" dir="2700000" algn="ctr" rotWithShape="0">
              <a:schemeClr val="bg2"/>
            </a:outerShdw>
          </a:effectLst>
        </p:spPr>
        <p:txBody>
          <a:bodyPr anchor="ctr">
            <a:spAutoFit/>
          </a:bodyPr>
          <a:lstStyle/>
          <a:p>
            <a:pPr algn="ctr" eaLnBrk="0" fontAlgn="auto" latinLnBrk="0" hangingPunct="0">
              <a:lnSpc>
                <a:spcPct val="120000"/>
              </a:lnSpc>
              <a:spcBef>
                <a:spcPct val="20000"/>
              </a:spcBef>
              <a:spcAft>
                <a:spcPts val="0"/>
              </a:spcAft>
              <a:defRPr/>
            </a:pPr>
            <a:r>
              <a:rPr kumimoji="0" lang="ko-KR" altLang="en-US" sz="2000" b="1">
                <a:solidFill>
                  <a:srgbClr val="333399"/>
                </a:solidFill>
                <a:effectLst>
                  <a:outerShdw blurRad="38100" dist="38100" dir="2700000" algn="tl">
                    <a:srgbClr val="C0C0C0"/>
                  </a:outerShdw>
                </a:effectLst>
                <a:latin typeface="맑은 고딕" pitchFamily="50" charset="-127"/>
                <a:ea typeface="맑은 고딕" pitchFamily="50" charset="-127"/>
              </a:rPr>
              <a:t>과 거</a:t>
            </a:r>
            <a:endParaRPr kumimoji="0" lang="ko-KR" altLang="en-US" sz="2000" b="1" dirty="0">
              <a:solidFill>
                <a:srgbClr val="006600"/>
              </a:solidFill>
              <a:effectLst>
                <a:outerShdw blurRad="38100" dist="38100" dir="2700000" algn="tl">
                  <a:srgbClr val="C0C0C0"/>
                </a:outerShdw>
              </a:effectLst>
              <a:latin typeface="맑은 고딕" pitchFamily="50" charset="-127"/>
              <a:ea typeface="맑은 고딕" pitchFamily="50" charset="-127"/>
            </a:endParaRPr>
          </a:p>
        </p:txBody>
      </p:sp>
      <p:sp>
        <p:nvSpPr>
          <p:cNvPr id="92" name="AutoShape 42"/>
          <p:cNvSpPr>
            <a:spLocks noChangeArrowheads="1"/>
          </p:cNvSpPr>
          <p:nvPr/>
        </p:nvSpPr>
        <p:spPr bwMode="auto">
          <a:xfrm>
            <a:off x="6248400" y="1968500"/>
            <a:ext cx="1219200" cy="433388"/>
          </a:xfrm>
          <a:prstGeom prst="roundRect">
            <a:avLst>
              <a:gd name="adj" fmla="val 3796"/>
            </a:avLst>
          </a:prstGeom>
          <a:solidFill>
            <a:schemeClr val="bg1"/>
          </a:solidFill>
          <a:ln w="28575">
            <a:solidFill>
              <a:srgbClr val="BFD1E3"/>
            </a:solidFill>
            <a:round/>
            <a:headEnd/>
            <a:tailEnd/>
          </a:ln>
          <a:effectLst>
            <a:outerShdw dist="35921" dir="2700000" algn="ctr" rotWithShape="0">
              <a:schemeClr val="bg2"/>
            </a:outerShdw>
          </a:effectLst>
        </p:spPr>
        <p:txBody>
          <a:bodyPr anchor="ctr">
            <a:spAutoFit/>
          </a:bodyPr>
          <a:lstStyle/>
          <a:p>
            <a:pPr algn="ctr" eaLnBrk="0" fontAlgn="auto" latinLnBrk="0" hangingPunct="0">
              <a:lnSpc>
                <a:spcPct val="120000"/>
              </a:lnSpc>
              <a:spcBef>
                <a:spcPct val="20000"/>
              </a:spcBef>
              <a:spcAft>
                <a:spcPts val="0"/>
              </a:spcAft>
              <a:defRPr/>
            </a:pPr>
            <a:r>
              <a:rPr kumimoji="0" lang="ko-KR" altLang="en-US" sz="2000" b="1" dirty="0">
                <a:solidFill>
                  <a:srgbClr val="006600"/>
                </a:solidFill>
                <a:effectLst>
                  <a:outerShdw blurRad="38100" dist="38100" dir="2700000" algn="tl">
                    <a:srgbClr val="C0C0C0"/>
                  </a:outerShdw>
                </a:effectLst>
                <a:latin typeface="맑은 고딕" pitchFamily="50" charset="-127"/>
                <a:ea typeface="맑은 고딕" pitchFamily="50" charset="-127"/>
              </a:rPr>
              <a:t>현 재</a:t>
            </a:r>
          </a:p>
        </p:txBody>
      </p:sp>
      <p:sp>
        <p:nvSpPr>
          <p:cNvPr id="93" name="오른쪽 화살표 92"/>
          <p:cNvSpPr/>
          <p:nvPr/>
        </p:nvSpPr>
        <p:spPr>
          <a:xfrm>
            <a:off x="4267200" y="3352800"/>
            <a:ext cx="1295400" cy="914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latinLnBrk="0">
              <a:spcBef>
                <a:spcPts val="0"/>
              </a:spcBef>
              <a:spcAft>
                <a:spcPts val="0"/>
              </a:spcAft>
              <a:defRPr/>
            </a:pPr>
            <a:endParaRPr kumimoji="0" lang="ko-KR"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제목 1"/>
          <p:cNvSpPr>
            <a:spLocks noGrp="1"/>
          </p:cNvSpPr>
          <p:nvPr>
            <p:ph type="title"/>
          </p:nvPr>
        </p:nvSpPr>
        <p:spPr/>
        <p:txBody>
          <a:bodyPr/>
          <a:lstStyle/>
          <a:p>
            <a:pPr eaLnBrk="1" hangingPunct="1"/>
            <a:r>
              <a:rPr lang="ko-KR" altLang="en-US" smtClean="0">
                <a:latin typeface="Arial" charset="0"/>
                <a:cs typeface="Arial" charset="0"/>
              </a:rPr>
              <a:t>현재 </a:t>
            </a:r>
            <a:r>
              <a:rPr lang="en-US" altLang="ko-KR" smtClean="0">
                <a:latin typeface="Arial" charset="0"/>
                <a:cs typeface="Arial" charset="0"/>
              </a:rPr>
              <a:t>IT </a:t>
            </a:r>
            <a:r>
              <a:rPr lang="ko-KR" altLang="en-US" smtClean="0">
                <a:latin typeface="Arial" charset="0"/>
                <a:cs typeface="Arial" charset="0"/>
              </a:rPr>
              <a:t>현황 분석 </a:t>
            </a:r>
            <a:r>
              <a:rPr lang="en-US" altLang="ko-KR" smtClean="0">
                <a:latin typeface="Arial" charset="0"/>
                <a:cs typeface="Arial" charset="0"/>
              </a:rPr>
              <a:t>– </a:t>
            </a:r>
            <a:r>
              <a:rPr lang="ko-KR" altLang="en-US" sz="2400" smtClean="0">
                <a:latin typeface="Arial" charset="0"/>
                <a:cs typeface="Arial" charset="0"/>
              </a:rPr>
              <a:t>서버 전기 사용량</a:t>
            </a:r>
            <a:endParaRPr lang="ko-KR" altLang="en-US" smtClean="0">
              <a:latin typeface="맑은 고딕" pitchFamily="50" charset="-127"/>
              <a:cs typeface="Arial" charset="0"/>
            </a:endParaRPr>
          </a:p>
        </p:txBody>
      </p:sp>
      <p:sp>
        <p:nvSpPr>
          <p:cNvPr id="66562" name="내용 개체 틀 2"/>
          <p:cNvSpPr>
            <a:spLocks noGrp="1"/>
          </p:cNvSpPr>
          <p:nvPr>
            <p:ph idx="1"/>
          </p:nvPr>
        </p:nvSpPr>
        <p:spPr/>
        <p:txBody>
          <a:bodyPr/>
          <a:lstStyle/>
          <a:p>
            <a:pPr eaLnBrk="1" hangingPunct="1"/>
            <a:r>
              <a:rPr lang="en-US" altLang="ko-KR" b="1" smtClean="0">
                <a:latin typeface="맑은 고딕" pitchFamily="50" charset="-127"/>
                <a:cs typeface="Arial" charset="0"/>
              </a:rPr>
              <a:t> </a:t>
            </a:r>
            <a:r>
              <a:rPr lang="en-US" altLang="ko-KR" sz="2400" b="1" smtClean="0">
                <a:latin typeface="맑은 고딕" pitchFamily="50" charset="-127"/>
                <a:cs typeface="Arial" charset="0"/>
              </a:rPr>
              <a:t>2006</a:t>
            </a:r>
            <a:r>
              <a:rPr lang="ko-KR" altLang="en-US" sz="2400" b="1" smtClean="0">
                <a:latin typeface="맑은 고딕" pitchFamily="50" charset="-127"/>
                <a:cs typeface="Arial" charset="0"/>
              </a:rPr>
              <a:t>년 미국 전체의 전기 사용량 중 데이터 센터의 서버가 사용하는 양은 </a:t>
            </a:r>
            <a:r>
              <a:rPr lang="en-US" altLang="ko-KR" sz="2400" b="1" smtClean="0">
                <a:latin typeface="맑은 고딕" pitchFamily="50" charset="-127"/>
                <a:cs typeface="Arial" charset="0"/>
              </a:rPr>
              <a:t>1.5%</a:t>
            </a:r>
            <a:r>
              <a:rPr lang="ko-KR" altLang="en-US" sz="2400" b="1" smtClean="0">
                <a:latin typeface="맑은 고딕" pitchFamily="50" charset="-127"/>
                <a:cs typeface="Arial" charset="0"/>
              </a:rPr>
              <a:t>에 이른다 </a:t>
            </a:r>
            <a:r>
              <a:rPr lang="en-US" altLang="ko-KR" sz="2400" b="1" smtClean="0">
                <a:latin typeface="맑은 고딕" pitchFamily="50" charset="-127"/>
                <a:cs typeface="Arial" charset="0"/>
              </a:rPr>
              <a:t>($4.5 Billion)</a:t>
            </a:r>
          </a:p>
          <a:p>
            <a:pPr lvl="1" eaLnBrk="1" hangingPunct="1"/>
            <a:r>
              <a:rPr lang="ko-KR" altLang="en-US" sz="1800" b="1" smtClean="0">
                <a:latin typeface="맑은 고딕" pitchFamily="50" charset="-127"/>
                <a:cs typeface="Arial" charset="0"/>
              </a:rPr>
              <a:t>미국 전체 시민이 컬러 </a:t>
            </a:r>
            <a:r>
              <a:rPr lang="en-US" altLang="ko-KR" sz="1800" b="1" smtClean="0">
                <a:latin typeface="맑은 고딕" pitchFamily="50" charset="-127"/>
                <a:cs typeface="Arial" charset="0"/>
              </a:rPr>
              <a:t>TV</a:t>
            </a:r>
            <a:r>
              <a:rPr lang="ko-KR" altLang="en-US" sz="1800" b="1" smtClean="0">
                <a:latin typeface="맑은 고딕" pitchFamily="50" charset="-127"/>
                <a:cs typeface="Arial" charset="0"/>
              </a:rPr>
              <a:t>를 보는 양 보다 많음</a:t>
            </a:r>
            <a:endParaRPr lang="en-US" altLang="ko-KR" sz="1800" b="1" smtClean="0">
              <a:latin typeface="맑은 고딕" pitchFamily="50" charset="-127"/>
              <a:cs typeface="Arial" charset="0"/>
            </a:endParaRPr>
          </a:p>
          <a:p>
            <a:pPr lvl="1" eaLnBrk="1" hangingPunct="1"/>
            <a:r>
              <a:rPr lang="ko-KR" altLang="en-US" sz="1800" b="1" smtClean="0">
                <a:latin typeface="맑은 고딕" pitchFamily="50" charset="-127"/>
                <a:cs typeface="Arial" charset="0"/>
              </a:rPr>
              <a:t>미국 </a:t>
            </a:r>
            <a:r>
              <a:rPr lang="en-US" altLang="ko-KR" sz="1800" b="1" smtClean="0">
                <a:latin typeface="맑은 고딕" pitchFamily="50" charset="-127"/>
                <a:cs typeface="Arial" charset="0"/>
              </a:rPr>
              <a:t>580</a:t>
            </a:r>
            <a:r>
              <a:rPr lang="ko-KR" altLang="en-US" sz="1800" b="1" smtClean="0">
                <a:latin typeface="맑은 고딕" pitchFamily="50" charset="-127"/>
                <a:cs typeface="Arial" charset="0"/>
              </a:rPr>
              <a:t>만 명의 시민이 가정에서 소비하는 전력량과 유사</a:t>
            </a:r>
            <a:endParaRPr lang="en-US" altLang="ko-KR" sz="1800" b="1" smtClean="0">
              <a:latin typeface="맑은 고딕" pitchFamily="50" charset="-127"/>
              <a:cs typeface="Arial" charset="0"/>
            </a:endParaRPr>
          </a:p>
          <a:p>
            <a:pPr lvl="1" eaLnBrk="1" hangingPunct="1"/>
            <a:r>
              <a:rPr lang="en-US" altLang="ko-KR" sz="1000" b="1" smtClean="0">
                <a:solidFill>
                  <a:srgbClr val="000000"/>
                </a:solidFill>
                <a:latin typeface="맑은 고딕" pitchFamily="50" charset="-127"/>
                <a:cs typeface="Arial" charset="0"/>
                <a:hlinkClick r:id="rId3"/>
              </a:rPr>
              <a:t>http://www.energystar.gov/ia/partners/prod_development/downloads/EPA_Report_Exec_Summary_Final.pdf</a:t>
            </a:r>
            <a:endParaRPr lang="en-US" altLang="ko-KR" sz="2000" b="1" smtClean="0">
              <a:solidFill>
                <a:srgbClr val="000000"/>
              </a:solidFill>
              <a:latin typeface="맑은 고딕" pitchFamily="50" charset="-127"/>
              <a:cs typeface="Arial" charset="0"/>
            </a:endParaRPr>
          </a:p>
          <a:p>
            <a:pPr eaLnBrk="1" hangingPunct="1"/>
            <a:endParaRPr lang="en-US" altLang="ko-KR" b="1" smtClean="0">
              <a:solidFill>
                <a:srgbClr val="000000"/>
              </a:solidFill>
              <a:latin typeface="맑은 고딕" pitchFamily="50" charset="-127"/>
              <a:cs typeface="Arial" charset="0"/>
            </a:endParaRPr>
          </a:p>
          <a:p>
            <a:pPr eaLnBrk="1" hangingPunct="1"/>
            <a:r>
              <a:rPr lang="en-US" altLang="ko-KR" sz="2400" b="1" smtClean="0">
                <a:latin typeface="맑은 고딕" pitchFamily="50" charset="-127"/>
                <a:cs typeface="Arial" charset="0"/>
              </a:rPr>
              <a:t>Volume Server</a:t>
            </a:r>
            <a:r>
              <a:rPr lang="ko-KR" altLang="en-US" sz="2400" b="1" smtClean="0">
                <a:latin typeface="맑은 고딕" pitchFamily="50" charset="-127"/>
                <a:cs typeface="Arial" charset="0"/>
              </a:rPr>
              <a:t>가 미국 </a:t>
            </a:r>
            <a:r>
              <a:rPr lang="en-US" altLang="ko-KR" sz="2400" b="1" smtClean="0">
                <a:latin typeface="맑은 고딕" pitchFamily="50" charset="-127"/>
                <a:cs typeface="Arial" charset="0"/>
              </a:rPr>
              <a:t>IDC</a:t>
            </a:r>
            <a:r>
              <a:rPr lang="ko-KR" altLang="en-US" sz="2400" b="1" smtClean="0">
                <a:latin typeface="맑은 고딕" pitchFamily="50" charset="-127"/>
                <a:cs typeface="Arial" charset="0"/>
              </a:rPr>
              <a:t>에서 운용 되는 서버의 </a:t>
            </a:r>
            <a:r>
              <a:rPr lang="en-US" altLang="ko-KR" sz="2400" b="1" smtClean="0">
                <a:latin typeface="맑은 고딕" pitchFamily="50" charset="-127"/>
                <a:cs typeface="Arial" charset="0"/>
              </a:rPr>
              <a:t>68%</a:t>
            </a:r>
            <a:r>
              <a:rPr lang="ko-KR" altLang="en-US" sz="2400" b="1" smtClean="0">
                <a:latin typeface="맑은 고딕" pitchFamily="50" charset="-127"/>
                <a:cs typeface="Arial" charset="0"/>
              </a:rPr>
              <a:t>를</a:t>
            </a:r>
            <a:r>
              <a:rPr lang="en-US" altLang="ko-KR" sz="2400" b="1" smtClean="0">
                <a:latin typeface="맑은 고딕" pitchFamily="50" charset="-127"/>
                <a:cs typeface="Arial" charset="0"/>
              </a:rPr>
              <a:t> </a:t>
            </a:r>
            <a:r>
              <a:rPr lang="ko-KR" altLang="en-US" sz="2400" b="1" smtClean="0">
                <a:latin typeface="맑은 고딕" pitchFamily="50" charset="-127"/>
                <a:cs typeface="Arial" charset="0"/>
              </a:rPr>
              <a:t>차지한다 </a:t>
            </a:r>
            <a:r>
              <a:rPr lang="en-US" altLang="ko-KR" sz="2400" b="1" smtClean="0">
                <a:latin typeface="맑은 고딕" pitchFamily="50" charset="-127"/>
                <a:cs typeface="Arial" charset="0"/>
              </a:rPr>
              <a:t>($25,000 </a:t>
            </a:r>
            <a:r>
              <a:rPr lang="ko-KR" altLang="en-US" sz="2400" b="1" smtClean="0">
                <a:latin typeface="맑은 고딕" pitchFamily="50" charset="-127"/>
                <a:cs typeface="Arial" charset="0"/>
              </a:rPr>
              <a:t>이하의 저가형 서버</a:t>
            </a:r>
            <a:r>
              <a:rPr lang="en-US" altLang="ko-KR" sz="2400" b="1" smtClean="0">
                <a:latin typeface="맑은 고딕" pitchFamily="50" charset="-127"/>
                <a:cs typeface="Arial" charset="0"/>
              </a:rPr>
              <a:t>)</a:t>
            </a:r>
          </a:p>
          <a:p>
            <a:pPr lvl="1" eaLnBrk="1" hangingPunct="1"/>
            <a:r>
              <a:rPr lang="en-US" altLang="ko-KR" sz="1800" b="1" smtClean="0">
                <a:latin typeface="맑은 고딕" pitchFamily="50" charset="-127"/>
                <a:cs typeface="Arial" charset="0"/>
              </a:rPr>
              <a:t>2006</a:t>
            </a:r>
            <a:r>
              <a:rPr lang="ko-KR" altLang="en-US" sz="1800" b="1" smtClean="0">
                <a:latin typeface="맑은 고딕" pitchFamily="50" charset="-127"/>
                <a:cs typeface="Arial" charset="0"/>
              </a:rPr>
              <a:t>년 운용 되는 서버 수는 </a:t>
            </a:r>
            <a:r>
              <a:rPr lang="en-US" altLang="ko-KR" sz="1800" b="1" smtClean="0">
                <a:latin typeface="맑은 고딕" pitchFamily="50" charset="-127"/>
                <a:cs typeface="Arial" charset="0"/>
              </a:rPr>
              <a:t>2000</a:t>
            </a:r>
            <a:r>
              <a:rPr lang="ko-KR" altLang="en-US" sz="1800" b="1" smtClean="0">
                <a:latin typeface="맑은 고딕" pitchFamily="50" charset="-127"/>
                <a:cs typeface="Arial" charset="0"/>
              </a:rPr>
              <a:t>년 보다 </a:t>
            </a:r>
            <a:r>
              <a:rPr lang="en-US" altLang="ko-KR" sz="1800" b="1" smtClean="0">
                <a:latin typeface="맑은 고딕" pitchFamily="50" charset="-127"/>
                <a:cs typeface="Arial" charset="0"/>
              </a:rPr>
              <a:t>2</a:t>
            </a:r>
            <a:r>
              <a:rPr lang="ko-KR" altLang="en-US" sz="1800" b="1" smtClean="0">
                <a:latin typeface="맑은 고딕" pitchFamily="50" charset="-127"/>
                <a:cs typeface="Arial" charset="0"/>
              </a:rPr>
              <a:t>배 증가하였다</a:t>
            </a:r>
            <a:endParaRPr lang="en-US" altLang="ko-KR" sz="1800" b="1" smtClean="0">
              <a:latin typeface="맑은 고딕" pitchFamily="50" charset="-127"/>
              <a:cs typeface="Arial" charset="0"/>
            </a:endParaRPr>
          </a:p>
          <a:p>
            <a:pPr lvl="1" eaLnBrk="1" hangingPunct="1"/>
            <a:r>
              <a:rPr lang="ko-KR" altLang="en-US" sz="1800" b="1" smtClean="0">
                <a:latin typeface="맑은 고딕" pitchFamily="50" charset="-127"/>
                <a:cs typeface="Arial" charset="0"/>
              </a:rPr>
              <a:t>미국 </a:t>
            </a:r>
            <a:r>
              <a:rPr lang="en-US" altLang="ko-KR" sz="1800" b="1" smtClean="0">
                <a:latin typeface="맑은 고딕" pitchFamily="50" charset="-127"/>
                <a:cs typeface="Arial" charset="0"/>
              </a:rPr>
              <a:t>580</a:t>
            </a:r>
            <a:r>
              <a:rPr lang="ko-KR" altLang="en-US" sz="1800" b="1" smtClean="0">
                <a:latin typeface="맑은 고딕" pitchFamily="50" charset="-127"/>
                <a:cs typeface="Arial" charset="0"/>
              </a:rPr>
              <a:t>만 명의 시민이 가정에서 소비하는 전력량과 유사</a:t>
            </a:r>
            <a:endParaRPr lang="en-US" altLang="ko-KR" sz="1800" b="1" smtClean="0">
              <a:latin typeface="맑은 고딕" pitchFamily="50" charset="-127"/>
              <a:cs typeface="Arial" charset="0"/>
            </a:endParaRPr>
          </a:p>
          <a:p>
            <a:pPr lvl="1" eaLnBrk="1" hangingPunct="1"/>
            <a:r>
              <a:rPr lang="en-US" altLang="ko-KR" sz="1000" b="1" smtClean="0">
                <a:latin typeface="맑은 고딕" pitchFamily="50" charset="-127"/>
                <a:cs typeface="Arial" charset="0"/>
                <a:hlinkClick r:id="rId4"/>
              </a:rPr>
              <a:t>http://hightech.lbl.gov/documents/DATA_CENTERS/svrpwrusecompletefinal.pdf</a:t>
            </a:r>
            <a:endParaRPr lang="ko-KR" altLang="en-US" b="1" smtClean="0">
              <a:latin typeface="맑은 고딕" pitchFamily="50" charset="-127"/>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9"/>
          <p:cNvPicPr>
            <a:picLocks noChangeAspect="1" noChangeArrowheads="1"/>
          </p:cNvPicPr>
          <p:nvPr/>
        </p:nvPicPr>
        <p:blipFill>
          <a:blip r:embed="rId2"/>
          <a:srcRect/>
          <a:stretch>
            <a:fillRect/>
          </a:stretch>
        </p:blipFill>
        <p:spPr bwMode="auto">
          <a:xfrm>
            <a:off x="458788" y="4024313"/>
            <a:ext cx="3987800" cy="1439862"/>
          </a:xfrm>
          <a:prstGeom prst="rect">
            <a:avLst/>
          </a:prstGeom>
          <a:noFill/>
          <a:ln w="19050" algn="ctr">
            <a:noFill/>
            <a:miter lim="800000"/>
            <a:headEnd/>
            <a:tailEnd/>
          </a:ln>
        </p:spPr>
      </p:pic>
      <p:pic>
        <p:nvPicPr>
          <p:cNvPr id="56323" name="Picture 80"/>
          <p:cNvPicPr>
            <a:picLocks noChangeAspect="1" noChangeArrowheads="1"/>
          </p:cNvPicPr>
          <p:nvPr/>
        </p:nvPicPr>
        <p:blipFill>
          <a:blip r:embed="rId3"/>
          <a:srcRect/>
          <a:stretch>
            <a:fillRect/>
          </a:stretch>
        </p:blipFill>
        <p:spPr bwMode="auto">
          <a:xfrm>
            <a:off x="4572000" y="4024313"/>
            <a:ext cx="3987800" cy="1439862"/>
          </a:xfrm>
          <a:prstGeom prst="rect">
            <a:avLst/>
          </a:prstGeom>
          <a:noFill/>
          <a:ln w="19050" algn="ctr">
            <a:noFill/>
            <a:miter lim="800000"/>
            <a:headEnd/>
            <a:tailEnd/>
          </a:ln>
        </p:spPr>
      </p:pic>
      <p:pic>
        <p:nvPicPr>
          <p:cNvPr id="56324" name="Picture 77"/>
          <p:cNvPicPr>
            <a:picLocks noChangeAspect="1" noChangeArrowheads="1"/>
          </p:cNvPicPr>
          <p:nvPr/>
        </p:nvPicPr>
        <p:blipFill>
          <a:blip r:embed="rId4"/>
          <a:srcRect/>
          <a:stretch>
            <a:fillRect/>
          </a:stretch>
        </p:blipFill>
        <p:spPr bwMode="auto">
          <a:xfrm>
            <a:off x="4578350" y="2219325"/>
            <a:ext cx="3987800" cy="1439863"/>
          </a:xfrm>
          <a:prstGeom prst="rect">
            <a:avLst/>
          </a:prstGeom>
          <a:noFill/>
          <a:ln w="19050" algn="ctr">
            <a:noFill/>
            <a:miter lim="800000"/>
            <a:headEnd/>
            <a:tailEnd/>
          </a:ln>
        </p:spPr>
      </p:pic>
      <p:pic>
        <p:nvPicPr>
          <p:cNvPr id="56325" name="Picture 78"/>
          <p:cNvPicPr>
            <a:picLocks noChangeAspect="1" noChangeArrowheads="1"/>
          </p:cNvPicPr>
          <p:nvPr/>
        </p:nvPicPr>
        <p:blipFill>
          <a:blip r:embed="rId5"/>
          <a:srcRect/>
          <a:stretch>
            <a:fillRect/>
          </a:stretch>
        </p:blipFill>
        <p:spPr bwMode="auto">
          <a:xfrm>
            <a:off x="468313" y="2219325"/>
            <a:ext cx="3987800" cy="1439863"/>
          </a:xfrm>
          <a:prstGeom prst="rect">
            <a:avLst/>
          </a:prstGeom>
          <a:noFill/>
          <a:ln w="19050" algn="ctr">
            <a:noFill/>
            <a:miter lim="800000"/>
            <a:headEnd/>
            <a:tailEnd/>
          </a:ln>
        </p:spPr>
      </p:pic>
      <p:sp>
        <p:nvSpPr>
          <p:cNvPr id="68613" name="Rectangle 7"/>
          <p:cNvSpPr>
            <a:spLocks noGrp="1" noChangeArrowheads="1"/>
          </p:cNvSpPr>
          <p:nvPr>
            <p:ph type="body" sz="half" idx="1"/>
          </p:nvPr>
        </p:nvSpPr>
        <p:spPr>
          <a:xfrm>
            <a:off x="228600" y="1411288"/>
            <a:ext cx="8610600" cy="4610100"/>
          </a:xfrm>
        </p:spPr>
        <p:txBody>
          <a:bodyPr/>
          <a:lstStyle/>
          <a:p>
            <a:pPr eaLnBrk="1" hangingPunct="1"/>
            <a:r>
              <a:rPr lang="ko-KR" altLang="en-US" sz="2200" b="1" smtClean="0">
                <a:latin typeface="맑은 고딕" pitchFamily="50" charset="-127"/>
                <a:cs typeface="Arial" charset="0"/>
              </a:rPr>
              <a:t>응답시간</a:t>
            </a:r>
            <a:r>
              <a:rPr lang="en-US" altLang="ko-KR" sz="2200" b="1" smtClean="0">
                <a:latin typeface="맑은 고딕" pitchFamily="50" charset="-127"/>
                <a:cs typeface="Arial" charset="0"/>
              </a:rPr>
              <a:t>, </a:t>
            </a:r>
            <a:r>
              <a:rPr lang="ko-KR" altLang="en-US" sz="2200" b="1" smtClean="0">
                <a:latin typeface="맑은 고딕" pitchFamily="50" charset="-127"/>
                <a:cs typeface="Arial" charset="0"/>
              </a:rPr>
              <a:t>성능 비교 시험 </a:t>
            </a:r>
            <a:r>
              <a:rPr lang="en-US" altLang="ko-KR" sz="2200" smtClean="0">
                <a:latin typeface="Arial" charset="0"/>
                <a:ea typeface="굴림" charset="-127"/>
                <a:cs typeface="Arial" charset="0"/>
              </a:rPr>
              <a:t>– Cache Server 9</a:t>
            </a:r>
            <a:r>
              <a:rPr lang="ko-KR" altLang="en-US" sz="2200" smtClean="0">
                <a:latin typeface="Arial" charset="0"/>
                <a:ea typeface="굴림" charset="-127"/>
                <a:cs typeface="Arial" charset="0"/>
              </a:rPr>
              <a:t>대 </a:t>
            </a:r>
            <a:r>
              <a:rPr lang="en-US" altLang="ko-KR" sz="2200" smtClean="0">
                <a:latin typeface="Arial" charset="0"/>
                <a:ea typeface="굴림" charset="-127"/>
                <a:cs typeface="Arial" charset="0"/>
              </a:rPr>
              <a:t>vs F5 BIG-IP 1</a:t>
            </a:r>
            <a:r>
              <a:rPr lang="ko-KR" altLang="en-US" sz="2200" smtClean="0">
                <a:latin typeface="Arial" charset="0"/>
                <a:ea typeface="굴림" charset="-127"/>
                <a:cs typeface="Arial" charset="0"/>
              </a:rPr>
              <a:t>대</a:t>
            </a:r>
          </a:p>
        </p:txBody>
      </p:sp>
      <p:graphicFrame>
        <p:nvGraphicFramePr>
          <p:cNvPr id="56328" name="Group 8"/>
          <p:cNvGraphicFramePr>
            <a:graphicFrameLocks noGrp="1"/>
          </p:cNvGraphicFramePr>
          <p:nvPr>
            <p:ph sz="half" idx="2"/>
          </p:nvPr>
        </p:nvGraphicFramePr>
        <p:xfrm>
          <a:off x="1460500" y="5638800"/>
          <a:ext cx="6076950" cy="694800"/>
        </p:xfrm>
        <a:graphic>
          <a:graphicData uri="http://schemas.openxmlformats.org/drawingml/2006/table">
            <a:tbl>
              <a:tblPr/>
              <a:tblGrid>
                <a:gridCol w="955675"/>
                <a:gridCol w="1039813"/>
                <a:gridCol w="1217612"/>
                <a:gridCol w="692150"/>
                <a:gridCol w="1130300"/>
                <a:gridCol w="1041400"/>
              </a:tblGrid>
              <a:tr h="149225">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1" i="0" u="none" strike="noStrike" cap="none" normalizeH="0" baseline="0" smtClean="0">
                          <a:ln>
                            <a:noFill/>
                          </a:ln>
                          <a:solidFill>
                            <a:schemeClr val="tx1"/>
                          </a:solidFill>
                          <a:effectLst/>
                          <a:latin typeface="맑은 고딕" pitchFamily="50" charset="-127"/>
                          <a:ea typeface="맑은 고딕" pitchFamily="50" charset="-127"/>
                        </a:rPr>
                        <a:t>Traffic</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ko-KR" altLang="en-US" sz="1000" b="1" i="0" u="none" strike="noStrike" cap="none" normalizeH="0" baseline="0" smtClean="0">
                          <a:ln>
                            <a:noFill/>
                          </a:ln>
                          <a:solidFill>
                            <a:schemeClr val="tx1"/>
                          </a:solidFill>
                          <a:effectLst/>
                          <a:latin typeface="맑은 고딕" pitchFamily="50" charset="-127"/>
                          <a:ea typeface="맑은 고딕" pitchFamily="50" charset="-127"/>
                        </a:rPr>
                        <a:t>대상 장비</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ko-KR" altLang="en-US" sz="1000" b="1" i="0" u="none" strike="noStrike" cap="none" normalizeH="0" baseline="0" smtClean="0">
                          <a:ln>
                            <a:noFill/>
                          </a:ln>
                          <a:solidFill>
                            <a:schemeClr val="tx1"/>
                          </a:solidFill>
                          <a:effectLst/>
                          <a:latin typeface="맑은 고딕" pitchFamily="50" charset="-127"/>
                          <a:ea typeface="맑은 고딕" pitchFamily="50" charset="-127"/>
                        </a:rPr>
                        <a:t>응답시간</a:t>
                      </a:r>
                      <a:r>
                        <a:rPr kumimoji="1" lang="en-US" altLang="ko-KR" sz="1000" b="1" i="0" u="none" strike="noStrike" cap="none" normalizeH="0" baseline="0" smtClean="0">
                          <a:ln>
                            <a:noFill/>
                          </a:ln>
                          <a:solidFill>
                            <a:schemeClr val="tx1"/>
                          </a:solidFill>
                          <a:effectLst/>
                          <a:latin typeface="맑은 고딕" pitchFamily="50" charset="-127"/>
                          <a:ea typeface="맑은 고딕" pitchFamily="50" charset="-127"/>
                        </a:rPr>
                        <a:t>(</a:t>
                      </a:r>
                      <a:r>
                        <a:rPr kumimoji="1" lang="ko-KR" altLang="en-US" sz="1000" b="1" i="0" u="none" strike="noStrike" cap="none" normalizeH="0" baseline="0" smtClean="0">
                          <a:ln>
                            <a:noFill/>
                          </a:ln>
                          <a:solidFill>
                            <a:schemeClr val="tx1"/>
                          </a:solidFill>
                          <a:effectLst/>
                          <a:latin typeface="맑은 고딕" pitchFamily="50" charset="-127"/>
                          <a:ea typeface="맑은 고딕" pitchFamily="50" charset="-127"/>
                        </a:rPr>
                        <a:t>초</a:t>
                      </a:r>
                      <a:r>
                        <a:rPr kumimoji="1" lang="en-US" altLang="ko-KR" sz="1000" b="1" i="0" u="none" strike="noStrike" cap="none" normalizeH="0" baseline="0" smtClean="0">
                          <a:ln>
                            <a:noFill/>
                          </a:ln>
                          <a:solidFill>
                            <a:schemeClr val="tx1"/>
                          </a:solidFill>
                          <a:effectLst/>
                          <a:latin typeface="맑은 고딕" pitchFamily="50" charset="-127"/>
                          <a:ea typeface="맑은 고딕" pitchFamily="50" charset="-127"/>
                        </a:rPr>
                        <a:t>)</a:t>
                      </a:r>
                      <a:r>
                        <a:rPr kumimoji="1" lang="en-US" altLang="ko-KR" sz="1000" b="1" i="0" u="none" strike="noStrike" cap="none" normalizeH="0" baseline="0" smtClean="0">
                          <a:ln>
                            <a:noFill/>
                          </a:ln>
                          <a:solidFill>
                            <a:schemeClr val="tx1"/>
                          </a:solidFill>
                          <a:effectLst/>
                          <a:latin typeface="맑은 고딕" pitchFamily="50" charset="-127"/>
                          <a:ea typeface="ＭＳ Ｐゴシック" pitchFamily="34" charset="-128"/>
                        </a:rPr>
                        <a:t> </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1" i="0" u="none" strike="noStrike" cap="none" normalizeH="0" baseline="0" smtClean="0">
                          <a:ln>
                            <a:noFill/>
                          </a:ln>
                          <a:solidFill>
                            <a:schemeClr val="tx1"/>
                          </a:solidFill>
                          <a:effectLst/>
                          <a:latin typeface="맑은 고딕" pitchFamily="50" charset="-127"/>
                          <a:ea typeface="맑은 고딕" pitchFamily="50" charset="-127"/>
                        </a:rPr>
                        <a:t>TPS</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1" i="0" u="none" strike="noStrike" cap="none" normalizeH="0" baseline="0" smtClean="0">
                          <a:ln>
                            <a:noFill/>
                          </a:ln>
                          <a:solidFill>
                            <a:schemeClr val="tx1"/>
                          </a:solidFill>
                          <a:effectLst/>
                          <a:latin typeface="맑은 고딕" pitchFamily="50" charset="-127"/>
                          <a:ea typeface="맑은 고딕" pitchFamily="50" charset="-127"/>
                        </a:rPr>
                        <a:t>Throughput</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1" i="0" u="none" strike="noStrike" cap="none" normalizeH="0" baseline="0" smtClean="0">
                          <a:ln>
                            <a:noFill/>
                          </a:ln>
                          <a:solidFill>
                            <a:schemeClr val="tx1"/>
                          </a:solidFill>
                          <a:effectLst/>
                          <a:latin typeface="맑은 고딕" pitchFamily="50" charset="-127"/>
                          <a:ea typeface="ＭＳ Ｐゴシック" pitchFamily="34" charset="-128"/>
                        </a:rPr>
                        <a:t>CPU Usage</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r>
              <a:tr h="158750">
                <a:tc rowSpan="2">
                  <a:txBody>
                    <a:bodyPr/>
                    <a:lstStyle/>
                    <a:p>
                      <a:pPr marL="0" marR="0" lvl="0" indent="0" algn="ctr" defTabSz="914400" rtl="0" eaLnBrk="1" fontAlgn="ctr" latinLnBrk="1" hangingPunct="1">
                        <a:lnSpc>
                          <a:spcPct val="90000"/>
                        </a:lnSpc>
                        <a:spcBef>
                          <a:spcPct val="0"/>
                        </a:spcBef>
                        <a:spcAft>
                          <a:spcPct val="0"/>
                        </a:spcAft>
                        <a:buClrTx/>
                        <a:buSzTx/>
                        <a:buFontTx/>
                        <a:buNone/>
                        <a:tabLst/>
                      </a:pPr>
                      <a:r>
                        <a:rPr kumimoji="1" lang="en-US" altLang="ko-KR" sz="1000" b="1" i="0" u="none" strike="noStrike" cap="none" normalizeH="0" baseline="0" smtClean="0">
                          <a:ln>
                            <a:noFill/>
                          </a:ln>
                          <a:solidFill>
                            <a:schemeClr val="accent2"/>
                          </a:solidFill>
                          <a:effectLst/>
                          <a:latin typeface="맑은 고딕" pitchFamily="50" charset="-127"/>
                          <a:ea typeface="ＭＳ Ｐゴシック" pitchFamily="34" charset="-128"/>
                        </a:rPr>
                        <a:t>800Mbps</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1" i="0" u="none" strike="noStrike" cap="none" normalizeH="0" baseline="0" smtClean="0">
                          <a:ln>
                            <a:noFill/>
                          </a:ln>
                          <a:solidFill>
                            <a:schemeClr val="tx1"/>
                          </a:solidFill>
                          <a:effectLst/>
                          <a:latin typeface="맑은 고딕" pitchFamily="50" charset="-127"/>
                          <a:ea typeface="ＭＳ Ｐゴシック" pitchFamily="34" charset="-128"/>
                        </a:rPr>
                        <a:t>Cache </a:t>
                      </a:r>
                      <a:r>
                        <a:rPr kumimoji="1" lang="ko-KR" altLang="en-US" sz="1000" b="1" i="0" u="none" strike="noStrike" cap="none" normalizeH="0" baseline="0" smtClean="0">
                          <a:ln>
                            <a:noFill/>
                          </a:ln>
                          <a:solidFill>
                            <a:schemeClr val="tx1"/>
                          </a:solidFill>
                          <a:effectLst/>
                          <a:latin typeface="맑은 고딕" pitchFamily="50" charset="-127"/>
                          <a:ea typeface="ＭＳ Ｐゴシック" pitchFamily="34" charset="-128"/>
                        </a:rPr>
                        <a:t>서버</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CCFFCC"/>
                        </a:gs>
                        <a:gs pos="100000">
                          <a:schemeClr val="folHlink"/>
                        </a:gs>
                      </a:gsLst>
                      <a:lin ang="5400000" scaled="1"/>
                    </a:gra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CCFFCC"/>
                        </a:gs>
                        <a:gs pos="100000">
                          <a:schemeClr val="folHlink"/>
                        </a:gs>
                      </a:gsLst>
                      <a:lin ang="5400000" scaled="1"/>
                    </a:gra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CCFFCC"/>
                        </a:gs>
                        <a:gs pos="100000">
                          <a:schemeClr val="folHlink"/>
                        </a:gs>
                      </a:gsLst>
                      <a:lin ang="5400000" scaled="1"/>
                    </a:gra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EAFAE0"/>
                        </a:gs>
                        <a:gs pos="100000">
                          <a:schemeClr val="folHlink"/>
                        </a:gs>
                      </a:gsLst>
                      <a:lin ang="5400000" scaled="1"/>
                    </a:gradFill>
                  </a:tcPr>
                </a:tc>
              </a:tr>
              <a:tr h="158750">
                <a:tc vMerge="1">
                  <a:txBody>
                    <a:bodyPr/>
                    <a:lstStyle/>
                    <a:p>
                      <a:pPr latinLnBrk="1"/>
                      <a:endParaRPr lang="ko-KR" altLang="en-US"/>
                    </a:p>
                  </a:txBody>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en-US" altLang="ko-KR" sz="1000" b="1" i="0" u="none" strike="noStrike" cap="none" normalizeH="0" baseline="0" smtClean="0">
                          <a:ln>
                            <a:noFill/>
                          </a:ln>
                          <a:solidFill>
                            <a:schemeClr val="tx1"/>
                          </a:solidFill>
                          <a:effectLst/>
                          <a:latin typeface="맑은 고딕" pitchFamily="50" charset="-127"/>
                          <a:ea typeface="ＭＳ Ｐゴシック" pitchFamily="34" charset="-128"/>
                        </a:rPr>
                        <a:t>F5 - 6400 </a:t>
                      </a: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CCFFCC"/>
                        </a:gs>
                        <a:gs pos="100000">
                          <a:schemeClr val="folHlink"/>
                        </a:gs>
                      </a:gsLst>
                      <a:lin ang="5400000" scaled="1"/>
                    </a:gra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CCFFCC"/>
                        </a:gs>
                        <a:gs pos="100000">
                          <a:schemeClr val="folHlink"/>
                        </a:gs>
                      </a:gsLst>
                      <a:lin ang="5400000" scaled="1"/>
                    </a:gra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CCFFCC"/>
                        </a:gs>
                        <a:gs pos="100000">
                          <a:schemeClr val="folHlink"/>
                        </a:gs>
                      </a:gsLst>
                      <a:lin ang="5400000" scaled="1"/>
                    </a:gra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endParaRPr kumimoji="1" lang="ko-KR" altLang="ko-KR" sz="1000" b="1" i="0" u="none" strike="noStrike" cap="none" normalizeH="0" baseline="0" smtClean="0">
                        <a:ln>
                          <a:noFill/>
                        </a:ln>
                        <a:solidFill>
                          <a:schemeClr val="tx1"/>
                        </a:solidFill>
                        <a:effectLst/>
                        <a:latin typeface="맑은 고딕" pitchFamily="50" charset="-127"/>
                        <a:ea typeface="ＭＳ Ｐゴシック" pitchFamily="34" charset="-128"/>
                      </a:endParaRPr>
                    </a:p>
                  </a:txBody>
                  <a:tcPr marL="33231" marR="33231" marT="39600" marB="39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50000">
                          <a:srgbClr val="EAFAE0"/>
                        </a:gs>
                        <a:gs pos="100000">
                          <a:schemeClr val="folHlink"/>
                        </a:gs>
                      </a:gsLst>
                      <a:lin ang="5400000" scaled="1"/>
                    </a:gradFill>
                  </a:tcPr>
                </a:tc>
              </a:tr>
            </a:tbl>
          </a:graphicData>
        </a:graphic>
      </p:graphicFrame>
      <p:sp>
        <p:nvSpPr>
          <p:cNvPr id="56357" name="Rectangle 37"/>
          <p:cNvSpPr>
            <a:spLocks noChangeArrowheads="1"/>
          </p:cNvSpPr>
          <p:nvPr/>
        </p:nvSpPr>
        <p:spPr bwMode="auto">
          <a:xfrm>
            <a:off x="468313" y="1987550"/>
            <a:ext cx="1223962" cy="217488"/>
          </a:xfrm>
          <a:prstGeom prst="rect">
            <a:avLst/>
          </a:prstGeom>
          <a:solidFill>
            <a:srgbClr val="99CC00"/>
          </a:solidFill>
          <a:ln w="9525">
            <a:noFill/>
            <a:miter lim="800000"/>
            <a:headEnd/>
            <a:tailEnd/>
          </a:ln>
        </p:spPr>
        <p:txBody>
          <a:bodyPr wrap="none" anchor="ctr"/>
          <a:lstStyle/>
          <a:p>
            <a:pPr algn="ctr" latinLnBrk="0"/>
            <a:r>
              <a:rPr kumimoji="0" lang="en-US" altLang="ko-KR" sz="1200" b="1">
                <a:latin typeface="Tahoma" pitchFamily="34" charset="0"/>
                <a:ea typeface="맑은 고딕" pitchFamily="50" charset="-127"/>
              </a:rPr>
              <a:t>Response Time</a:t>
            </a:r>
          </a:p>
        </p:txBody>
      </p:sp>
      <p:sp>
        <p:nvSpPr>
          <p:cNvPr id="56358" name="Rectangle 38"/>
          <p:cNvSpPr>
            <a:spLocks noChangeArrowheads="1"/>
          </p:cNvSpPr>
          <p:nvPr/>
        </p:nvSpPr>
        <p:spPr bwMode="auto">
          <a:xfrm>
            <a:off x="4572000" y="1989138"/>
            <a:ext cx="576263" cy="217487"/>
          </a:xfrm>
          <a:prstGeom prst="rect">
            <a:avLst/>
          </a:prstGeom>
          <a:solidFill>
            <a:srgbClr val="99CC00"/>
          </a:solidFill>
          <a:ln w="9525">
            <a:noFill/>
            <a:miter lim="800000"/>
            <a:headEnd/>
            <a:tailEnd/>
          </a:ln>
        </p:spPr>
        <p:txBody>
          <a:bodyPr wrap="none" anchor="ctr"/>
          <a:lstStyle/>
          <a:p>
            <a:pPr algn="ctr" latinLnBrk="0"/>
            <a:r>
              <a:rPr kumimoji="0" lang="en-US" altLang="ko-KR" sz="1200" b="1">
                <a:latin typeface="Tahoma" pitchFamily="34" charset="0"/>
                <a:ea typeface="맑은 고딕" pitchFamily="50" charset="-127"/>
              </a:rPr>
              <a:t>TPS</a:t>
            </a:r>
          </a:p>
        </p:txBody>
      </p:sp>
      <p:sp>
        <p:nvSpPr>
          <p:cNvPr id="56359" name="Rectangle 39"/>
          <p:cNvSpPr>
            <a:spLocks noChangeArrowheads="1"/>
          </p:cNvSpPr>
          <p:nvPr/>
        </p:nvSpPr>
        <p:spPr bwMode="auto">
          <a:xfrm>
            <a:off x="468313" y="3789363"/>
            <a:ext cx="1079500" cy="217487"/>
          </a:xfrm>
          <a:prstGeom prst="rect">
            <a:avLst/>
          </a:prstGeom>
          <a:solidFill>
            <a:srgbClr val="99CC00"/>
          </a:solidFill>
          <a:ln w="9525">
            <a:noFill/>
            <a:miter lim="800000"/>
            <a:headEnd/>
            <a:tailEnd/>
          </a:ln>
        </p:spPr>
        <p:txBody>
          <a:bodyPr wrap="none" anchor="ctr"/>
          <a:lstStyle/>
          <a:p>
            <a:pPr algn="ctr" latinLnBrk="0"/>
            <a:r>
              <a:rPr kumimoji="0" lang="en-US" altLang="ko-KR" sz="1200" b="1">
                <a:latin typeface="Tahoma" pitchFamily="34" charset="0"/>
                <a:ea typeface="맑은 고딕" pitchFamily="50" charset="-127"/>
              </a:rPr>
              <a:t>Throughput</a:t>
            </a:r>
          </a:p>
        </p:txBody>
      </p:sp>
      <p:sp>
        <p:nvSpPr>
          <p:cNvPr id="56360" name="Rectangle 40"/>
          <p:cNvSpPr>
            <a:spLocks noChangeArrowheads="1"/>
          </p:cNvSpPr>
          <p:nvPr/>
        </p:nvSpPr>
        <p:spPr bwMode="auto">
          <a:xfrm>
            <a:off x="4572000" y="3789363"/>
            <a:ext cx="1008063" cy="217487"/>
          </a:xfrm>
          <a:prstGeom prst="rect">
            <a:avLst/>
          </a:prstGeom>
          <a:solidFill>
            <a:srgbClr val="99CC00"/>
          </a:solidFill>
          <a:ln w="9525">
            <a:noFill/>
            <a:miter lim="800000"/>
            <a:headEnd/>
            <a:tailEnd/>
          </a:ln>
        </p:spPr>
        <p:txBody>
          <a:bodyPr wrap="none" anchor="ctr"/>
          <a:lstStyle/>
          <a:p>
            <a:pPr algn="ctr" latinLnBrk="0"/>
            <a:r>
              <a:rPr kumimoji="0" lang="en-US" altLang="ko-KR" sz="1200" b="1">
                <a:latin typeface="Tahoma" pitchFamily="34" charset="0"/>
                <a:ea typeface="맑은 고딕" pitchFamily="50" charset="-127"/>
              </a:rPr>
              <a:t>CPU Usage</a:t>
            </a:r>
          </a:p>
        </p:txBody>
      </p:sp>
      <p:sp>
        <p:nvSpPr>
          <p:cNvPr id="56361" name="Rectangle 41"/>
          <p:cNvSpPr>
            <a:spLocks noChangeArrowheads="1"/>
          </p:cNvSpPr>
          <p:nvPr/>
        </p:nvSpPr>
        <p:spPr bwMode="auto">
          <a:xfrm>
            <a:off x="5895975" y="4633913"/>
            <a:ext cx="1873250" cy="217487"/>
          </a:xfrm>
          <a:prstGeom prst="rect">
            <a:avLst/>
          </a:prstGeom>
          <a:solidFill>
            <a:srgbClr val="0000FF"/>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Cache Server 9</a:t>
            </a:r>
            <a:r>
              <a:rPr kumimoji="0" lang="ko-KR" altLang="en-US" sz="1200" b="1">
                <a:solidFill>
                  <a:schemeClr val="bg1"/>
                </a:solidFill>
                <a:latin typeface="Tahoma" pitchFamily="34" charset="0"/>
                <a:ea typeface="맑은 고딕" pitchFamily="50" charset="-127"/>
              </a:rPr>
              <a:t>대의 </a:t>
            </a:r>
            <a:r>
              <a:rPr kumimoji="0" lang="en-US" altLang="ko-KR" sz="1200" b="1">
                <a:solidFill>
                  <a:schemeClr val="bg1"/>
                </a:solidFill>
                <a:latin typeface="Tahoma" pitchFamily="34" charset="0"/>
                <a:ea typeface="맑은 고딕" pitchFamily="50" charset="-127"/>
              </a:rPr>
              <a:t>CPU</a:t>
            </a:r>
          </a:p>
        </p:txBody>
      </p:sp>
      <p:sp>
        <p:nvSpPr>
          <p:cNvPr id="56362" name="Freeform 42"/>
          <p:cNvSpPr>
            <a:spLocks/>
          </p:cNvSpPr>
          <p:nvPr/>
        </p:nvSpPr>
        <p:spPr bwMode="auto">
          <a:xfrm>
            <a:off x="1763713" y="3213100"/>
            <a:ext cx="504825" cy="215900"/>
          </a:xfrm>
          <a:custGeom>
            <a:avLst/>
            <a:gdLst>
              <a:gd name="T0" fmla="*/ 0 w 318"/>
              <a:gd name="T1" fmla="*/ 0 h 136"/>
              <a:gd name="T2" fmla="*/ 801409578 w 318"/>
              <a:gd name="T3" fmla="*/ 0 h 136"/>
              <a:gd name="T4" fmla="*/ 801409578 w 318"/>
              <a:gd name="T5" fmla="*/ 342741195 h 136"/>
              <a:gd name="T6" fmla="*/ 0 60000 65536"/>
              <a:gd name="T7" fmla="*/ 0 60000 65536"/>
              <a:gd name="T8" fmla="*/ 0 60000 65536"/>
              <a:gd name="T9" fmla="*/ 0 w 318"/>
              <a:gd name="T10" fmla="*/ 0 h 136"/>
              <a:gd name="T11" fmla="*/ 318 w 318"/>
              <a:gd name="T12" fmla="*/ 136 h 136"/>
            </a:gdLst>
            <a:ahLst/>
            <a:cxnLst>
              <a:cxn ang="T6">
                <a:pos x="T0" y="T1"/>
              </a:cxn>
              <a:cxn ang="T7">
                <a:pos x="T2" y="T3"/>
              </a:cxn>
              <a:cxn ang="T8">
                <a:pos x="T4" y="T5"/>
              </a:cxn>
            </a:cxnLst>
            <a:rect l="T9" t="T10" r="T11" b="T12"/>
            <a:pathLst>
              <a:path w="318" h="136">
                <a:moveTo>
                  <a:pt x="0" y="0"/>
                </a:moveTo>
                <a:lnTo>
                  <a:pt x="318" y="0"/>
                </a:lnTo>
                <a:lnTo>
                  <a:pt x="318" y="136"/>
                </a:lnTo>
              </a:path>
            </a:pathLst>
          </a:custGeom>
          <a:noFill/>
          <a:ln w="19050">
            <a:solidFill>
              <a:schemeClr val="tx1"/>
            </a:solidFill>
            <a:round/>
            <a:headEnd/>
            <a:tailEnd type="triangle" w="med" len="med"/>
          </a:ln>
        </p:spPr>
        <p:txBody>
          <a:bodyPr/>
          <a:lstStyle/>
          <a:p>
            <a:pPr latinLnBrk="0"/>
            <a:endParaRPr kumimoji="0" lang="ko-KR" altLang="en-US">
              <a:latin typeface="Calibri" pitchFamily="34" charset="0"/>
              <a:ea typeface="맑은 고딕" pitchFamily="50" charset="-127"/>
            </a:endParaRPr>
          </a:p>
        </p:txBody>
      </p:sp>
      <p:sp>
        <p:nvSpPr>
          <p:cNvPr id="56363" name="Freeform 43"/>
          <p:cNvSpPr>
            <a:spLocks/>
          </p:cNvSpPr>
          <p:nvPr/>
        </p:nvSpPr>
        <p:spPr bwMode="auto">
          <a:xfrm>
            <a:off x="2449513" y="2606675"/>
            <a:ext cx="576262" cy="215900"/>
          </a:xfrm>
          <a:custGeom>
            <a:avLst/>
            <a:gdLst>
              <a:gd name="T0" fmla="*/ 914815220 w 363"/>
              <a:gd name="T1" fmla="*/ 342741195 h 136"/>
              <a:gd name="T2" fmla="*/ 0 w 363"/>
              <a:gd name="T3" fmla="*/ 342741195 h 136"/>
              <a:gd name="T4" fmla="*/ 0 w 363"/>
              <a:gd name="T5" fmla="*/ 0 h 136"/>
              <a:gd name="T6" fmla="*/ 0 60000 65536"/>
              <a:gd name="T7" fmla="*/ 0 60000 65536"/>
              <a:gd name="T8" fmla="*/ 0 60000 65536"/>
              <a:gd name="T9" fmla="*/ 0 w 363"/>
              <a:gd name="T10" fmla="*/ 0 h 136"/>
              <a:gd name="T11" fmla="*/ 363 w 363"/>
              <a:gd name="T12" fmla="*/ 136 h 136"/>
            </a:gdLst>
            <a:ahLst/>
            <a:cxnLst>
              <a:cxn ang="T6">
                <a:pos x="T0" y="T1"/>
              </a:cxn>
              <a:cxn ang="T7">
                <a:pos x="T2" y="T3"/>
              </a:cxn>
              <a:cxn ang="T8">
                <a:pos x="T4" y="T5"/>
              </a:cxn>
            </a:cxnLst>
            <a:rect l="T9" t="T10" r="T11" b="T12"/>
            <a:pathLst>
              <a:path w="363" h="136">
                <a:moveTo>
                  <a:pt x="363" y="136"/>
                </a:moveTo>
                <a:lnTo>
                  <a:pt x="0" y="136"/>
                </a:lnTo>
                <a:lnTo>
                  <a:pt x="0" y="0"/>
                </a:lnTo>
              </a:path>
            </a:pathLst>
          </a:custGeom>
          <a:noFill/>
          <a:ln w="19050">
            <a:solidFill>
              <a:schemeClr val="tx1"/>
            </a:solidFill>
            <a:round/>
            <a:headEnd/>
            <a:tailEnd type="triangle" w="med" len="med"/>
          </a:ln>
        </p:spPr>
        <p:txBody>
          <a:bodyPr/>
          <a:lstStyle/>
          <a:p>
            <a:pPr latinLnBrk="0"/>
            <a:endParaRPr kumimoji="0" lang="ko-KR" altLang="en-US">
              <a:latin typeface="Calibri" pitchFamily="34" charset="0"/>
              <a:ea typeface="맑은 고딕" pitchFamily="50" charset="-127"/>
            </a:endParaRPr>
          </a:p>
        </p:txBody>
      </p:sp>
      <p:sp>
        <p:nvSpPr>
          <p:cNvPr id="56364" name="Freeform 44"/>
          <p:cNvSpPr>
            <a:spLocks/>
          </p:cNvSpPr>
          <p:nvPr/>
        </p:nvSpPr>
        <p:spPr bwMode="auto">
          <a:xfrm>
            <a:off x="7164388" y="2420938"/>
            <a:ext cx="576262" cy="260350"/>
          </a:xfrm>
          <a:custGeom>
            <a:avLst/>
            <a:gdLst>
              <a:gd name="T0" fmla="*/ 914815220 w 363"/>
              <a:gd name="T1" fmla="*/ 498397856 h 136"/>
              <a:gd name="T2" fmla="*/ 0 w 363"/>
              <a:gd name="T3" fmla="*/ 498397856 h 136"/>
              <a:gd name="T4" fmla="*/ 0 w 363"/>
              <a:gd name="T5" fmla="*/ 0 h 136"/>
              <a:gd name="T6" fmla="*/ 0 60000 65536"/>
              <a:gd name="T7" fmla="*/ 0 60000 65536"/>
              <a:gd name="T8" fmla="*/ 0 60000 65536"/>
              <a:gd name="T9" fmla="*/ 0 w 363"/>
              <a:gd name="T10" fmla="*/ 0 h 136"/>
              <a:gd name="T11" fmla="*/ 363 w 363"/>
              <a:gd name="T12" fmla="*/ 136 h 136"/>
            </a:gdLst>
            <a:ahLst/>
            <a:cxnLst>
              <a:cxn ang="T6">
                <a:pos x="T0" y="T1"/>
              </a:cxn>
              <a:cxn ang="T7">
                <a:pos x="T2" y="T3"/>
              </a:cxn>
              <a:cxn ang="T8">
                <a:pos x="T4" y="T5"/>
              </a:cxn>
            </a:cxnLst>
            <a:rect l="T9" t="T10" r="T11" b="T12"/>
            <a:pathLst>
              <a:path w="363" h="136">
                <a:moveTo>
                  <a:pt x="363" y="136"/>
                </a:moveTo>
                <a:lnTo>
                  <a:pt x="0" y="136"/>
                </a:lnTo>
                <a:lnTo>
                  <a:pt x="0" y="0"/>
                </a:lnTo>
              </a:path>
            </a:pathLst>
          </a:custGeom>
          <a:noFill/>
          <a:ln w="19050">
            <a:solidFill>
              <a:schemeClr val="tx1"/>
            </a:solidFill>
            <a:round/>
            <a:headEnd/>
            <a:tailEnd type="triangle" w="med" len="med"/>
          </a:ln>
        </p:spPr>
        <p:txBody>
          <a:bodyPr/>
          <a:lstStyle/>
          <a:p>
            <a:pPr latinLnBrk="0"/>
            <a:endParaRPr kumimoji="0" lang="ko-KR" altLang="en-US">
              <a:latin typeface="Calibri" pitchFamily="34" charset="0"/>
              <a:ea typeface="맑은 고딕" pitchFamily="50" charset="-127"/>
            </a:endParaRPr>
          </a:p>
        </p:txBody>
      </p:sp>
      <p:sp>
        <p:nvSpPr>
          <p:cNvPr id="56365" name="Freeform 45"/>
          <p:cNvSpPr>
            <a:spLocks/>
          </p:cNvSpPr>
          <p:nvPr/>
        </p:nvSpPr>
        <p:spPr bwMode="auto">
          <a:xfrm>
            <a:off x="6299200" y="2887663"/>
            <a:ext cx="360363" cy="431800"/>
          </a:xfrm>
          <a:custGeom>
            <a:avLst/>
            <a:gdLst>
              <a:gd name="T0" fmla="*/ 0 w 227"/>
              <a:gd name="T1" fmla="*/ 685482391 h 272"/>
              <a:gd name="T2" fmla="*/ 572077101 w 227"/>
              <a:gd name="T3" fmla="*/ 685482391 h 272"/>
              <a:gd name="T4" fmla="*/ 572077101 w 227"/>
              <a:gd name="T5" fmla="*/ 0 h 272"/>
              <a:gd name="T6" fmla="*/ 0 60000 65536"/>
              <a:gd name="T7" fmla="*/ 0 60000 65536"/>
              <a:gd name="T8" fmla="*/ 0 60000 65536"/>
              <a:gd name="T9" fmla="*/ 0 w 227"/>
              <a:gd name="T10" fmla="*/ 0 h 272"/>
              <a:gd name="T11" fmla="*/ 227 w 227"/>
              <a:gd name="T12" fmla="*/ 272 h 272"/>
            </a:gdLst>
            <a:ahLst/>
            <a:cxnLst>
              <a:cxn ang="T6">
                <a:pos x="T0" y="T1"/>
              </a:cxn>
              <a:cxn ang="T7">
                <a:pos x="T2" y="T3"/>
              </a:cxn>
              <a:cxn ang="T8">
                <a:pos x="T4" y="T5"/>
              </a:cxn>
            </a:cxnLst>
            <a:rect l="T9" t="T10" r="T11" b="T12"/>
            <a:pathLst>
              <a:path w="227" h="272">
                <a:moveTo>
                  <a:pt x="0" y="272"/>
                </a:moveTo>
                <a:lnTo>
                  <a:pt x="227" y="272"/>
                </a:lnTo>
                <a:lnTo>
                  <a:pt x="227" y="0"/>
                </a:lnTo>
              </a:path>
            </a:pathLst>
          </a:custGeom>
          <a:noFill/>
          <a:ln w="19050">
            <a:solidFill>
              <a:schemeClr val="tx1"/>
            </a:solidFill>
            <a:round/>
            <a:headEnd/>
            <a:tailEnd type="triangle" w="med" len="med"/>
          </a:ln>
        </p:spPr>
        <p:txBody>
          <a:bodyPr/>
          <a:lstStyle/>
          <a:p>
            <a:pPr latinLnBrk="0"/>
            <a:endParaRPr kumimoji="0" lang="ko-KR" altLang="en-US">
              <a:latin typeface="Calibri" pitchFamily="34" charset="0"/>
              <a:ea typeface="맑은 고딕" pitchFamily="50" charset="-127"/>
            </a:endParaRPr>
          </a:p>
        </p:txBody>
      </p:sp>
      <p:sp>
        <p:nvSpPr>
          <p:cNvPr id="56366" name="Freeform 46"/>
          <p:cNvSpPr>
            <a:spLocks/>
          </p:cNvSpPr>
          <p:nvPr/>
        </p:nvSpPr>
        <p:spPr bwMode="auto">
          <a:xfrm>
            <a:off x="2051050" y="4845050"/>
            <a:ext cx="360363" cy="287338"/>
          </a:xfrm>
          <a:custGeom>
            <a:avLst/>
            <a:gdLst>
              <a:gd name="T0" fmla="*/ 0 w 227"/>
              <a:gd name="T1" fmla="*/ 303540901 h 272"/>
              <a:gd name="T2" fmla="*/ 572077101 w 227"/>
              <a:gd name="T3" fmla="*/ 303540901 h 272"/>
              <a:gd name="T4" fmla="*/ 572077101 w 227"/>
              <a:gd name="T5" fmla="*/ 0 h 272"/>
              <a:gd name="T6" fmla="*/ 0 60000 65536"/>
              <a:gd name="T7" fmla="*/ 0 60000 65536"/>
              <a:gd name="T8" fmla="*/ 0 60000 65536"/>
              <a:gd name="T9" fmla="*/ 0 w 227"/>
              <a:gd name="T10" fmla="*/ 0 h 272"/>
              <a:gd name="T11" fmla="*/ 227 w 227"/>
              <a:gd name="T12" fmla="*/ 272 h 272"/>
            </a:gdLst>
            <a:ahLst/>
            <a:cxnLst>
              <a:cxn ang="T6">
                <a:pos x="T0" y="T1"/>
              </a:cxn>
              <a:cxn ang="T7">
                <a:pos x="T2" y="T3"/>
              </a:cxn>
              <a:cxn ang="T8">
                <a:pos x="T4" y="T5"/>
              </a:cxn>
            </a:cxnLst>
            <a:rect l="T9" t="T10" r="T11" b="T12"/>
            <a:pathLst>
              <a:path w="227" h="272">
                <a:moveTo>
                  <a:pt x="0" y="272"/>
                </a:moveTo>
                <a:lnTo>
                  <a:pt x="227" y="272"/>
                </a:lnTo>
                <a:lnTo>
                  <a:pt x="227" y="0"/>
                </a:lnTo>
              </a:path>
            </a:pathLst>
          </a:custGeom>
          <a:noFill/>
          <a:ln w="19050">
            <a:solidFill>
              <a:schemeClr val="tx1"/>
            </a:solidFill>
            <a:round/>
            <a:headEnd/>
            <a:tailEnd type="triangle" w="med" len="med"/>
          </a:ln>
        </p:spPr>
        <p:txBody>
          <a:bodyPr/>
          <a:lstStyle/>
          <a:p>
            <a:pPr latinLnBrk="0"/>
            <a:endParaRPr kumimoji="0" lang="ko-KR" altLang="en-US">
              <a:latin typeface="Calibri" pitchFamily="34" charset="0"/>
              <a:ea typeface="맑은 고딕" pitchFamily="50" charset="-127"/>
            </a:endParaRPr>
          </a:p>
        </p:txBody>
      </p:sp>
      <p:sp>
        <p:nvSpPr>
          <p:cNvPr id="56367" name="Freeform 47"/>
          <p:cNvSpPr>
            <a:spLocks/>
          </p:cNvSpPr>
          <p:nvPr/>
        </p:nvSpPr>
        <p:spPr bwMode="auto">
          <a:xfrm flipV="1">
            <a:off x="2771775" y="4416425"/>
            <a:ext cx="576263" cy="179388"/>
          </a:xfrm>
          <a:custGeom>
            <a:avLst/>
            <a:gdLst>
              <a:gd name="T0" fmla="*/ 1462903524 w 227"/>
              <a:gd name="T1" fmla="*/ 0 h 181"/>
              <a:gd name="T2" fmla="*/ 0 w 227"/>
              <a:gd name="T3" fmla="*/ 0 h 181"/>
              <a:gd name="T4" fmla="*/ 0 w 227"/>
              <a:gd name="T5" fmla="*/ 177790359 h 181"/>
              <a:gd name="T6" fmla="*/ 0 60000 65536"/>
              <a:gd name="T7" fmla="*/ 0 60000 65536"/>
              <a:gd name="T8" fmla="*/ 0 60000 65536"/>
              <a:gd name="T9" fmla="*/ 0 w 227"/>
              <a:gd name="T10" fmla="*/ 0 h 181"/>
              <a:gd name="T11" fmla="*/ 227 w 227"/>
              <a:gd name="T12" fmla="*/ 181 h 181"/>
            </a:gdLst>
            <a:ahLst/>
            <a:cxnLst>
              <a:cxn ang="T6">
                <a:pos x="T0" y="T1"/>
              </a:cxn>
              <a:cxn ang="T7">
                <a:pos x="T2" y="T3"/>
              </a:cxn>
              <a:cxn ang="T8">
                <a:pos x="T4" y="T5"/>
              </a:cxn>
            </a:cxnLst>
            <a:rect l="T9" t="T10" r="T11" b="T12"/>
            <a:pathLst>
              <a:path w="227" h="181">
                <a:moveTo>
                  <a:pt x="227" y="0"/>
                </a:moveTo>
                <a:lnTo>
                  <a:pt x="0" y="0"/>
                </a:lnTo>
                <a:lnTo>
                  <a:pt x="0" y="181"/>
                </a:lnTo>
              </a:path>
            </a:pathLst>
          </a:custGeom>
          <a:noFill/>
          <a:ln w="19050">
            <a:solidFill>
              <a:schemeClr val="tx1"/>
            </a:solidFill>
            <a:round/>
            <a:headEnd/>
            <a:tailEnd type="triangle" w="med" len="med"/>
          </a:ln>
        </p:spPr>
        <p:txBody>
          <a:bodyPr/>
          <a:lstStyle/>
          <a:p>
            <a:pPr latinLnBrk="0"/>
            <a:endParaRPr kumimoji="0" lang="ko-KR" altLang="en-US">
              <a:latin typeface="Calibri" pitchFamily="34" charset="0"/>
              <a:ea typeface="맑은 고딕" pitchFamily="50" charset="-127"/>
            </a:endParaRPr>
          </a:p>
        </p:txBody>
      </p:sp>
      <p:sp>
        <p:nvSpPr>
          <p:cNvPr id="56368" name="Rectangle 48"/>
          <p:cNvSpPr>
            <a:spLocks noChangeArrowheads="1"/>
          </p:cNvSpPr>
          <p:nvPr/>
        </p:nvSpPr>
        <p:spPr bwMode="auto">
          <a:xfrm>
            <a:off x="1116013" y="3106738"/>
            <a:ext cx="719137" cy="217487"/>
          </a:xfrm>
          <a:prstGeom prst="rect">
            <a:avLst/>
          </a:prstGeom>
          <a:solidFill>
            <a:srgbClr val="800000"/>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F5 ADC</a:t>
            </a:r>
          </a:p>
        </p:txBody>
      </p:sp>
      <p:sp>
        <p:nvSpPr>
          <p:cNvPr id="56369" name="Rectangle 49"/>
          <p:cNvSpPr>
            <a:spLocks noChangeArrowheads="1"/>
          </p:cNvSpPr>
          <p:nvPr/>
        </p:nvSpPr>
        <p:spPr bwMode="auto">
          <a:xfrm>
            <a:off x="2916238" y="2732088"/>
            <a:ext cx="1152525" cy="217487"/>
          </a:xfrm>
          <a:prstGeom prst="rect">
            <a:avLst/>
          </a:prstGeom>
          <a:solidFill>
            <a:srgbClr val="0000FF"/>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Cache Server</a:t>
            </a:r>
          </a:p>
        </p:txBody>
      </p:sp>
      <p:sp>
        <p:nvSpPr>
          <p:cNvPr id="56370" name="Rectangle 50"/>
          <p:cNvSpPr>
            <a:spLocks noChangeArrowheads="1"/>
          </p:cNvSpPr>
          <p:nvPr/>
        </p:nvSpPr>
        <p:spPr bwMode="auto">
          <a:xfrm>
            <a:off x="7524750" y="2565400"/>
            <a:ext cx="719138" cy="217488"/>
          </a:xfrm>
          <a:prstGeom prst="rect">
            <a:avLst/>
          </a:prstGeom>
          <a:solidFill>
            <a:srgbClr val="800000"/>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F5 ADC</a:t>
            </a:r>
          </a:p>
        </p:txBody>
      </p:sp>
      <p:sp>
        <p:nvSpPr>
          <p:cNvPr id="56371" name="Rectangle 51"/>
          <p:cNvSpPr>
            <a:spLocks noChangeArrowheads="1"/>
          </p:cNvSpPr>
          <p:nvPr/>
        </p:nvSpPr>
        <p:spPr bwMode="auto">
          <a:xfrm>
            <a:off x="5148263" y="3211513"/>
            <a:ext cx="1152525" cy="217487"/>
          </a:xfrm>
          <a:prstGeom prst="rect">
            <a:avLst/>
          </a:prstGeom>
          <a:solidFill>
            <a:srgbClr val="0000FF"/>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Cache Server</a:t>
            </a:r>
          </a:p>
        </p:txBody>
      </p:sp>
      <p:sp>
        <p:nvSpPr>
          <p:cNvPr id="56372" name="Rectangle 52"/>
          <p:cNvSpPr>
            <a:spLocks noChangeArrowheads="1"/>
          </p:cNvSpPr>
          <p:nvPr/>
        </p:nvSpPr>
        <p:spPr bwMode="auto">
          <a:xfrm>
            <a:off x="3286125" y="4475163"/>
            <a:ext cx="719138" cy="217487"/>
          </a:xfrm>
          <a:prstGeom prst="rect">
            <a:avLst/>
          </a:prstGeom>
          <a:solidFill>
            <a:srgbClr val="800000"/>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F5 ADC</a:t>
            </a:r>
          </a:p>
        </p:txBody>
      </p:sp>
      <p:sp>
        <p:nvSpPr>
          <p:cNvPr id="56373" name="Rectangle 53"/>
          <p:cNvSpPr>
            <a:spLocks noChangeArrowheads="1"/>
          </p:cNvSpPr>
          <p:nvPr/>
        </p:nvSpPr>
        <p:spPr bwMode="auto">
          <a:xfrm>
            <a:off x="1116013" y="5011738"/>
            <a:ext cx="1152525" cy="217487"/>
          </a:xfrm>
          <a:prstGeom prst="rect">
            <a:avLst/>
          </a:prstGeom>
          <a:solidFill>
            <a:srgbClr val="0000FF"/>
          </a:solidFill>
          <a:ln w="9525">
            <a:noFill/>
            <a:miter lim="800000"/>
            <a:headEnd/>
            <a:tailEnd/>
          </a:ln>
        </p:spPr>
        <p:txBody>
          <a:bodyPr wrap="none" anchor="ctr"/>
          <a:lstStyle/>
          <a:p>
            <a:pPr algn="ctr" latinLnBrk="0"/>
            <a:r>
              <a:rPr kumimoji="0" lang="en-US" altLang="ko-KR" sz="1200" b="1">
                <a:solidFill>
                  <a:schemeClr val="bg1"/>
                </a:solidFill>
                <a:latin typeface="Tahoma" pitchFamily="34" charset="0"/>
                <a:ea typeface="맑은 고딕" pitchFamily="50" charset="-127"/>
              </a:rPr>
              <a:t>Cache Server</a:t>
            </a:r>
          </a:p>
        </p:txBody>
      </p:sp>
      <p:sp>
        <p:nvSpPr>
          <p:cNvPr id="56374" name="Text Box 54"/>
          <p:cNvSpPr txBox="1">
            <a:spLocks noChangeArrowheads="1"/>
          </p:cNvSpPr>
          <p:nvPr/>
        </p:nvSpPr>
        <p:spPr bwMode="auto">
          <a:xfrm>
            <a:off x="3802063" y="5857875"/>
            <a:ext cx="576262" cy="473075"/>
          </a:xfrm>
          <a:prstGeom prst="rect">
            <a:avLst/>
          </a:prstGeom>
          <a:noFill/>
          <a:ln w="9525">
            <a:noFill/>
            <a:miter lim="800000"/>
            <a:headEnd/>
            <a:tailEnd/>
          </a:ln>
        </p:spPr>
        <p:txBody>
          <a:bodyPr>
            <a:spAutoFit/>
          </a:bodyPr>
          <a:lstStyle/>
          <a:p>
            <a:pPr algn="ctr" latinLnBrk="0">
              <a:spcBef>
                <a:spcPct val="50000"/>
              </a:spcBef>
            </a:pPr>
            <a:r>
              <a:rPr kumimoji="0" lang="en-US" altLang="ko-KR" sz="1000" b="1">
                <a:latin typeface="맑은 고딕" pitchFamily="50" charset="-127"/>
                <a:ea typeface="맑은 고딕" pitchFamily="50" charset="-127"/>
              </a:rPr>
              <a:t>12.2</a:t>
            </a:r>
          </a:p>
          <a:p>
            <a:pPr algn="ctr" latinLnBrk="0">
              <a:spcBef>
                <a:spcPct val="50000"/>
              </a:spcBef>
            </a:pPr>
            <a:r>
              <a:rPr kumimoji="0" lang="en-US" altLang="ko-KR" sz="1000" b="1">
                <a:latin typeface="맑은 고딕" pitchFamily="50" charset="-127"/>
                <a:ea typeface="맑은 고딕" pitchFamily="50" charset="-127"/>
              </a:rPr>
              <a:t>0.291</a:t>
            </a:r>
          </a:p>
        </p:txBody>
      </p:sp>
      <p:sp>
        <p:nvSpPr>
          <p:cNvPr id="56375" name="Text Box 55"/>
          <p:cNvSpPr txBox="1">
            <a:spLocks noChangeArrowheads="1"/>
          </p:cNvSpPr>
          <p:nvPr/>
        </p:nvSpPr>
        <p:spPr bwMode="auto">
          <a:xfrm>
            <a:off x="4729163" y="5854700"/>
            <a:ext cx="576262" cy="473075"/>
          </a:xfrm>
          <a:prstGeom prst="rect">
            <a:avLst/>
          </a:prstGeom>
          <a:noFill/>
          <a:ln w="9525">
            <a:noFill/>
            <a:miter lim="800000"/>
            <a:headEnd/>
            <a:tailEnd/>
          </a:ln>
        </p:spPr>
        <p:txBody>
          <a:bodyPr>
            <a:spAutoFit/>
          </a:bodyPr>
          <a:lstStyle/>
          <a:p>
            <a:pPr algn="ctr" latinLnBrk="0">
              <a:spcBef>
                <a:spcPct val="50000"/>
              </a:spcBef>
            </a:pPr>
            <a:r>
              <a:rPr kumimoji="0" lang="en-US" altLang="ko-KR" sz="1000" b="1">
                <a:latin typeface="맑은 고딕" pitchFamily="50" charset="-127"/>
                <a:ea typeface="맑은 고딕" pitchFamily="50" charset="-127"/>
              </a:rPr>
              <a:t>20.42</a:t>
            </a:r>
          </a:p>
          <a:p>
            <a:pPr algn="ctr" latinLnBrk="0">
              <a:spcBef>
                <a:spcPct val="50000"/>
              </a:spcBef>
            </a:pPr>
            <a:r>
              <a:rPr kumimoji="0" lang="en-US" altLang="ko-KR" sz="1000" b="1">
                <a:latin typeface="맑은 고딕" pitchFamily="50" charset="-127"/>
                <a:ea typeface="맑은 고딕" pitchFamily="50" charset="-127"/>
              </a:rPr>
              <a:t>40</a:t>
            </a:r>
          </a:p>
        </p:txBody>
      </p:sp>
      <p:sp>
        <p:nvSpPr>
          <p:cNvPr id="56376" name="Text Box 56"/>
          <p:cNvSpPr txBox="1">
            <a:spLocks noChangeArrowheads="1"/>
          </p:cNvSpPr>
          <p:nvPr/>
        </p:nvSpPr>
        <p:spPr bwMode="auto">
          <a:xfrm>
            <a:off x="5486400" y="5865813"/>
            <a:ext cx="865188" cy="473075"/>
          </a:xfrm>
          <a:prstGeom prst="rect">
            <a:avLst/>
          </a:prstGeom>
          <a:noFill/>
          <a:ln w="9525">
            <a:noFill/>
            <a:miter lim="800000"/>
            <a:headEnd/>
            <a:tailEnd/>
          </a:ln>
        </p:spPr>
        <p:txBody>
          <a:bodyPr>
            <a:spAutoFit/>
          </a:bodyPr>
          <a:lstStyle/>
          <a:p>
            <a:pPr algn="ctr" latinLnBrk="0">
              <a:spcBef>
                <a:spcPct val="50000"/>
              </a:spcBef>
            </a:pPr>
            <a:r>
              <a:rPr kumimoji="0" lang="en-US" altLang="ko-KR" sz="1000" b="1">
                <a:latin typeface="맑은 고딕" pitchFamily="50" charset="-127"/>
                <a:ea typeface="맑은 고딕" pitchFamily="50" charset="-127"/>
              </a:rPr>
              <a:t>424.56 M</a:t>
            </a:r>
          </a:p>
          <a:p>
            <a:pPr algn="ctr" latinLnBrk="0">
              <a:spcBef>
                <a:spcPct val="50000"/>
              </a:spcBef>
            </a:pPr>
            <a:r>
              <a:rPr kumimoji="0" lang="en-US" altLang="ko-KR" sz="1000" b="1">
                <a:latin typeface="맑은 고딕" pitchFamily="50" charset="-127"/>
                <a:ea typeface="맑은 고딕" pitchFamily="50" charset="-127"/>
              </a:rPr>
              <a:t>791.52 M</a:t>
            </a:r>
          </a:p>
        </p:txBody>
      </p:sp>
      <p:sp>
        <p:nvSpPr>
          <p:cNvPr id="56377" name="Text Box 57"/>
          <p:cNvSpPr txBox="1">
            <a:spLocks noChangeArrowheads="1"/>
          </p:cNvSpPr>
          <p:nvPr/>
        </p:nvSpPr>
        <p:spPr bwMode="auto">
          <a:xfrm>
            <a:off x="6653213" y="5865813"/>
            <a:ext cx="720725" cy="473075"/>
          </a:xfrm>
          <a:prstGeom prst="rect">
            <a:avLst/>
          </a:prstGeom>
          <a:noFill/>
          <a:ln w="9525">
            <a:noFill/>
            <a:miter lim="800000"/>
            <a:headEnd/>
            <a:tailEnd/>
          </a:ln>
        </p:spPr>
        <p:txBody>
          <a:bodyPr>
            <a:spAutoFit/>
          </a:bodyPr>
          <a:lstStyle/>
          <a:p>
            <a:pPr algn="ctr" latinLnBrk="0">
              <a:spcBef>
                <a:spcPct val="50000"/>
              </a:spcBef>
            </a:pPr>
            <a:r>
              <a:rPr kumimoji="0" lang="en-US" altLang="ko-KR" sz="1000" b="1">
                <a:latin typeface="맑은 고딕" pitchFamily="50" charset="-127"/>
                <a:ea typeface="맑은 고딕" pitchFamily="50" charset="-127"/>
              </a:rPr>
              <a:t>99.3%</a:t>
            </a:r>
          </a:p>
          <a:p>
            <a:pPr algn="ctr" latinLnBrk="0">
              <a:spcBef>
                <a:spcPct val="50000"/>
              </a:spcBef>
            </a:pPr>
            <a:r>
              <a:rPr kumimoji="0" lang="en-US" altLang="ko-KR" sz="1000" b="1">
                <a:latin typeface="맑은 고딕" pitchFamily="50" charset="-127"/>
                <a:ea typeface="맑은 고딕" pitchFamily="50" charset="-127"/>
              </a:rPr>
              <a:t>40%</a:t>
            </a:r>
          </a:p>
        </p:txBody>
      </p:sp>
      <p:sp>
        <p:nvSpPr>
          <p:cNvPr id="68664" name="Rectangle 6"/>
          <p:cNvSpPr>
            <a:spLocks noGrp="1" noChangeArrowheads="1"/>
          </p:cNvSpPr>
          <p:nvPr>
            <p:ph type="title"/>
          </p:nvPr>
        </p:nvSpPr>
        <p:spPr>
          <a:xfrm>
            <a:off x="304800" y="446088"/>
            <a:ext cx="8077200" cy="838200"/>
          </a:xfrm>
        </p:spPr>
        <p:txBody>
          <a:bodyPr/>
          <a:lstStyle/>
          <a:p>
            <a:pPr eaLnBrk="1" hangingPunct="1"/>
            <a:r>
              <a:rPr lang="en-US" altLang="ko-KR" smtClean="0">
                <a:latin typeface="Arial" charset="0"/>
                <a:cs typeface="Arial" charset="0"/>
              </a:rPr>
              <a:t>ADN</a:t>
            </a:r>
            <a:r>
              <a:rPr lang="ko-KR" altLang="en-US" smtClean="0">
                <a:latin typeface="Arial" charset="0"/>
                <a:cs typeface="Arial" charset="0"/>
              </a:rPr>
              <a:t>의 효과 </a:t>
            </a:r>
            <a:r>
              <a:rPr lang="en-US" altLang="ko-KR" smtClean="0">
                <a:latin typeface="Arial" charset="0"/>
                <a:cs typeface="Arial" charset="0"/>
              </a:rPr>
              <a:t>(RamCache)</a:t>
            </a:r>
            <a:endParaRPr lang="en-US" altLang="ko-KR" smtClean="0">
              <a:solidFill>
                <a:srgbClr val="CC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2000"/>
                                        <p:tgtEl>
                                          <p:spTgt spid="563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57"/>
                                        </p:tgtEl>
                                        <p:attrNameLst>
                                          <p:attrName>style.visibility</p:attrName>
                                        </p:attrNameLst>
                                      </p:cBhvr>
                                      <p:to>
                                        <p:strVal val="visible"/>
                                      </p:to>
                                    </p:set>
                                    <p:animEffect transition="in" filter="fade">
                                      <p:cBhvr>
                                        <p:cTn id="10" dur="2000"/>
                                        <p:tgtEl>
                                          <p:spTgt spid="563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362"/>
                                        </p:tgtEl>
                                        <p:attrNameLst>
                                          <p:attrName>style.visibility</p:attrName>
                                        </p:attrNameLst>
                                      </p:cBhvr>
                                      <p:to>
                                        <p:strVal val="visible"/>
                                      </p:to>
                                    </p:set>
                                    <p:animEffect transition="in" filter="fade">
                                      <p:cBhvr>
                                        <p:cTn id="13" dur="2000"/>
                                        <p:tgtEl>
                                          <p:spTgt spid="563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363"/>
                                        </p:tgtEl>
                                        <p:attrNameLst>
                                          <p:attrName>style.visibility</p:attrName>
                                        </p:attrNameLst>
                                      </p:cBhvr>
                                      <p:to>
                                        <p:strVal val="visible"/>
                                      </p:to>
                                    </p:set>
                                    <p:animEffect transition="in" filter="fade">
                                      <p:cBhvr>
                                        <p:cTn id="16" dur="2000"/>
                                        <p:tgtEl>
                                          <p:spTgt spid="563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368"/>
                                        </p:tgtEl>
                                        <p:attrNameLst>
                                          <p:attrName>style.visibility</p:attrName>
                                        </p:attrNameLst>
                                      </p:cBhvr>
                                      <p:to>
                                        <p:strVal val="visible"/>
                                      </p:to>
                                    </p:set>
                                    <p:animEffect transition="in" filter="fade">
                                      <p:cBhvr>
                                        <p:cTn id="19" dur="2000"/>
                                        <p:tgtEl>
                                          <p:spTgt spid="563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369"/>
                                        </p:tgtEl>
                                        <p:attrNameLst>
                                          <p:attrName>style.visibility</p:attrName>
                                        </p:attrNameLst>
                                      </p:cBhvr>
                                      <p:to>
                                        <p:strVal val="visible"/>
                                      </p:to>
                                    </p:set>
                                    <p:animEffect transition="in" filter="fade">
                                      <p:cBhvr>
                                        <p:cTn id="22" dur="2000"/>
                                        <p:tgtEl>
                                          <p:spTgt spid="563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374"/>
                                        </p:tgtEl>
                                        <p:attrNameLst>
                                          <p:attrName>style.visibility</p:attrName>
                                        </p:attrNameLst>
                                      </p:cBhvr>
                                      <p:to>
                                        <p:strVal val="visible"/>
                                      </p:to>
                                    </p:set>
                                    <p:animEffect transition="in" filter="fade">
                                      <p:cBhvr>
                                        <p:cTn id="25" dur="2000"/>
                                        <p:tgtEl>
                                          <p:spTgt spid="563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324"/>
                                        </p:tgtEl>
                                        <p:attrNameLst>
                                          <p:attrName>style.visibility</p:attrName>
                                        </p:attrNameLst>
                                      </p:cBhvr>
                                      <p:to>
                                        <p:strVal val="visible"/>
                                      </p:to>
                                    </p:set>
                                    <p:animEffect transition="in" filter="fade">
                                      <p:cBhvr>
                                        <p:cTn id="30" dur="2000"/>
                                        <p:tgtEl>
                                          <p:spTgt spid="563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358"/>
                                        </p:tgtEl>
                                        <p:attrNameLst>
                                          <p:attrName>style.visibility</p:attrName>
                                        </p:attrNameLst>
                                      </p:cBhvr>
                                      <p:to>
                                        <p:strVal val="visible"/>
                                      </p:to>
                                    </p:set>
                                    <p:animEffect transition="in" filter="fade">
                                      <p:cBhvr>
                                        <p:cTn id="33" dur="2000"/>
                                        <p:tgtEl>
                                          <p:spTgt spid="563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364"/>
                                        </p:tgtEl>
                                        <p:attrNameLst>
                                          <p:attrName>style.visibility</p:attrName>
                                        </p:attrNameLst>
                                      </p:cBhvr>
                                      <p:to>
                                        <p:strVal val="visible"/>
                                      </p:to>
                                    </p:set>
                                    <p:animEffect transition="in" filter="fade">
                                      <p:cBhvr>
                                        <p:cTn id="36" dur="2000"/>
                                        <p:tgtEl>
                                          <p:spTgt spid="563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365"/>
                                        </p:tgtEl>
                                        <p:attrNameLst>
                                          <p:attrName>style.visibility</p:attrName>
                                        </p:attrNameLst>
                                      </p:cBhvr>
                                      <p:to>
                                        <p:strVal val="visible"/>
                                      </p:to>
                                    </p:set>
                                    <p:animEffect transition="in" filter="fade">
                                      <p:cBhvr>
                                        <p:cTn id="39" dur="2000"/>
                                        <p:tgtEl>
                                          <p:spTgt spid="563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370"/>
                                        </p:tgtEl>
                                        <p:attrNameLst>
                                          <p:attrName>style.visibility</p:attrName>
                                        </p:attrNameLst>
                                      </p:cBhvr>
                                      <p:to>
                                        <p:strVal val="visible"/>
                                      </p:to>
                                    </p:set>
                                    <p:animEffect transition="in" filter="fade">
                                      <p:cBhvr>
                                        <p:cTn id="42" dur="2000"/>
                                        <p:tgtEl>
                                          <p:spTgt spid="5637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371"/>
                                        </p:tgtEl>
                                        <p:attrNameLst>
                                          <p:attrName>style.visibility</p:attrName>
                                        </p:attrNameLst>
                                      </p:cBhvr>
                                      <p:to>
                                        <p:strVal val="visible"/>
                                      </p:to>
                                    </p:set>
                                    <p:animEffect transition="in" filter="fade">
                                      <p:cBhvr>
                                        <p:cTn id="45" dur="2000"/>
                                        <p:tgtEl>
                                          <p:spTgt spid="5637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375"/>
                                        </p:tgtEl>
                                        <p:attrNameLst>
                                          <p:attrName>style.visibility</p:attrName>
                                        </p:attrNameLst>
                                      </p:cBhvr>
                                      <p:to>
                                        <p:strVal val="visible"/>
                                      </p:to>
                                    </p:set>
                                    <p:animEffect transition="in" filter="fade">
                                      <p:cBhvr>
                                        <p:cTn id="48" dur="2000"/>
                                        <p:tgtEl>
                                          <p:spTgt spid="563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6322"/>
                                        </p:tgtEl>
                                        <p:attrNameLst>
                                          <p:attrName>style.visibility</p:attrName>
                                        </p:attrNameLst>
                                      </p:cBhvr>
                                      <p:to>
                                        <p:strVal val="visible"/>
                                      </p:to>
                                    </p:set>
                                    <p:animEffect transition="in" filter="fade">
                                      <p:cBhvr>
                                        <p:cTn id="53" dur="2000"/>
                                        <p:tgtEl>
                                          <p:spTgt spid="563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6359"/>
                                        </p:tgtEl>
                                        <p:attrNameLst>
                                          <p:attrName>style.visibility</p:attrName>
                                        </p:attrNameLst>
                                      </p:cBhvr>
                                      <p:to>
                                        <p:strVal val="visible"/>
                                      </p:to>
                                    </p:set>
                                    <p:animEffect transition="in" filter="fade">
                                      <p:cBhvr>
                                        <p:cTn id="56" dur="2000"/>
                                        <p:tgtEl>
                                          <p:spTgt spid="563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366"/>
                                        </p:tgtEl>
                                        <p:attrNameLst>
                                          <p:attrName>style.visibility</p:attrName>
                                        </p:attrNameLst>
                                      </p:cBhvr>
                                      <p:to>
                                        <p:strVal val="visible"/>
                                      </p:to>
                                    </p:set>
                                    <p:animEffect transition="in" filter="fade">
                                      <p:cBhvr>
                                        <p:cTn id="59" dur="2000"/>
                                        <p:tgtEl>
                                          <p:spTgt spid="5636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367"/>
                                        </p:tgtEl>
                                        <p:attrNameLst>
                                          <p:attrName>style.visibility</p:attrName>
                                        </p:attrNameLst>
                                      </p:cBhvr>
                                      <p:to>
                                        <p:strVal val="visible"/>
                                      </p:to>
                                    </p:set>
                                    <p:animEffect transition="in" filter="fade">
                                      <p:cBhvr>
                                        <p:cTn id="62" dur="2000"/>
                                        <p:tgtEl>
                                          <p:spTgt spid="5636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372"/>
                                        </p:tgtEl>
                                        <p:attrNameLst>
                                          <p:attrName>style.visibility</p:attrName>
                                        </p:attrNameLst>
                                      </p:cBhvr>
                                      <p:to>
                                        <p:strVal val="visible"/>
                                      </p:to>
                                    </p:set>
                                    <p:animEffect transition="in" filter="fade">
                                      <p:cBhvr>
                                        <p:cTn id="65" dur="2000"/>
                                        <p:tgtEl>
                                          <p:spTgt spid="5637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6373"/>
                                        </p:tgtEl>
                                        <p:attrNameLst>
                                          <p:attrName>style.visibility</p:attrName>
                                        </p:attrNameLst>
                                      </p:cBhvr>
                                      <p:to>
                                        <p:strVal val="visible"/>
                                      </p:to>
                                    </p:set>
                                    <p:animEffect transition="in" filter="fade">
                                      <p:cBhvr>
                                        <p:cTn id="68" dur="2000"/>
                                        <p:tgtEl>
                                          <p:spTgt spid="5637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376"/>
                                        </p:tgtEl>
                                        <p:attrNameLst>
                                          <p:attrName>style.visibility</p:attrName>
                                        </p:attrNameLst>
                                      </p:cBhvr>
                                      <p:to>
                                        <p:strVal val="visible"/>
                                      </p:to>
                                    </p:set>
                                    <p:animEffect transition="in" filter="fade">
                                      <p:cBhvr>
                                        <p:cTn id="71" dur="2000"/>
                                        <p:tgtEl>
                                          <p:spTgt spid="5637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6323"/>
                                        </p:tgtEl>
                                        <p:attrNameLst>
                                          <p:attrName>style.visibility</p:attrName>
                                        </p:attrNameLst>
                                      </p:cBhvr>
                                      <p:to>
                                        <p:strVal val="visible"/>
                                      </p:to>
                                    </p:set>
                                    <p:animEffect transition="in" filter="fade">
                                      <p:cBhvr>
                                        <p:cTn id="76" dur="2000"/>
                                        <p:tgtEl>
                                          <p:spTgt spid="563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6360"/>
                                        </p:tgtEl>
                                        <p:attrNameLst>
                                          <p:attrName>style.visibility</p:attrName>
                                        </p:attrNameLst>
                                      </p:cBhvr>
                                      <p:to>
                                        <p:strVal val="visible"/>
                                      </p:to>
                                    </p:set>
                                    <p:animEffect transition="in" filter="fade">
                                      <p:cBhvr>
                                        <p:cTn id="79" dur="2000"/>
                                        <p:tgtEl>
                                          <p:spTgt spid="5636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6361"/>
                                        </p:tgtEl>
                                        <p:attrNameLst>
                                          <p:attrName>style.visibility</p:attrName>
                                        </p:attrNameLst>
                                      </p:cBhvr>
                                      <p:to>
                                        <p:strVal val="visible"/>
                                      </p:to>
                                    </p:set>
                                    <p:animEffect transition="in" filter="fade">
                                      <p:cBhvr>
                                        <p:cTn id="82" dur="2000"/>
                                        <p:tgtEl>
                                          <p:spTgt spid="5636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377"/>
                                        </p:tgtEl>
                                        <p:attrNameLst>
                                          <p:attrName>style.visibility</p:attrName>
                                        </p:attrNameLst>
                                      </p:cBhvr>
                                      <p:to>
                                        <p:strVal val="visible"/>
                                      </p:to>
                                    </p:set>
                                    <p:animEffect transition="in" filter="fade">
                                      <p:cBhvr>
                                        <p:cTn id="85" dur="2000"/>
                                        <p:tgtEl>
                                          <p:spTgt spid="56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7" grpId="0" animBg="1"/>
      <p:bldP spid="56358" grpId="0" animBg="1"/>
      <p:bldP spid="56359" grpId="0" animBg="1"/>
      <p:bldP spid="56360" grpId="0" animBg="1"/>
      <p:bldP spid="56361" grpId="0" animBg="1"/>
      <p:bldP spid="56362" grpId="0" animBg="1"/>
      <p:bldP spid="56363" grpId="0" animBg="1"/>
      <p:bldP spid="56364" grpId="0" animBg="1"/>
      <p:bldP spid="56365" grpId="0" animBg="1"/>
      <p:bldP spid="56366" grpId="0" animBg="1"/>
      <p:bldP spid="56367" grpId="0" animBg="1"/>
      <p:bldP spid="56368" grpId="0" animBg="1"/>
      <p:bldP spid="56369" grpId="0" animBg="1"/>
      <p:bldP spid="56370" grpId="0" animBg="1"/>
      <p:bldP spid="56371" grpId="0" animBg="1"/>
      <p:bldP spid="56372" grpId="0" animBg="1"/>
      <p:bldP spid="56373" grpId="0" animBg="1"/>
      <p:bldP spid="56374" grpId="0"/>
      <p:bldP spid="56375" grpId="0"/>
      <p:bldP spid="56376" grpId="0"/>
      <p:bldP spid="563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ko-KR" altLang="en-US" smtClean="0">
                <a:latin typeface="Arial" charset="0"/>
                <a:cs typeface="Arial" charset="0"/>
              </a:rPr>
              <a:t>목차</a:t>
            </a:r>
            <a:endParaRPr lang="ko-KR" altLang="en-US" smtClean="0">
              <a:latin typeface="Arial" charset="0"/>
              <a:ea typeface="굴림" charset="-127"/>
              <a:cs typeface="Arial" charset="0"/>
            </a:endParaRPr>
          </a:p>
        </p:txBody>
      </p:sp>
      <p:sp>
        <p:nvSpPr>
          <p:cNvPr id="44034" name="Content Placeholder 2"/>
          <p:cNvSpPr>
            <a:spLocks noGrp="1"/>
          </p:cNvSpPr>
          <p:nvPr>
            <p:ph idx="1"/>
          </p:nvPr>
        </p:nvSpPr>
        <p:spPr>
          <a:xfrm>
            <a:off x="833438" y="1447800"/>
            <a:ext cx="8229600" cy="3417888"/>
          </a:xfrm>
        </p:spPr>
        <p:txBody>
          <a:bodyPr/>
          <a:lstStyle/>
          <a:p>
            <a:pPr eaLnBrk="1" hangingPunct="1">
              <a:lnSpc>
                <a:spcPts val="1700"/>
              </a:lnSpc>
              <a:buFont typeface="Arial" charset="0"/>
              <a:buNone/>
            </a:pPr>
            <a:endParaRPr lang="en-US" altLang="ko-KR" sz="2400" b="1" smtClean="0">
              <a:latin typeface="Arial" charset="0"/>
              <a:cs typeface="Arial" charset="0"/>
            </a:endParaRPr>
          </a:p>
          <a:p>
            <a:pPr eaLnBrk="1" hangingPunct="1">
              <a:lnSpc>
                <a:spcPts val="1700"/>
              </a:lnSpc>
            </a:pPr>
            <a:r>
              <a:rPr lang="ko-KR" altLang="en-US" sz="2400" b="1" smtClean="0">
                <a:latin typeface="Arial" charset="0"/>
                <a:cs typeface="Arial" charset="0"/>
              </a:rPr>
              <a:t>현재 </a:t>
            </a:r>
            <a:r>
              <a:rPr lang="en-US" altLang="ko-KR" sz="2400" b="1" smtClean="0">
                <a:latin typeface="Arial" charset="0"/>
                <a:cs typeface="Arial" charset="0"/>
              </a:rPr>
              <a:t>IT Infra Structure</a:t>
            </a:r>
            <a:r>
              <a:rPr lang="ko-KR" altLang="en-US" sz="2400" b="1" smtClean="0">
                <a:latin typeface="Arial" charset="0"/>
                <a:cs typeface="Arial" charset="0"/>
              </a:rPr>
              <a:t>의 도전 과제</a:t>
            </a:r>
            <a:endParaRPr lang="ko-KR" altLang="en-US" sz="2400" b="1" smtClean="0">
              <a:latin typeface="Arial" charset="0"/>
              <a:ea typeface="굴림" charset="-127"/>
              <a:cs typeface="Arial" charset="0"/>
            </a:endParaRPr>
          </a:p>
          <a:p>
            <a:pPr eaLnBrk="1" hangingPunct="1">
              <a:lnSpc>
                <a:spcPts val="1700"/>
              </a:lnSpc>
            </a:pPr>
            <a:endParaRPr lang="en-US" altLang="ko-KR" sz="2400" b="1" smtClean="0">
              <a:latin typeface="Arial" charset="0"/>
              <a:cs typeface="Arial" charset="0"/>
            </a:endParaRPr>
          </a:p>
          <a:p>
            <a:pPr eaLnBrk="1" hangingPunct="1">
              <a:lnSpc>
                <a:spcPts val="1700"/>
              </a:lnSpc>
            </a:pPr>
            <a:endParaRPr lang="en-US" altLang="ko-KR" sz="2400" b="1" smtClean="0">
              <a:latin typeface="Arial" charset="0"/>
              <a:cs typeface="Arial" charset="0"/>
            </a:endParaRPr>
          </a:p>
          <a:p>
            <a:pPr eaLnBrk="1" hangingPunct="1">
              <a:lnSpc>
                <a:spcPts val="1700"/>
              </a:lnSpc>
            </a:pPr>
            <a:endParaRPr lang="en-US" altLang="ko-KR" sz="2400" b="1" smtClean="0">
              <a:latin typeface="Arial" charset="0"/>
              <a:cs typeface="Arial" charset="0"/>
            </a:endParaRPr>
          </a:p>
          <a:p>
            <a:pPr eaLnBrk="1" hangingPunct="1">
              <a:lnSpc>
                <a:spcPts val="1700"/>
              </a:lnSpc>
            </a:pPr>
            <a:r>
              <a:rPr lang="en-US" altLang="ko-KR" sz="2400" b="1" smtClean="0">
                <a:latin typeface="Arial" charset="0"/>
                <a:cs typeface="Arial" charset="0"/>
              </a:rPr>
              <a:t>Application Delivery Network</a:t>
            </a:r>
          </a:p>
          <a:p>
            <a:pPr eaLnBrk="1" hangingPunct="1">
              <a:lnSpc>
                <a:spcPts val="1700"/>
              </a:lnSpc>
            </a:pPr>
            <a:endParaRPr lang="en-US" altLang="ko-KR" sz="2400" b="1" smtClean="0">
              <a:latin typeface="Arial" charset="0"/>
              <a:cs typeface="Arial" charset="0"/>
            </a:endParaRPr>
          </a:p>
          <a:p>
            <a:pPr eaLnBrk="1" hangingPunct="1">
              <a:lnSpc>
                <a:spcPts val="1700"/>
              </a:lnSpc>
            </a:pPr>
            <a:endParaRPr lang="en-US" altLang="ko-KR" sz="2400" b="1" smtClean="0">
              <a:latin typeface="Arial" charset="0"/>
              <a:cs typeface="Arial" charset="0"/>
            </a:endParaRPr>
          </a:p>
          <a:p>
            <a:pPr eaLnBrk="1" hangingPunct="1">
              <a:lnSpc>
                <a:spcPts val="1700"/>
              </a:lnSpc>
            </a:pPr>
            <a:endParaRPr lang="en-US" altLang="ko-KR" sz="2400" b="1" smtClean="0">
              <a:latin typeface="Arial" charset="0"/>
              <a:cs typeface="Arial" charset="0"/>
            </a:endParaRPr>
          </a:p>
          <a:p>
            <a:pPr eaLnBrk="1" hangingPunct="1">
              <a:lnSpc>
                <a:spcPts val="1700"/>
              </a:lnSpc>
            </a:pPr>
            <a:r>
              <a:rPr lang="en-US" altLang="ko-KR" sz="2400" b="1" smtClean="0">
                <a:latin typeface="Arial" charset="0"/>
                <a:cs typeface="Arial" charset="0"/>
              </a:rPr>
              <a:t>Application Delivery Network</a:t>
            </a:r>
            <a:r>
              <a:rPr lang="ko-KR" altLang="en-US" sz="2400" b="1" smtClean="0">
                <a:latin typeface="Arial" charset="0"/>
                <a:cs typeface="Arial" charset="0"/>
              </a:rPr>
              <a:t>의 실제 효과</a:t>
            </a:r>
            <a:endParaRPr lang="en-US" altLang="ko-KR" sz="2400" b="1" smtClean="0">
              <a:latin typeface="Arial" charset="0"/>
              <a:cs typeface="Arial" charset="0"/>
            </a:endParaRPr>
          </a:p>
          <a:p>
            <a:pPr eaLnBrk="1" hangingPunct="1">
              <a:lnSpc>
                <a:spcPts val="1700"/>
              </a:lnSpc>
              <a:buFont typeface="Arial" charset="0"/>
              <a:buNone/>
            </a:pPr>
            <a:endParaRPr lang="ko-KR" altLang="en-US" sz="2400" b="1" smtClean="0">
              <a:latin typeface="Arial" charset="0"/>
              <a:ea typeface="굴림" charset="-127"/>
              <a:cs typeface="Arial" charset="0"/>
            </a:endParaRPr>
          </a:p>
        </p:txBody>
      </p:sp>
      <p:pic>
        <p:nvPicPr>
          <p:cNvPr id="44035" name="Picture 5" descr="secure2"/>
          <p:cNvPicPr>
            <a:picLocks noChangeAspect="1" noChangeArrowheads="1"/>
          </p:cNvPicPr>
          <p:nvPr/>
        </p:nvPicPr>
        <p:blipFill>
          <a:blip r:embed="rId3"/>
          <a:srcRect/>
          <a:stretch>
            <a:fillRect/>
          </a:stretch>
        </p:blipFill>
        <p:spPr bwMode="auto">
          <a:xfrm>
            <a:off x="6089650" y="4449763"/>
            <a:ext cx="2717800"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제목 1"/>
          <p:cNvSpPr>
            <a:spLocks noGrp="1"/>
          </p:cNvSpPr>
          <p:nvPr>
            <p:ph type="title"/>
          </p:nvPr>
        </p:nvSpPr>
        <p:spPr/>
        <p:txBody>
          <a:bodyPr/>
          <a:lstStyle/>
          <a:p>
            <a:pPr eaLnBrk="1" hangingPunct="1"/>
            <a:r>
              <a:rPr lang="en-US" altLang="ko-KR" smtClean="0">
                <a:latin typeface="Arial" charset="0"/>
                <a:cs typeface="Arial" charset="0"/>
              </a:rPr>
              <a:t>AND</a:t>
            </a:r>
            <a:r>
              <a:rPr lang="ko-KR" altLang="en-US" smtClean="0">
                <a:latin typeface="Arial" charset="0"/>
                <a:cs typeface="Arial" charset="0"/>
              </a:rPr>
              <a:t>의 효과 </a:t>
            </a:r>
            <a:r>
              <a:rPr lang="en-US" altLang="ko-KR" smtClean="0">
                <a:latin typeface="Arial" charset="0"/>
                <a:cs typeface="Arial" charset="0"/>
              </a:rPr>
              <a:t>(Traffic </a:t>
            </a:r>
            <a:r>
              <a:rPr lang="ko-KR" altLang="en-US" smtClean="0">
                <a:latin typeface="Arial" charset="0"/>
                <a:cs typeface="Arial" charset="0"/>
              </a:rPr>
              <a:t>압축</a:t>
            </a:r>
            <a:r>
              <a:rPr lang="en-US" altLang="ko-KR" smtClean="0">
                <a:latin typeface="Arial" charset="0"/>
                <a:cs typeface="Arial" charset="0"/>
              </a:rPr>
              <a:t>)</a:t>
            </a:r>
            <a:endParaRPr lang="ko-KR" altLang="en-US" smtClean="0">
              <a:latin typeface="Arial" charset="0"/>
              <a:cs typeface="Arial" charset="0"/>
            </a:endParaRPr>
          </a:p>
        </p:txBody>
      </p:sp>
      <p:grpSp>
        <p:nvGrpSpPr>
          <p:cNvPr id="69634" name="Group 40"/>
          <p:cNvGrpSpPr>
            <a:grpSpLocks/>
          </p:cNvGrpSpPr>
          <p:nvPr/>
        </p:nvGrpSpPr>
        <p:grpSpPr bwMode="auto">
          <a:xfrm>
            <a:off x="481013" y="1371600"/>
            <a:ext cx="8112125" cy="4743450"/>
            <a:chOff x="882" y="852"/>
            <a:chExt cx="3984" cy="2988"/>
          </a:xfrm>
        </p:grpSpPr>
        <p:pic>
          <p:nvPicPr>
            <p:cNvPr id="69638" name="Picture 4"/>
            <p:cNvPicPr>
              <a:picLocks noChangeAspect="1" noChangeArrowheads="1"/>
            </p:cNvPicPr>
            <p:nvPr/>
          </p:nvPicPr>
          <p:blipFill>
            <a:blip r:embed="rId2"/>
            <a:srcRect/>
            <a:stretch>
              <a:fillRect/>
            </a:stretch>
          </p:blipFill>
          <p:spPr bwMode="auto">
            <a:xfrm>
              <a:off x="882" y="852"/>
              <a:ext cx="3984" cy="2988"/>
            </a:xfrm>
            <a:prstGeom prst="rect">
              <a:avLst/>
            </a:prstGeom>
            <a:noFill/>
            <a:ln w="9525">
              <a:noFill/>
              <a:miter lim="800000"/>
              <a:headEnd/>
              <a:tailEnd/>
            </a:ln>
          </p:spPr>
        </p:pic>
        <p:sp>
          <p:nvSpPr>
            <p:cNvPr id="69639" name="Rectangle 34"/>
            <p:cNvSpPr>
              <a:spLocks noChangeArrowheads="1"/>
            </p:cNvSpPr>
            <p:nvPr/>
          </p:nvSpPr>
          <p:spPr bwMode="auto">
            <a:xfrm>
              <a:off x="1392" y="1185"/>
              <a:ext cx="384" cy="75"/>
            </a:xfrm>
            <a:prstGeom prst="rect">
              <a:avLst/>
            </a:prstGeom>
            <a:solidFill>
              <a:schemeClr val="bg1"/>
            </a:solidFill>
            <a:ln w="9525">
              <a:no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69640" name="Rectangle 35"/>
            <p:cNvSpPr>
              <a:spLocks noChangeArrowheads="1"/>
            </p:cNvSpPr>
            <p:nvPr/>
          </p:nvSpPr>
          <p:spPr bwMode="auto">
            <a:xfrm>
              <a:off x="1056" y="1296"/>
              <a:ext cx="414" cy="183"/>
            </a:xfrm>
            <a:prstGeom prst="rect">
              <a:avLst/>
            </a:prstGeom>
            <a:solidFill>
              <a:schemeClr val="bg1"/>
            </a:solidFill>
            <a:ln w="9525">
              <a:no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69641" name="Rectangle 36"/>
            <p:cNvSpPr>
              <a:spLocks noChangeArrowheads="1"/>
            </p:cNvSpPr>
            <p:nvPr/>
          </p:nvSpPr>
          <p:spPr bwMode="auto">
            <a:xfrm>
              <a:off x="1290" y="867"/>
              <a:ext cx="549" cy="75"/>
            </a:xfrm>
            <a:prstGeom prst="rect">
              <a:avLst/>
            </a:prstGeom>
            <a:solidFill>
              <a:schemeClr val="bg1"/>
            </a:solidFill>
            <a:ln w="9525">
              <a:no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69642" name="Rectangle 37"/>
            <p:cNvSpPr>
              <a:spLocks noChangeArrowheads="1"/>
            </p:cNvSpPr>
            <p:nvPr/>
          </p:nvSpPr>
          <p:spPr bwMode="auto">
            <a:xfrm>
              <a:off x="3912" y="3036"/>
              <a:ext cx="312" cy="309"/>
            </a:xfrm>
            <a:prstGeom prst="rect">
              <a:avLst/>
            </a:prstGeom>
            <a:solidFill>
              <a:schemeClr val="bg1"/>
            </a:solidFill>
            <a:ln w="9525">
              <a:no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69643" name="Rectangle 38"/>
            <p:cNvSpPr>
              <a:spLocks noChangeArrowheads="1"/>
            </p:cNvSpPr>
            <p:nvPr/>
          </p:nvSpPr>
          <p:spPr bwMode="auto">
            <a:xfrm>
              <a:off x="4224" y="1437"/>
              <a:ext cx="144" cy="75"/>
            </a:xfrm>
            <a:prstGeom prst="rect">
              <a:avLst/>
            </a:prstGeom>
            <a:solidFill>
              <a:schemeClr val="bg1"/>
            </a:solidFill>
            <a:ln w="9525">
              <a:no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69644" name="Rectangle 39"/>
            <p:cNvSpPr>
              <a:spLocks noChangeArrowheads="1"/>
            </p:cNvSpPr>
            <p:nvPr/>
          </p:nvSpPr>
          <p:spPr bwMode="auto">
            <a:xfrm>
              <a:off x="3936" y="1521"/>
              <a:ext cx="294" cy="90"/>
            </a:xfrm>
            <a:prstGeom prst="rect">
              <a:avLst/>
            </a:prstGeom>
            <a:solidFill>
              <a:schemeClr val="bg1"/>
            </a:solidFill>
            <a:ln w="9525">
              <a:no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grpSp>
      <p:sp>
        <p:nvSpPr>
          <p:cNvPr id="12" name="Text Box 5"/>
          <p:cNvSpPr txBox="1">
            <a:spLocks noChangeArrowheads="1"/>
          </p:cNvSpPr>
          <p:nvPr/>
        </p:nvSpPr>
        <p:spPr bwMode="gray">
          <a:xfrm>
            <a:off x="6392863" y="982663"/>
            <a:ext cx="2190750" cy="381000"/>
          </a:xfrm>
          <a:prstGeom prst="rect">
            <a:avLst/>
          </a:prstGeom>
          <a:solidFill>
            <a:srgbClr val="008000"/>
          </a:solidFill>
          <a:ln w="9525">
            <a:noFill/>
            <a:miter lim="800000"/>
            <a:headEnd/>
            <a:tailEnd/>
          </a:ln>
          <a:effectLst>
            <a:outerShdw dist="35921" dir="2700000" algn="ctr" rotWithShape="0">
              <a:schemeClr val="bg2"/>
            </a:outerShdw>
          </a:effectLst>
        </p:spPr>
        <p:txBody>
          <a:bodyPr lIns="0" tIns="0" rIns="0" bIns="0" anchor="ctr"/>
          <a:lstStyle/>
          <a:p>
            <a:pPr defTabSz="411163" fontAlgn="auto">
              <a:spcBef>
                <a:spcPts val="0"/>
              </a:spcBef>
              <a:spcAft>
                <a:spcPts val="0"/>
              </a:spcAft>
              <a:defRPr/>
            </a:pPr>
            <a:r>
              <a:rPr lang="en-US" altLang="ko-KR" sz="1300" dirty="0">
                <a:solidFill>
                  <a:schemeClr val="bg1"/>
                </a:solidFill>
                <a:latin typeface="HY견고딕" pitchFamily="18" charset="-127"/>
                <a:ea typeface="HY견고딕" pitchFamily="18" charset="-127"/>
              </a:rPr>
              <a:t> Online Book Store(</a:t>
            </a:r>
            <a:r>
              <a:rPr lang="ko-KR" altLang="en-US" sz="1300" dirty="0">
                <a:solidFill>
                  <a:schemeClr val="bg1"/>
                </a:solidFill>
                <a:latin typeface="HY견고딕" pitchFamily="18" charset="-127"/>
                <a:ea typeface="HY견고딕" pitchFamily="18" charset="-127"/>
              </a:rPr>
              <a:t>국내</a:t>
            </a:r>
            <a:r>
              <a:rPr lang="en-US" altLang="ko-KR" sz="1300" dirty="0">
                <a:solidFill>
                  <a:schemeClr val="bg1"/>
                </a:solidFill>
                <a:latin typeface="HY견고딕" pitchFamily="18" charset="-127"/>
                <a:ea typeface="HY견고딕" pitchFamily="18" charset="-127"/>
              </a:rPr>
              <a:t>)</a:t>
            </a:r>
          </a:p>
        </p:txBody>
      </p:sp>
      <p:sp>
        <p:nvSpPr>
          <p:cNvPr id="69636" name="Rectangle 32"/>
          <p:cNvSpPr>
            <a:spLocks noChangeArrowheads="1"/>
          </p:cNvSpPr>
          <p:nvPr/>
        </p:nvSpPr>
        <p:spPr bwMode="auto">
          <a:xfrm>
            <a:off x="1143000" y="5897563"/>
            <a:ext cx="6781800" cy="381000"/>
          </a:xfrm>
          <a:prstGeom prst="rect">
            <a:avLst/>
          </a:prstGeom>
          <a:solidFill>
            <a:srgbClr val="FFC000"/>
          </a:solidFill>
          <a:ln w="9525">
            <a:noFill/>
            <a:miter lim="800000"/>
            <a:headEnd/>
            <a:tailEnd/>
          </a:ln>
        </p:spPr>
        <p:txBody>
          <a:bodyPr anchor="ctr"/>
          <a:lstStyle/>
          <a:p>
            <a:pPr marL="342900" indent="-342900" latinLnBrk="0">
              <a:spcAft>
                <a:spcPct val="25000"/>
              </a:spcAft>
            </a:pPr>
            <a:r>
              <a:rPr kumimoji="0" lang="en-US" altLang="ko-KR" b="1">
                <a:solidFill>
                  <a:srgbClr val="7030A0"/>
                </a:solidFill>
                <a:latin typeface="맑은 고딕" pitchFamily="50" charset="-127"/>
                <a:ea typeface="맑은 고딕" pitchFamily="50" charset="-127"/>
              </a:rPr>
              <a:t>Main Page 76.6 % </a:t>
            </a:r>
            <a:r>
              <a:rPr kumimoji="0" lang="ko-KR" altLang="en-US" b="1">
                <a:solidFill>
                  <a:srgbClr val="7030A0"/>
                </a:solidFill>
                <a:latin typeface="맑은 고딕" pitchFamily="50" charset="-127"/>
                <a:ea typeface="맑은 고딕" pitchFamily="50" charset="-127"/>
              </a:rPr>
              <a:t>압축 효과  </a:t>
            </a:r>
            <a:r>
              <a:rPr kumimoji="0" lang="en-US" altLang="ko-KR" b="1">
                <a:solidFill>
                  <a:srgbClr val="7030A0"/>
                </a:solidFill>
                <a:latin typeface="맑은 고딕" pitchFamily="50" charset="-127"/>
                <a:ea typeface="맑은 고딕" pitchFamily="50" charset="-127"/>
              </a:rPr>
              <a:t>(214121 byte </a:t>
            </a:r>
            <a:r>
              <a:rPr kumimoji="0" lang="en-US" altLang="ko-KR" b="1">
                <a:solidFill>
                  <a:srgbClr val="7030A0"/>
                </a:solidFill>
                <a:latin typeface="맑은 고딕" pitchFamily="50" charset="-127"/>
                <a:ea typeface="맑은 고딕" pitchFamily="50" charset="-127"/>
                <a:sym typeface="Wingdings" pitchFamily="2" charset="2"/>
              </a:rPr>
              <a:t> 50066 byte)</a:t>
            </a:r>
            <a:endParaRPr kumimoji="0" lang="ko-KR" altLang="en-US" b="1">
              <a:solidFill>
                <a:srgbClr val="7030A0"/>
              </a:solidFill>
              <a:latin typeface="맑은 고딕" pitchFamily="50" charset="-127"/>
              <a:ea typeface="맑은 고딕" pitchFamily="50" charset="-127"/>
            </a:endParaRPr>
          </a:p>
        </p:txBody>
      </p:sp>
      <p:sp>
        <p:nvSpPr>
          <p:cNvPr id="69637" name="Rectangle 33"/>
          <p:cNvSpPr>
            <a:spLocks noChangeArrowheads="1"/>
          </p:cNvSpPr>
          <p:nvPr/>
        </p:nvSpPr>
        <p:spPr bwMode="auto">
          <a:xfrm>
            <a:off x="1400175" y="5630863"/>
            <a:ext cx="3508375" cy="169862"/>
          </a:xfrm>
          <a:prstGeom prst="rect">
            <a:avLst/>
          </a:prstGeom>
          <a:noFill/>
          <a:ln w="50800">
            <a:solidFill>
              <a:srgbClr val="FF0000"/>
            </a:solidFill>
            <a:miter lim="800000"/>
            <a:headEnd/>
            <a:tailEnd/>
          </a:ln>
        </p:spPr>
        <p:txBody>
          <a:bodyPr wrap="none" anchor="ctr"/>
          <a:lstStyle/>
          <a:p>
            <a:pPr latinLnBrk="0"/>
            <a:endParaRPr kumimoji="0" lang="ko-KR" altLang="en-US">
              <a:latin typeface="Calibri" pitchFamily="34" charset="0"/>
              <a:ea typeface="맑은 고딕" pitchFamily="50"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제목 1"/>
          <p:cNvSpPr>
            <a:spLocks noGrp="1"/>
          </p:cNvSpPr>
          <p:nvPr>
            <p:ph type="title"/>
          </p:nvPr>
        </p:nvSpPr>
        <p:spPr/>
        <p:txBody>
          <a:bodyPr/>
          <a:lstStyle/>
          <a:p>
            <a:pPr eaLnBrk="1" hangingPunct="1"/>
            <a:r>
              <a:rPr lang="en-US" altLang="ko-KR" smtClean="0">
                <a:latin typeface="Arial" charset="0"/>
                <a:cs typeface="Arial" charset="0"/>
              </a:rPr>
              <a:t>ADN</a:t>
            </a:r>
            <a:r>
              <a:rPr lang="ko-KR" altLang="en-US" smtClean="0">
                <a:latin typeface="Arial" charset="0"/>
                <a:cs typeface="Arial" charset="0"/>
              </a:rPr>
              <a:t>의 효과 </a:t>
            </a:r>
            <a:r>
              <a:rPr lang="en-US" altLang="ko-KR" smtClean="0">
                <a:latin typeface="Arial" charset="0"/>
                <a:cs typeface="Arial" charset="0"/>
              </a:rPr>
              <a:t>(Traffic </a:t>
            </a:r>
            <a:r>
              <a:rPr lang="ko-KR" altLang="en-US" smtClean="0">
                <a:latin typeface="Arial" charset="0"/>
                <a:cs typeface="Arial" charset="0"/>
              </a:rPr>
              <a:t>압축</a:t>
            </a:r>
            <a:r>
              <a:rPr lang="en-US" altLang="ko-KR" smtClean="0">
                <a:latin typeface="Arial" charset="0"/>
                <a:cs typeface="Arial" charset="0"/>
              </a:rPr>
              <a:t>)</a:t>
            </a:r>
            <a:endParaRPr lang="ko-KR" altLang="en-US" smtClean="0">
              <a:latin typeface="Arial" charset="0"/>
              <a:cs typeface="Arial" charset="0"/>
            </a:endParaRPr>
          </a:p>
        </p:txBody>
      </p:sp>
      <p:graphicFrame>
        <p:nvGraphicFramePr>
          <p:cNvPr id="6146" name="Object 2"/>
          <p:cNvGraphicFramePr>
            <a:graphicFrameLocks noChangeAspect="1"/>
          </p:cNvGraphicFramePr>
          <p:nvPr/>
        </p:nvGraphicFramePr>
        <p:xfrm>
          <a:off x="669925" y="1435100"/>
          <a:ext cx="7712075" cy="1917700"/>
        </p:xfrm>
        <a:graphic>
          <a:graphicData uri="http://schemas.openxmlformats.org/presentationml/2006/ole">
            <p:oleObj spid="_x0000_s6146" name="비트맵 이미지" r:id="rId3" imgW="5409524" imgH="1438095" progId="PBrush">
              <p:embed/>
            </p:oleObj>
          </a:graphicData>
        </a:graphic>
      </p:graphicFrame>
      <p:pic>
        <p:nvPicPr>
          <p:cNvPr id="6148" name="Picture 19"/>
          <p:cNvPicPr>
            <a:picLocks noChangeAspect="1" noChangeArrowheads="1"/>
          </p:cNvPicPr>
          <p:nvPr/>
        </p:nvPicPr>
        <p:blipFill>
          <a:blip r:embed="rId4"/>
          <a:srcRect/>
          <a:stretch>
            <a:fillRect/>
          </a:stretch>
        </p:blipFill>
        <p:spPr bwMode="auto">
          <a:xfrm>
            <a:off x="685800" y="4100513"/>
            <a:ext cx="7720013" cy="1557337"/>
          </a:xfrm>
          <a:prstGeom prst="rect">
            <a:avLst/>
          </a:prstGeom>
          <a:noFill/>
          <a:ln w="9525">
            <a:noFill/>
            <a:miter lim="800000"/>
            <a:headEnd/>
            <a:tailEnd/>
          </a:ln>
        </p:spPr>
      </p:pic>
      <p:sp>
        <p:nvSpPr>
          <p:cNvPr id="6" name="Rectangle 24"/>
          <p:cNvSpPr>
            <a:spLocks noChangeArrowheads="1"/>
          </p:cNvSpPr>
          <p:nvPr/>
        </p:nvSpPr>
        <p:spPr bwMode="auto">
          <a:xfrm>
            <a:off x="3576638" y="1900238"/>
            <a:ext cx="1689100" cy="334962"/>
          </a:xfrm>
          <a:prstGeom prst="rect">
            <a:avLst/>
          </a:prstGeom>
          <a:solidFill>
            <a:srgbClr val="FFC000"/>
          </a:solidFill>
          <a:ln w="9525">
            <a:noFill/>
            <a:miter lim="800000"/>
            <a:headEnd/>
            <a:tailEnd/>
          </a:ln>
          <a:effectLst/>
        </p:spPr>
        <p:txBody>
          <a:bodyPr wrap="none" lIns="59174" tIns="29587" rIns="59174" bIns="29587">
            <a:spAutoFit/>
          </a:bodyPr>
          <a:lstStyle/>
          <a:p>
            <a:pPr fontAlgn="auto">
              <a:spcBef>
                <a:spcPct val="50000"/>
              </a:spcBef>
              <a:spcAft>
                <a:spcPts val="0"/>
              </a:spcAft>
              <a:defRPr/>
            </a:pPr>
            <a:r>
              <a:rPr lang="en-US" altLang="ko-KR" dirty="0">
                <a:solidFill>
                  <a:srgbClr val="660066"/>
                </a:solidFill>
                <a:effectLst>
                  <a:outerShdw blurRad="38100" dist="38100" dir="2700000" algn="tl">
                    <a:srgbClr val="C0C0C0"/>
                  </a:outerShdw>
                </a:effectLst>
                <a:latin typeface="HY견고딕" pitchFamily="18" charset="-127"/>
                <a:ea typeface="HY견고딕" pitchFamily="18" charset="-127"/>
              </a:rPr>
              <a:t>50% </a:t>
            </a:r>
            <a:r>
              <a:rPr lang="ko-KR" altLang="en-US" dirty="0">
                <a:solidFill>
                  <a:srgbClr val="660066"/>
                </a:solidFill>
                <a:effectLst>
                  <a:outerShdw blurRad="38100" dist="38100" dir="2700000" algn="tl">
                    <a:srgbClr val="C0C0C0"/>
                  </a:outerShdw>
                </a:effectLst>
                <a:latin typeface="HY견고딕" pitchFamily="18" charset="-127"/>
                <a:ea typeface="HY견고딕" pitchFamily="18" charset="-127"/>
              </a:rPr>
              <a:t>이상 감소</a:t>
            </a:r>
          </a:p>
        </p:txBody>
      </p:sp>
      <p:sp>
        <p:nvSpPr>
          <p:cNvPr id="6150" name="Rectangle 36"/>
          <p:cNvSpPr>
            <a:spLocks noChangeArrowheads="1"/>
          </p:cNvSpPr>
          <p:nvPr/>
        </p:nvSpPr>
        <p:spPr bwMode="auto">
          <a:xfrm>
            <a:off x="609600" y="3429000"/>
            <a:ext cx="7924800" cy="762000"/>
          </a:xfrm>
          <a:prstGeom prst="rect">
            <a:avLst/>
          </a:prstGeom>
          <a:noFill/>
          <a:ln w="9525">
            <a:noFill/>
            <a:miter lim="800000"/>
            <a:headEnd/>
            <a:tailEnd/>
          </a:ln>
        </p:spPr>
        <p:txBody>
          <a:bodyPr/>
          <a:lstStyle/>
          <a:p>
            <a:pPr marL="342900" indent="-342900" latinLnBrk="0">
              <a:spcAft>
                <a:spcPct val="25000"/>
              </a:spcAft>
              <a:buFontTx/>
              <a:buBlip>
                <a:blip r:embed="rId5"/>
              </a:buBlip>
            </a:pPr>
            <a:r>
              <a:rPr kumimoji="0" lang="ko-KR" altLang="en-US" sz="1200">
                <a:latin typeface="맑은 고딕" pitchFamily="50" charset="-127"/>
                <a:ea typeface="맑은 고딕" pitchFamily="50" charset="-127"/>
              </a:rPr>
              <a:t>사용자와 서버의 트래픽 비교 그래프 </a:t>
            </a:r>
            <a:r>
              <a:rPr kumimoji="0" lang="en-US" altLang="ko-KR" sz="1200">
                <a:latin typeface="맑은 고딕" pitchFamily="50" charset="-127"/>
                <a:ea typeface="맑은 고딕" pitchFamily="50" charset="-127"/>
              </a:rPr>
              <a:t>– 3</a:t>
            </a:r>
            <a:r>
              <a:rPr kumimoji="0" lang="ko-KR" altLang="en-US" sz="1200">
                <a:latin typeface="맑은 고딕" pitchFamily="50" charset="-127"/>
                <a:ea typeface="맑은 고딕" pitchFamily="50" charset="-127"/>
              </a:rPr>
              <a:t>시간 모니터링 </a:t>
            </a:r>
          </a:p>
          <a:p>
            <a:pPr marL="342900" indent="-342900" latinLnBrk="0">
              <a:spcAft>
                <a:spcPct val="25000"/>
              </a:spcAft>
            </a:pPr>
            <a:r>
              <a:rPr kumimoji="0" lang="ko-KR" altLang="en-US" sz="1200">
                <a:latin typeface="맑은 고딕" pitchFamily="50" charset="-127"/>
                <a:ea typeface="맑은 고딕" pitchFamily="50" charset="-127"/>
              </a:rPr>
              <a:t>        → 압축 기능을 적용한 시점부터 서버에서 발생된 트래픽이 </a:t>
            </a:r>
            <a:r>
              <a:rPr kumimoji="0" lang="en-US" altLang="ko-KR" sz="1200">
                <a:latin typeface="맑은 고딕" pitchFamily="50" charset="-127"/>
                <a:ea typeface="맑은 고딕" pitchFamily="50" charset="-127"/>
              </a:rPr>
              <a:t>BIG-IP</a:t>
            </a:r>
            <a:r>
              <a:rPr kumimoji="0" lang="ko-KR" altLang="en-US" sz="1200">
                <a:latin typeface="맑은 고딕" pitchFamily="50" charset="-127"/>
                <a:ea typeface="맑은 고딕" pitchFamily="50" charset="-127"/>
              </a:rPr>
              <a:t>를 거치면서 압축이 되므로 사용자 </a:t>
            </a:r>
            <a:r>
              <a:rPr kumimoji="0" lang="en-US" altLang="ko-KR" sz="1200">
                <a:latin typeface="맑은 고딕" pitchFamily="50" charset="-127"/>
                <a:ea typeface="맑은 고딕" pitchFamily="50" charset="-127"/>
              </a:rPr>
              <a:t>(Client Bit Out)</a:t>
            </a:r>
            <a:r>
              <a:rPr kumimoji="0" lang="ko-KR" altLang="en-US" sz="1200">
                <a:latin typeface="맑은 고딕" pitchFamily="50" charset="-127"/>
                <a:ea typeface="맑은 고딕" pitchFamily="50" charset="-127"/>
              </a:rPr>
              <a:t>로 전달되는 트래픽량이 </a:t>
            </a:r>
            <a:r>
              <a:rPr kumimoji="0" lang="en-US" altLang="ko-KR" sz="1200">
                <a:latin typeface="맑은 고딕" pitchFamily="50" charset="-127"/>
                <a:ea typeface="맑은 고딕" pitchFamily="50" charset="-127"/>
              </a:rPr>
              <a:t>50% </a:t>
            </a:r>
            <a:r>
              <a:rPr kumimoji="0" lang="ko-KR" altLang="en-US" sz="1200">
                <a:latin typeface="맑은 고딕" pitchFamily="50" charset="-127"/>
                <a:ea typeface="맑은 고딕" pitchFamily="50" charset="-127"/>
              </a:rPr>
              <a:t>이상 감소됨을 확인</a:t>
            </a:r>
          </a:p>
          <a:p>
            <a:pPr marL="342900" indent="-342900" latinLnBrk="0">
              <a:lnSpc>
                <a:spcPct val="125000"/>
              </a:lnSpc>
              <a:spcBef>
                <a:spcPct val="10000"/>
              </a:spcBef>
            </a:pPr>
            <a:endParaRPr kumimoji="0" lang="ko-KR" altLang="en-US" sz="1200">
              <a:latin typeface="맑은 고딕" pitchFamily="50" charset="-127"/>
              <a:ea typeface="맑은 고딕" pitchFamily="50" charset="-127"/>
            </a:endParaRPr>
          </a:p>
        </p:txBody>
      </p:sp>
      <p:sp>
        <p:nvSpPr>
          <p:cNvPr id="6151" name="Line 37"/>
          <p:cNvSpPr>
            <a:spLocks noChangeShapeType="1"/>
          </p:cNvSpPr>
          <p:nvPr/>
        </p:nvSpPr>
        <p:spPr bwMode="auto">
          <a:xfrm>
            <a:off x="7772400" y="2266950"/>
            <a:ext cx="0" cy="381000"/>
          </a:xfrm>
          <a:prstGeom prst="line">
            <a:avLst/>
          </a:prstGeom>
          <a:noFill/>
          <a:ln w="28575">
            <a:solidFill>
              <a:schemeClr val="tx1"/>
            </a:solidFill>
            <a:round/>
            <a:headEnd type="triangle" w="med" len="med"/>
            <a:tailEnd type="triangle" w="med" len="med"/>
          </a:ln>
        </p:spPr>
        <p:txBody>
          <a:bodyPr/>
          <a:lstStyle/>
          <a:p>
            <a:endParaRPr lang="ko-KR" altLang="en-US"/>
          </a:p>
        </p:txBody>
      </p:sp>
      <p:sp>
        <p:nvSpPr>
          <p:cNvPr id="6152" name="Rectangle 38"/>
          <p:cNvSpPr>
            <a:spLocks noChangeArrowheads="1"/>
          </p:cNvSpPr>
          <p:nvPr/>
        </p:nvSpPr>
        <p:spPr bwMode="auto">
          <a:xfrm>
            <a:off x="609600" y="5715000"/>
            <a:ext cx="8382000" cy="533400"/>
          </a:xfrm>
          <a:prstGeom prst="rect">
            <a:avLst/>
          </a:prstGeom>
          <a:noFill/>
          <a:ln w="9525">
            <a:noFill/>
            <a:miter lim="800000"/>
            <a:headEnd/>
            <a:tailEnd/>
          </a:ln>
        </p:spPr>
        <p:txBody>
          <a:bodyPr/>
          <a:lstStyle/>
          <a:p>
            <a:pPr marL="342900" indent="-342900" latinLnBrk="0">
              <a:spcAft>
                <a:spcPct val="25000"/>
              </a:spcAft>
              <a:buFontTx/>
              <a:buBlip>
                <a:blip r:embed="rId5"/>
              </a:buBlip>
            </a:pPr>
            <a:r>
              <a:rPr kumimoji="0" lang="ko-KR" altLang="en-US" sz="1200">
                <a:latin typeface="맑은 고딕" pitchFamily="50" charset="-127"/>
                <a:ea typeface="맑은 고딕" pitchFamily="50" charset="-127"/>
              </a:rPr>
              <a:t>쇼핑몰에서 운영중인 </a:t>
            </a:r>
            <a:r>
              <a:rPr kumimoji="0" lang="en-US" altLang="ko-KR" sz="1200">
                <a:latin typeface="맑은 고딕" pitchFamily="50" charset="-127"/>
                <a:ea typeface="맑은 고딕" pitchFamily="50" charset="-127"/>
              </a:rPr>
              <a:t>MRTG </a:t>
            </a:r>
            <a:r>
              <a:rPr kumimoji="0" lang="ko-KR" altLang="en-US" sz="1200">
                <a:latin typeface="맑은 고딕" pitchFamily="50" charset="-127"/>
                <a:ea typeface="맑은 고딕" pitchFamily="50" charset="-127"/>
              </a:rPr>
              <a:t>트래픽 그래프 </a:t>
            </a:r>
            <a:r>
              <a:rPr kumimoji="0" lang="en-US" altLang="ko-KR" sz="1200">
                <a:latin typeface="맑은 고딕" pitchFamily="50" charset="-127"/>
                <a:ea typeface="맑은 고딕" pitchFamily="50" charset="-127"/>
              </a:rPr>
              <a:t>– 7</a:t>
            </a:r>
            <a:r>
              <a:rPr kumimoji="0" lang="ko-KR" altLang="en-US" sz="1200">
                <a:latin typeface="맑은 고딕" pitchFamily="50" charset="-127"/>
                <a:ea typeface="맑은 고딕" pitchFamily="50" charset="-127"/>
              </a:rPr>
              <a:t>일간 모니터링</a:t>
            </a:r>
          </a:p>
          <a:p>
            <a:pPr marL="342900" indent="-342900" latinLnBrk="0">
              <a:spcAft>
                <a:spcPct val="25000"/>
              </a:spcAft>
            </a:pPr>
            <a:r>
              <a:rPr kumimoji="0" lang="ko-KR" altLang="en-US" sz="1200">
                <a:latin typeface="맑은 고딕" pitchFamily="50" charset="-127"/>
                <a:ea typeface="맑은 고딕" pitchFamily="50" charset="-127"/>
              </a:rPr>
              <a:t>        → </a:t>
            </a:r>
            <a:r>
              <a:rPr kumimoji="0" lang="en-US" altLang="ko-KR" sz="1200">
                <a:latin typeface="맑은 고딕" pitchFamily="50" charset="-127"/>
                <a:ea typeface="맑은 고딕" pitchFamily="50" charset="-127"/>
              </a:rPr>
              <a:t>MRTG </a:t>
            </a:r>
            <a:r>
              <a:rPr kumimoji="0" lang="ko-KR" altLang="en-US" sz="1200">
                <a:latin typeface="맑은 고딕" pitchFamily="50" charset="-127"/>
                <a:ea typeface="맑은 고딕" pitchFamily="50" charset="-127"/>
              </a:rPr>
              <a:t>상에서 압축 기능을 적용한 시점부터 고객 측으로 전송되는 트래픽량이 </a:t>
            </a:r>
            <a:r>
              <a:rPr kumimoji="0" lang="en-US" altLang="ko-KR" sz="1200">
                <a:latin typeface="맑은 고딕" pitchFamily="50" charset="-127"/>
                <a:ea typeface="맑은 고딕" pitchFamily="50" charset="-127"/>
              </a:rPr>
              <a:t>50% </a:t>
            </a:r>
            <a:r>
              <a:rPr kumimoji="0" lang="ko-KR" altLang="en-US" sz="1200">
                <a:latin typeface="맑은 고딕" pitchFamily="50" charset="-127"/>
                <a:ea typeface="맑은 고딕" pitchFamily="50" charset="-127"/>
              </a:rPr>
              <a:t>이상 감소됨을 확인</a:t>
            </a:r>
          </a:p>
        </p:txBody>
      </p:sp>
      <p:sp>
        <p:nvSpPr>
          <p:cNvPr id="6153" name="Line 39"/>
          <p:cNvSpPr>
            <a:spLocks noChangeShapeType="1"/>
          </p:cNvSpPr>
          <p:nvPr/>
        </p:nvSpPr>
        <p:spPr bwMode="auto">
          <a:xfrm>
            <a:off x="1981200" y="4629150"/>
            <a:ext cx="6019800" cy="0"/>
          </a:xfrm>
          <a:prstGeom prst="line">
            <a:avLst/>
          </a:prstGeom>
          <a:noFill/>
          <a:ln w="19050">
            <a:solidFill>
              <a:srgbClr val="CC0000"/>
            </a:solidFill>
            <a:prstDash val="sysDot"/>
            <a:round/>
            <a:headEnd/>
            <a:tailEnd/>
          </a:ln>
        </p:spPr>
        <p:txBody>
          <a:bodyPr/>
          <a:lstStyle/>
          <a:p>
            <a:endParaRPr lang="ko-KR" altLang="en-US"/>
          </a:p>
        </p:txBody>
      </p:sp>
      <p:sp>
        <p:nvSpPr>
          <p:cNvPr id="6154" name="Line 40"/>
          <p:cNvSpPr>
            <a:spLocks noChangeShapeType="1"/>
          </p:cNvSpPr>
          <p:nvPr/>
        </p:nvSpPr>
        <p:spPr bwMode="auto">
          <a:xfrm>
            <a:off x="5486400" y="5029200"/>
            <a:ext cx="2514600" cy="0"/>
          </a:xfrm>
          <a:prstGeom prst="line">
            <a:avLst/>
          </a:prstGeom>
          <a:noFill/>
          <a:ln w="19050">
            <a:solidFill>
              <a:srgbClr val="CC0000"/>
            </a:solidFill>
            <a:prstDash val="sysDot"/>
            <a:round/>
            <a:headEnd/>
            <a:tailEnd/>
          </a:ln>
        </p:spPr>
        <p:txBody>
          <a:bodyPr/>
          <a:lstStyle/>
          <a:p>
            <a:endParaRPr lang="ko-KR" altLang="en-US"/>
          </a:p>
        </p:txBody>
      </p:sp>
      <p:sp>
        <p:nvSpPr>
          <p:cNvPr id="6155" name="Line 41"/>
          <p:cNvSpPr>
            <a:spLocks noChangeShapeType="1"/>
          </p:cNvSpPr>
          <p:nvPr/>
        </p:nvSpPr>
        <p:spPr bwMode="auto">
          <a:xfrm>
            <a:off x="6305550" y="4638675"/>
            <a:ext cx="0" cy="381000"/>
          </a:xfrm>
          <a:prstGeom prst="line">
            <a:avLst/>
          </a:prstGeom>
          <a:noFill/>
          <a:ln w="28575">
            <a:solidFill>
              <a:schemeClr val="tx1"/>
            </a:solidFill>
            <a:round/>
            <a:headEnd type="triangle" w="med" len="med"/>
            <a:tailEnd type="triangle" w="med" len="med"/>
          </a:ln>
        </p:spPr>
        <p:txBody>
          <a:bodyPr/>
          <a:lstStyle/>
          <a:p>
            <a:endParaRPr lang="ko-KR" altLang="en-US"/>
          </a:p>
        </p:txBody>
      </p:sp>
      <p:sp>
        <p:nvSpPr>
          <p:cNvPr id="13" name="Rectangle 42"/>
          <p:cNvSpPr>
            <a:spLocks noChangeArrowheads="1"/>
          </p:cNvSpPr>
          <p:nvPr/>
        </p:nvSpPr>
        <p:spPr bwMode="auto">
          <a:xfrm>
            <a:off x="4956175" y="4510088"/>
            <a:ext cx="1689100" cy="334962"/>
          </a:xfrm>
          <a:prstGeom prst="rect">
            <a:avLst/>
          </a:prstGeom>
          <a:solidFill>
            <a:srgbClr val="FFC000"/>
          </a:solidFill>
          <a:ln w="9525">
            <a:noFill/>
            <a:miter lim="800000"/>
            <a:headEnd/>
            <a:tailEnd/>
          </a:ln>
          <a:effectLst/>
        </p:spPr>
        <p:txBody>
          <a:bodyPr wrap="none" lIns="59174" tIns="29587" rIns="59174" bIns="29587">
            <a:spAutoFit/>
          </a:bodyPr>
          <a:lstStyle/>
          <a:p>
            <a:pPr fontAlgn="auto">
              <a:spcBef>
                <a:spcPct val="50000"/>
              </a:spcBef>
              <a:spcAft>
                <a:spcPts val="0"/>
              </a:spcAft>
              <a:defRPr/>
            </a:pPr>
            <a:r>
              <a:rPr lang="en-US" altLang="ko-KR" dirty="0">
                <a:solidFill>
                  <a:srgbClr val="660066"/>
                </a:solidFill>
                <a:effectLst>
                  <a:outerShdw blurRad="38100" dist="38100" dir="2700000" algn="tl">
                    <a:srgbClr val="C0C0C0"/>
                  </a:outerShdw>
                </a:effectLst>
                <a:latin typeface="HY견고딕" pitchFamily="18" charset="-127"/>
                <a:ea typeface="HY견고딕" pitchFamily="18" charset="-127"/>
              </a:rPr>
              <a:t>50% </a:t>
            </a:r>
            <a:r>
              <a:rPr lang="ko-KR" altLang="en-US" dirty="0">
                <a:solidFill>
                  <a:srgbClr val="660066"/>
                </a:solidFill>
                <a:effectLst>
                  <a:outerShdw blurRad="38100" dist="38100" dir="2700000" algn="tl">
                    <a:srgbClr val="C0C0C0"/>
                  </a:outerShdw>
                </a:effectLst>
                <a:latin typeface="HY견고딕" pitchFamily="18" charset="-127"/>
                <a:ea typeface="HY견고딕" pitchFamily="18" charset="-127"/>
              </a:rPr>
              <a:t>이상 감소</a:t>
            </a:r>
          </a:p>
        </p:txBody>
      </p:sp>
      <p:sp>
        <p:nvSpPr>
          <p:cNvPr id="6157" name="Oval 43"/>
          <p:cNvSpPr>
            <a:spLocks noChangeArrowheads="1"/>
          </p:cNvSpPr>
          <p:nvPr/>
        </p:nvSpPr>
        <p:spPr bwMode="auto">
          <a:xfrm>
            <a:off x="4724400" y="4876800"/>
            <a:ext cx="533400" cy="533400"/>
          </a:xfrm>
          <a:prstGeom prst="ellipse">
            <a:avLst/>
          </a:prstGeom>
          <a:noFill/>
          <a:ln w="50800">
            <a:solidFill>
              <a:srgbClr val="FF0000"/>
            </a:solidFill>
            <a:round/>
            <a:headEnd/>
            <a:tailEnd/>
          </a:ln>
        </p:spPr>
        <p:txBody>
          <a:bodyPr wrap="none" anchor="ctr"/>
          <a:lstStyle/>
          <a:p>
            <a:pPr latinLnBrk="0"/>
            <a:endParaRPr kumimoji="0" lang="ko-KR" altLang="en-US">
              <a:latin typeface="Calibri" pitchFamily="34" charset="0"/>
              <a:ea typeface="맑은 고딕" pitchFamily="50" charset="-127"/>
            </a:endParaRPr>
          </a:p>
        </p:txBody>
      </p:sp>
      <p:sp>
        <p:nvSpPr>
          <p:cNvPr id="6158" name="Oval 44"/>
          <p:cNvSpPr>
            <a:spLocks noChangeArrowheads="1"/>
          </p:cNvSpPr>
          <p:nvPr/>
        </p:nvSpPr>
        <p:spPr bwMode="auto">
          <a:xfrm>
            <a:off x="4038600" y="2286000"/>
            <a:ext cx="685800" cy="685800"/>
          </a:xfrm>
          <a:prstGeom prst="ellipse">
            <a:avLst/>
          </a:prstGeom>
          <a:noFill/>
          <a:ln w="50800">
            <a:solidFill>
              <a:srgbClr val="FF0000"/>
            </a:solidFill>
            <a:round/>
            <a:headEnd/>
            <a:tailEnd/>
          </a:ln>
        </p:spPr>
        <p:txBody>
          <a:bodyPr wrap="none" anchor="ctr"/>
          <a:lstStyle/>
          <a:p>
            <a:pPr latinLnBrk="0"/>
            <a:endParaRPr kumimoji="0" lang="ko-KR" altLang="en-US">
              <a:latin typeface="Calibri" pitchFamily="34" charset="0"/>
              <a:ea typeface="맑은 고딕" pitchFamily="50"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제목 1"/>
          <p:cNvSpPr>
            <a:spLocks noGrp="1"/>
          </p:cNvSpPr>
          <p:nvPr>
            <p:ph type="title"/>
          </p:nvPr>
        </p:nvSpPr>
        <p:spPr/>
        <p:txBody>
          <a:bodyPr/>
          <a:lstStyle/>
          <a:p>
            <a:pPr eaLnBrk="1" hangingPunct="1"/>
            <a:r>
              <a:rPr lang="ko-KR" altLang="en-US" smtClean="0">
                <a:latin typeface="Arial" charset="0"/>
                <a:cs typeface="Arial" charset="0"/>
              </a:rPr>
              <a:t>언론사 구축 사례</a:t>
            </a:r>
          </a:p>
        </p:txBody>
      </p:sp>
      <p:sp>
        <p:nvSpPr>
          <p:cNvPr id="72706" name="내용 개체 틀 2"/>
          <p:cNvSpPr>
            <a:spLocks noGrp="1"/>
          </p:cNvSpPr>
          <p:nvPr>
            <p:ph idx="1"/>
          </p:nvPr>
        </p:nvSpPr>
        <p:spPr/>
        <p:txBody>
          <a:bodyPr/>
          <a:lstStyle/>
          <a:p>
            <a:pPr eaLnBrk="1" hangingPunct="1"/>
            <a:r>
              <a:rPr lang="en-US" altLang="ko-KR" smtClean="0">
                <a:latin typeface="Arial" charset="0"/>
                <a:cs typeface="Arial" charset="0"/>
              </a:rPr>
              <a:t>F5</a:t>
            </a:r>
            <a:r>
              <a:rPr lang="ko-KR" altLang="en-US" smtClean="0">
                <a:latin typeface="Arial" charset="0"/>
                <a:cs typeface="Arial" charset="0"/>
              </a:rPr>
              <a:t> </a:t>
            </a:r>
            <a:r>
              <a:rPr lang="en-US" altLang="ko-KR" smtClean="0">
                <a:latin typeface="Arial" charset="0"/>
                <a:cs typeface="Arial" charset="0"/>
              </a:rPr>
              <a:t>ADC</a:t>
            </a:r>
            <a:r>
              <a:rPr lang="en-US" altLang="ko-KR" sz="1800" smtClean="0">
                <a:latin typeface="Arial" charset="0"/>
                <a:cs typeface="Arial" charset="0"/>
              </a:rPr>
              <a:t>(Application Delivery Controller)</a:t>
            </a:r>
            <a:r>
              <a:rPr lang="ko-KR" altLang="en-US" smtClean="0">
                <a:latin typeface="Arial" charset="0"/>
                <a:cs typeface="Arial" charset="0"/>
              </a:rPr>
              <a:t>의 </a:t>
            </a:r>
            <a:r>
              <a:rPr lang="en-US" altLang="ko-KR" smtClean="0">
                <a:latin typeface="Arial" charset="0"/>
                <a:cs typeface="Arial" charset="0"/>
              </a:rPr>
              <a:t>Application </a:t>
            </a:r>
            <a:r>
              <a:rPr lang="ko-KR" altLang="en-US" smtClean="0">
                <a:latin typeface="Arial" charset="0"/>
                <a:cs typeface="Arial" charset="0"/>
              </a:rPr>
              <a:t>가속 기능을 이용하여 </a:t>
            </a:r>
            <a:r>
              <a:rPr lang="en-US" altLang="ko-KR" smtClean="0">
                <a:latin typeface="Arial" charset="0"/>
                <a:cs typeface="Arial" charset="0"/>
              </a:rPr>
              <a:t>ADN</a:t>
            </a:r>
            <a:r>
              <a:rPr lang="ko-KR" altLang="en-US" smtClean="0">
                <a:latin typeface="Arial" charset="0"/>
                <a:cs typeface="Arial" charset="0"/>
              </a:rPr>
              <a:t>을 구축</a:t>
            </a:r>
            <a:endParaRPr lang="en-US" altLang="ko-KR" smtClean="0">
              <a:latin typeface="Arial" charset="0"/>
              <a:cs typeface="Arial" charset="0"/>
            </a:endParaRPr>
          </a:p>
          <a:p>
            <a:pPr lvl="1" eaLnBrk="1" hangingPunct="1"/>
            <a:r>
              <a:rPr lang="en-US" altLang="ko-KR" smtClean="0">
                <a:latin typeface="Arial" charset="0"/>
                <a:cs typeface="Arial" charset="0"/>
              </a:rPr>
              <a:t>RamCache </a:t>
            </a:r>
            <a:r>
              <a:rPr lang="ko-KR" altLang="en-US" smtClean="0">
                <a:latin typeface="Arial" charset="0"/>
                <a:cs typeface="Arial" charset="0"/>
              </a:rPr>
              <a:t>사용으로 서버 부하 절감 및 더 많은 응답</a:t>
            </a:r>
            <a:endParaRPr lang="en-US" altLang="ko-KR" smtClean="0">
              <a:latin typeface="Arial" charset="0"/>
              <a:cs typeface="Arial" charset="0"/>
            </a:endParaRPr>
          </a:p>
          <a:p>
            <a:pPr lvl="1" eaLnBrk="1" hangingPunct="1"/>
            <a:r>
              <a:rPr lang="en-US" altLang="ko-KR" smtClean="0">
                <a:latin typeface="Arial" charset="0"/>
                <a:cs typeface="Arial" charset="0"/>
              </a:rPr>
              <a:t>Traffic </a:t>
            </a:r>
            <a:r>
              <a:rPr lang="ko-KR" altLang="en-US" smtClean="0">
                <a:latin typeface="Arial" charset="0"/>
                <a:cs typeface="Arial" charset="0"/>
              </a:rPr>
              <a:t>압축 기능으로 전용선 사용량 절감 및 사용자에게 더 빠른 응답속도 구현</a:t>
            </a:r>
            <a:endParaRPr lang="en-US" altLang="ko-KR" smtClean="0">
              <a:latin typeface="Arial" charset="0"/>
              <a:cs typeface="Arial" charset="0"/>
            </a:endParaRPr>
          </a:p>
          <a:p>
            <a:pPr lvl="1" eaLnBrk="1" hangingPunct="1"/>
            <a:r>
              <a:rPr lang="en-US" altLang="ko-KR" smtClean="0">
                <a:latin typeface="Arial" charset="0"/>
                <a:cs typeface="Arial" charset="0"/>
              </a:rPr>
              <a:t>OneConnect(TCP-Offload) </a:t>
            </a:r>
            <a:r>
              <a:rPr lang="ko-KR" altLang="en-US" smtClean="0">
                <a:latin typeface="Arial" charset="0"/>
                <a:cs typeface="Arial" charset="0"/>
              </a:rPr>
              <a:t>기능으로 서버의 </a:t>
            </a:r>
            <a:r>
              <a:rPr lang="en-US" altLang="ko-KR" smtClean="0">
                <a:latin typeface="Arial" charset="0"/>
                <a:cs typeface="Arial" charset="0"/>
              </a:rPr>
              <a:t>CPU </a:t>
            </a:r>
            <a:r>
              <a:rPr lang="ko-KR" altLang="en-US" smtClean="0">
                <a:latin typeface="Arial" charset="0"/>
                <a:cs typeface="Arial" charset="0"/>
              </a:rPr>
              <a:t>부하 경감</a:t>
            </a:r>
            <a:endParaRPr lang="en-US" altLang="ko-KR" smtClean="0">
              <a:latin typeface="Arial" charset="0"/>
              <a:cs typeface="Arial" charset="0"/>
            </a:endParaRPr>
          </a:p>
          <a:p>
            <a:pPr lvl="1" eaLnBrk="1" hangingPunct="1"/>
            <a:r>
              <a:rPr lang="ko-KR" altLang="en-US" smtClean="0">
                <a:latin typeface="Arial" charset="0"/>
                <a:cs typeface="Arial" charset="0"/>
              </a:rPr>
              <a:t>서버 응답</a:t>
            </a:r>
            <a:r>
              <a:rPr lang="en-US" altLang="ko-KR" smtClean="0">
                <a:latin typeface="Arial" charset="0"/>
                <a:cs typeface="Arial" charset="0"/>
              </a:rPr>
              <a:t> Contents </a:t>
            </a:r>
            <a:r>
              <a:rPr lang="ko-KR" altLang="en-US" smtClean="0">
                <a:latin typeface="Arial" charset="0"/>
                <a:cs typeface="Arial" charset="0"/>
              </a:rPr>
              <a:t>조정으로</a:t>
            </a:r>
            <a:r>
              <a:rPr lang="en-US" altLang="ko-KR" smtClean="0">
                <a:latin typeface="Arial" charset="0"/>
                <a:cs typeface="Arial" charset="0"/>
              </a:rPr>
              <a:t> </a:t>
            </a:r>
            <a:r>
              <a:rPr lang="ko-KR" altLang="en-US" smtClean="0">
                <a:latin typeface="Arial" charset="0"/>
                <a:cs typeface="Arial" charset="0"/>
              </a:rPr>
              <a:t>인한 </a:t>
            </a:r>
            <a:r>
              <a:rPr lang="en-US" altLang="ko-KR" smtClean="0">
                <a:latin typeface="Arial" charset="0"/>
                <a:cs typeface="Arial" charset="0"/>
              </a:rPr>
              <a:t>Client</a:t>
            </a:r>
            <a:r>
              <a:rPr lang="ko-KR" altLang="en-US" smtClean="0">
                <a:latin typeface="Arial" charset="0"/>
                <a:cs typeface="Arial" charset="0"/>
              </a:rPr>
              <a:t>의 불필요한 요청제거</a:t>
            </a:r>
            <a:r>
              <a:rPr lang="en-US" altLang="ko-KR" smtClean="0">
                <a:latin typeface="Arial" charset="0"/>
                <a:cs typeface="Arial" charset="0"/>
              </a:rPr>
              <a:t> </a:t>
            </a:r>
            <a:endParaRPr lang="ko-KR"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제목 1"/>
          <p:cNvSpPr>
            <a:spLocks noGrp="1"/>
          </p:cNvSpPr>
          <p:nvPr>
            <p:ph type="title"/>
          </p:nvPr>
        </p:nvSpPr>
        <p:spPr/>
        <p:txBody>
          <a:bodyPr/>
          <a:lstStyle/>
          <a:p>
            <a:pPr eaLnBrk="1" hangingPunct="1"/>
            <a:r>
              <a:rPr lang="ko-KR" altLang="en-US" smtClean="0">
                <a:latin typeface="Arial" charset="0"/>
                <a:cs typeface="Arial" charset="0"/>
              </a:rPr>
              <a:t>언론사 구축 사례</a:t>
            </a:r>
          </a:p>
        </p:txBody>
      </p:sp>
      <p:sp>
        <p:nvSpPr>
          <p:cNvPr id="73730" name="내용 개체 틀 2"/>
          <p:cNvSpPr>
            <a:spLocks noGrp="1"/>
          </p:cNvSpPr>
          <p:nvPr>
            <p:ph idx="1"/>
          </p:nvPr>
        </p:nvSpPr>
        <p:spPr>
          <a:xfrm>
            <a:off x="457200" y="1600200"/>
            <a:ext cx="8229600" cy="600075"/>
          </a:xfrm>
        </p:spPr>
        <p:txBody>
          <a:bodyPr/>
          <a:lstStyle/>
          <a:p>
            <a:pPr eaLnBrk="1" hangingPunct="1"/>
            <a:r>
              <a:rPr lang="en-US" altLang="ko-KR" smtClean="0">
                <a:latin typeface="Arial" charset="0"/>
                <a:cs typeface="Arial" charset="0"/>
              </a:rPr>
              <a:t>(RamCache)</a:t>
            </a:r>
            <a:endParaRPr lang="ko-KR" altLang="en-US" smtClean="0">
              <a:latin typeface="Arial" charset="0"/>
              <a:cs typeface="Arial" charset="0"/>
            </a:endParaRPr>
          </a:p>
        </p:txBody>
      </p:sp>
      <p:sp>
        <p:nvSpPr>
          <p:cNvPr id="73731" name="Rectangle 71"/>
          <p:cNvSpPr>
            <a:spLocks noChangeArrowheads="1"/>
          </p:cNvSpPr>
          <p:nvPr/>
        </p:nvSpPr>
        <p:spPr bwMode="auto">
          <a:xfrm>
            <a:off x="5705475" y="2039938"/>
            <a:ext cx="3025775" cy="4105275"/>
          </a:xfrm>
          <a:prstGeom prst="rect">
            <a:avLst/>
          </a:prstGeom>
          <a:noFill/>
          <a:ln w="12700">
            <a:solidFill>
              <a:srgbClr val="FF0000"/>
            </a:solidFill>
            <a:miter lim="800000"/>
            <a:headEnd/>
            <a:tailEnd/>
          </a:ln>
        </p:spPr>
        <p:txBody>
          <a:bodyPr wrap="none" anchor="ctr"/>
          <a:lstStyle/>
          <a:p>
            <a:pPr eaLnBrk="0" latinLnBrk="0" hangingPunct="0">
              <a:lnSpc>
                <a:spcPct val="90000"/>
              </a:lnSpc>
              <a:spcBef>
                <a:spcPct val="50000"/>
              </a:spcBef>
            </a:pPr>
            <a:endParaRPr kumimoji="0" lang="en-US" altLang="ko-KR" sz="1100" b="1">
              <a:latin typeface="맑은 고딕" pitchFamily="50" charset="-127"/>
              <a:ea typeface="맑은 고딕" pitchFamily="50" charset="-127"/>
            </a:endParaRPr>
          </a:p>
          <a:p>
            <a:pPr eaLnBrk="0" latinLnBrk="0" hangingPunct="0">
              <a:lnSpc>
                <a:spcPct val="90000"/>
              </a:lnSpc>
              <a:spcBef>
                <a:spcPct val="50000"/>
              </a:spcBef>
            </a:pPr>
            <a:r>
              <a:rPr kumimoji="0" lang="en-US" altLang="ko-KR" sz="1100" b="1">
                <a:latin typeface="맑은 고딕" pitchFamily="50" charset="-127"/>
                <a:ea typeface="맑은 고딕" pitchFamily="50" charset="-127"/>
              </a:rPr>
              <a:t>Data throughput</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 </a:t>
            </a:r>
            <a:r>
              <a:rPr kumimoji="0" lang="ko-KR" altLang="en-US" sz="1100">
                <a:latin typeface="맑은 고딕" pitchFamily="50" charset="-127"/>
                <a:ea typeface="맑은 고딕" pitchFamily="50" charset="-127"/>
              </a:rPr>
              <a:t>전체 트래픽 </a:t>
            </a:r>
            <a:r>
              <a:rPr kumimoji="0" lang="en-US" altLang="ko-KR" sz="1100">
                <a:latin typeface="맑은 고딕" pitchFamily="50" charset="-127"/>
                <a:ea typeface="맑은 고딕" pitchFamily="50" charset="-127"/>
              </a:rPr>
              <a:t>: </a:t>
            </a:r>
            <a:r>
              <a:rPr kumimoji="0" lang="en-US" altLang="ko-KR" sz="1100" b="1">
                <a:latin typeface="맑은 고딕" pitchFamily="50" charset="-127"/>
                <a:ea typeface="맑은 고딕" pitchFamily="50" charset="-127"/>
              </a:rPr>
              <a:t>200Mbps</a:t>
            </a:r>
            <a:r>
              <a:rPr kumimoji="0" lang="en-US" altLang="ko-KR" sz="1100">
                <a:solidFill>
                  <a:srgbClr val="0066FF"/>
                </a:solidFill>
                <a:latin typeface="맑은 고딕" pitchFamily="50" charset="-127"/>
                <a:ea typeface="맑은 고딕" pitchFamily="50" charset="-127"/>
              </a:rPr>
              <a:t> </a:t>
            </a:r>
            <a:endParaRPr kumimoji="0" lang="ko-KR" altLang="en-US" sz="1100">
              <a:solidFill>
                <a:srgbClr val="0066FF"/>
              </a:solidFill>
              <a:latin typeface="맑은 고딕" pitchFamily="50" charset="-127"/>
              <a:ea typeface="맑은 고딕" pitchFamily="50" charset="-127"/>
            </a:endParaRP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 Server side </a:t>
            </a:r>
            <a:r>
              <a:rPr kumimoji="0" lang="ko-KR" altLang="en-US" sz="1100">
                <a:latin typeface="맑은 고딕" pitchFamily="50" charset="-127"/>
                <a:ea typeface="맑은 고딕" pitchFamily="50" charset="-127"/>
              </a:rPr>
              <a:t>트래픽 </a:t>
            </a:r>
            <a:r>
              <a:rPr kumimoji="0" lang="en-US" altLang="ko-KR" sz="1100">
                <a:latin typeface="맑은 고딕" pitchFamily="50" charset="-127"/>
                <a:ea typeface="맑은 고딕" pitchFamily="50" charset="-127"/>
              </a:rPr>
              <a:t>: </a:t>
            </a:r>
            <a:r>
              <a:rPr kumimoji="0" lang="en-US" altLang="ko-KR" sz="1100" b="1">
                <a:latin typeface="맑은 고딕" pitchFamily="50" charset="-127"/>
                <a:ea typeface="맑은 고딕" pitchFamily="50" charset="-127"/>
              </a:rPr>
              <a:t>60Mbps</a:t>
            </a:r>
            <a:r>
              <a:rPr kumimoji="0" lang="en-US" altLang="ko-KR" sz="1100">
                <a:latin typeface="맑은 고딕" pitchFamily="50" charset="-127"/>
                <a:ea typeface="맑은 고딕" pitchFamily="50" charset="-127"/>
              </a:rPr>
              <a:t>  </a:t>
            </a:r>
          </a:p>
          <a:p>
            <a:pPr eaLnBrk="0" latinLnBrk="0" hangingPunct="0">
              <a:lnSpc>
                <a:spcPct val="90000"/>
              </a:lnSpc>
              <a:spcBef>
                <a:spcPct val="50000"/>
              </a:spcBef>
            </a:pPr>
            <a:endParaRPr kumimoji="0" lang="en-US" altLang="ko-KR" sz="1100">
              <a:latin typeface="맑은 고딕" pitchFamily="50" charset="-127"/>
              <a:ea typeface="맑은 고딕" pitchFamily="50" charset="-127"/>
            </a:endParaRPr>
          </a:p>
          <a:p>
            <a:pPr eaLnBrk="0" latinLnBrk="0" hangingPunct="0">
              <a:lnSpc>
                <a:spcPct val="90000"/>
              </a:lnSpc>
              <a:spcBef>
                <a:spcPct val="50000"/>
              </a:spcBef>
            </a:pPr>
            <a:r>
              <a:rPr kumimoji="0" lang="ko-KR" altLang="en-US" sz="1100" b="1">
                <a:latin typeface="맑은 고딕" pitchFamily="50" charset="-127"/>
                <a:ea typeface="맑은 고딕" pitchFamily="50" charset="-127"/>
              </a:rPr>
              <a:t>누적 </a:t>
            </a:r>
            <a:r>
              <a:rPr kumimoji="0" lang="en-US" altLang="ko-KR" sz="1100" b="1">
                <a:latin typeface="맑은 고딕" pitchFamily="50" charset="-127"/>
                <a:ea typeface="맑은 고딕" pitchFamily="50" charset="-127"/>
              </a:rPr>
              <a:t>Data throughput </a:t>
            </a:r>
            <a:r>
              <a:rPr kumimoji="0" lang="ko-KR" altLang="en-US" sz="1100" b="1">
                <a:latin typeface="맑은 고딕" pitchFamily="50" charset="-127"/>
                <a:ea typeface="맑은 고딕" pitchFamily="50" charset="-127"/>
              </a:rPr>
              <a:t>비교 </a:t>
            </a:r>
            <a:r>
              <a:rPr kumimoji="0" lang="en-US" altLang="ko-KR" sz="1100" b="1">
                <a:latin typeface="맑은 고딕" pitchFamily="50" charset="-127"/>
                <a:ea typeface="맑은 고딕" pitchFamily="50" charset="-127"/>
              </a:rPr>
              <a:t>(30</a:t>
            </a:r>
            <a:r>
              <a:rPr kumimoji="0" lang="ko-KR" altLang="en-US" sz="1100" b="1">
                <a:latin typeface="맑은 고딕" pitchFamily="50" charset="-127"/>
                <a:ea typeface="맑은 고딕" pitchFamily="50" charset="-127"/>
              </a:rPr>
              <a:t>초누적값</a:t>
            </a:r>
            <a:r>
              <a:rPr kumimoji="0" lang="en-US" altLang="ko-KR" sz="1100" b="1">
                <a:latin typeface="맑은 고딕" pitchFamily="50" charset="-127"/>
                <a:ea typeface="맑은 고딕" pitchFamily="50" charset="-127"/>
              </a:rPr>
              <a:t>)</a:t>
            </a:r>
          </a:p>
          <a:p>
            <a:pPr eaLnBrk="0" latinLnBrk="0" hangingPunct="0">
              <a:lnSpc>
                <a:spcPct val="90000"/>
              </a:lnSpc>
              <a:spcBef>
                <a:spcPct val="50000"/>
              </a:spcBef>
            </a:pPr>
            <a:r>
              <a:rPr kumimoji="0" lang="en-US" altLang="ko-KR" sz="1100">
                <a:latin typeface="맑은 고딕" pitchFamily="50" charset="-127"/>
                <a:ea typeface="맑은 고딕" pitchFamily="50" charset="-127"/>
              </a:rPr>
              <a:t>  - </a:t>
            </a:r>
            <a:r>
              <a:rPr kumimoji="0" lang="ko-KR" altLang="en-US" sz="1100">
                <a:latin typeface="맑은 고딕" pitchFamily="50" charset="-127"/>
                <a:ea typeface="맑은 고딕" pitchFamily="50" charset="-127"/>
              </a:rPr>
              <a:t>전체 트래픽량 </a:t>
            </a:r>
            <a:r>
              <a:rPr kumimoji="0" lang="en-US" altLang="ko-KR" sz="1100">
                <a:latin typeface="맑은 고딕" pitchFamily="50" charset="-127"/>
                <a:ea typeface="맑은 고딕" pitchFamily="50" charset="-127"/>
              </a:rPr>
              <a:t>: 6.347G</a:t>
            </a:r>
            <a:endParaRPr kumimoji="0" lang="ko-KR" altLang="en-US" sz="1100">
              <a:latin typeface="맑은 고딕" pitchFamily="50" charset="-127"/>
              <a:ea typeface="맑은 고딕" pitchFamily="50" charset="-127"/>
            </a:endParaRPr>
          </a:p>
          <a:p>
            <a:pPr eaLnBrk="0" latinLnBrk="0" hangingPunct="0">
              <a:lnSpc>
                <a:spcPct val="90000"/>
              </a:lnSpc>
              <a:spcBef>
                <a:spcPct val="50000"/>
              </a:spcBef>
            </a:pPr>
            <a:r>
              <a:rPr kumimoji="0" lang="en-US" altLang="ko-KR" sz="1100" b="1">
                <a:latin typeface="맑은 고딕" pitchFamily="50" charset="-127"/>
                <a:ea typeface="맑은 고딕" pitchFamily="50" charset="-127"/>
              </a:rPr>
              <a:t>  </a:t>
            </a:r>
            <a:r>
              <a:rPr kumimoji="0" lang="en-US" altLang="ko-KR" sz="1100">
                <a:latin typeface="맑은 고딕" pitchFamily="50" charset="-127"/>
                <a:ea typeface="맑은 고딕" pitchFamily="50" charset="-127"/>
              </a:rPr>
              <a:t>- </a:t>
            </a:r>
            <a:r>
              <a:rPr kumimoji="0" lang="ko-KR" altLang="en-US" sz="1100">
                <a:latin typeface="맑은 고딕" pitchFamily="50" charset="-127"/>
                <a:ea typeface="맑은 고딕" pitchFamily="50" charset="-127"/>
              </a:rPr>
              <a:t>서버 트래픽량 </a:t>
            </a:r>
            <a:r>
              <a:rPr kumimoji="0" lang="en-US" altLang="ko-KR" sz="1100">
                <a:latin typeface="맑은 고딕" pitchFamily="50" charset="-127"/>
                <a:ea typeface="맑은 고딕" pitchFamily="50" charset="-127"/>
              </a:rPr>
              <a:t>: 1.862G</a:t>
            </a:r>
            <a:endParaRPr kumimoji="0" lang="ko-KR" altLang="en-US" sz="1100">
              <a:latin typeface="맑은 고딕" pitchFamily="50" charset="-127"/>
              <a:ea typeface="맑은 고딕" pitchFamily="50" charset="-127"/>
            </a:endParaRP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 </a:t>
            </a:r>
            <a:r>
              <a:rPr kumimoji="0" lang="ko-KR" altLang="en-US" sz="1100">
                <a:solidFill>
                  <a:srgbClr val="FF0000"/>
                </a:solidFill>
                <a:latin typeface="맑은 고딕" pitchFamily="50" charset="-127"/>
                <a:ea typeface="맑은 고딕" pitchFamily="50" charset="-127"/>
              </a:rPr>
              <a:t>전체 응답 트래픽 중 서버 쪽으로 요청을 </a:t>
            </a:r>
            <a:endParaRPr kumimoji="0" lang="en-US" altLang="ko-KR" sz="1100">
              <a:solidFill>
                <a:srgbClr val="FF0000"/>
              </a:solidFill>
              <a:latin typeface="맑은 고딕" pitchFamily="50" charset="-127"/>
              <a:ea typeface="맑은 고딕" pitchFamily="50" charset="-127"/>
            </a:endParaRP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a:t>
            </a:r>
            <a:r>
              <a:rPr kumimoji="0" lang="ko-KR" altLang="en-US" sz="1100">
                <a:solidFill>
                  <a:srgbClr val="FF0000"/>
                </a:solidFill>
                <a:latin typeface="맑은 고딕" pitchFamily="50" charset="-127"/>
                <a:ea typeface="맑은 고딕" pitchFamily="50" charset="-127"/>
              </a:rPr>
              <a:t>보내지 않고 </a:t>
            </a:r>
            <a:r>
              <a:rPr kumimoji="0" lang="en-US" altLang="ko-KR" sz="1100">
                <a:solidFill>
                  <a:srgbClr val="FF0000"/>
                </a:solidFill>
                <a:latin typeface="맑은 고딕" pitchFamily="50" charset="-127"/>
                <a:ea typeface="맑은 고딕" pitchFamily="50" charset="-127"/>
              </a:rPr>
              <a:t>ADC</a:t>
            </a:r>
            <a:r>
              <a:rPr kumimoji="0" lang="ko-KR" altLang="en-US" sz="1100">
                <a:solidFill>
                  <a:srgbClr val="FF0000"/>
                </a:solidFill>
                <a:latin typeface="맑은 고딕" pitchFamily="50" charset="-127"/>
                <a:ea typeface="맑은 고딕" pitchFamily="50" charset="-127"/>
              </a:rPr>
              <a:t>에서 직접 응답한  </a:t>
            </a:r>
            <a:endParaRPr kumimoji="0" lang="en-US" altLang="ko-KR" sz="1100">
              <a:solidFill>
                <a:srgbClr val="FF0000"/>
              </a:solidFill>
              <a:latin typeface="맑은 고딕" pitchFamily="50" charset="-127"/>
              <a:ea typeface="맑은 고딕" pitchFamily="50" charset="-127"/>
            </a:endParaRP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a:t>
            </a:r>
            <a:r>
              <a:rPr kumimoji="0" lang="ko-KR" altLang="en-US" sz="1100">
                <a:solidFill>
                  <a:srgbClr val="FF0000"/>
                </a:solidFill>
                <a:latin typeface="맑은 고딕" pitchFamily="50" charset="-127"/>
                <a:ea typeface="맑은 고딕" pitchFamily="50" charset="-127"/>
              </a:rPr>
              <a:t>트래픽 량 </a:t>
            </a:r>
            <a:r>
              <a:rPr kumimoji="0" lang="en-US" altLang="ko-KR" sz="1100">
                <a:solidFill>
                  <a:srgbClr val="FF0000"/>
                </a:solidFill>
                <a:latin typeface="맑은 고딕" pitchFamily="50" charset="-127"/>
                <a:ea typeface="맑은 고딕" pitchFamily="50" charset="-127"/>
              </a:rPr>
              <a:t>: </a:t>
            </a:r>
            <a:r>
              <a:rPr kumimoji="0" lang="ko-KR" altLang="en-US" sz="1100" b="1">
                <a:solidFill>
                  <a:srgbClr val="FF0000"/>
                </a:solidFill>
                <a:latin typeface="맑은 고딕" pitchFamily="50" charset="-127"/>
                <a:ea typeface="맑은 고딕" pitchFamily="50" charset="-127"/>
              </a:rPr>
              <a:t>약 </a:t>
            </a:r>
            <a:r>
              <a:rPr kumimoji="0" lang="en-US" altLang="ko-KR" sz="1100" b="1">
                <a:solidFill>
                  <a:srgbClr val="FF0000"/>
                </a:solidFill>
                <a:latin typeface="맑은 고딕" pitchFamily="50" charset="-127"/>
                <a:ea typeface="맑은 고딕" pitchFamily="50" charset="-127"/>
              </a:rPr>
              <a:t>4.5 G</a:t>
            </a:r>
            <a:endParaRPr kumimoji="0" lang="ko-KR" altLang="en-US" sz="1100" b="1">
              <a:solidFill>
                <a:srgbClr val="FF0000"/>
              </a:solidFill>
              <a:latin typeface="맑은 고딕" pitchFamily="50" charset="-127"/>
              <a:ea typeface="맑은 고딕" pitchFamily="50" charset="-127"/>
            </a:endParaRP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Server </a:t>
            </a:r>
            <a:r>
              <a:rPr kumimoji="0" lang="ko-KR" altLang="en-US" sz="1100">
                <a:solidFill>
                  <a:srgbClr val="FF0000"/>
                </a:solidFill>
                <a:latin typeface="맑은 고딕" pitchFamily="50" charset="-127"/>
                <a:ea typeface="맑은 고딕" pitchFamily="50" charset="-127"/>
              </a:rPr>
              <a:t>트래픽 </a:t>
            </a:r>
            <a:r>
              <a:rPr kumimoji="0" lang="en-US" altLang="ko-KR" sz="1100" b="1">
                <a:solidFill>
                  <a:srgbClr val="FF0000"/>
                </a:solidFill>
                <a:latin typeface="맑은 고딕" pitchFamily="50" charset="-127"/>
                <a:ea typeface="맑은 고딕" pitchFamily="50" charset="-127"/>
              </a:rPr>
              <a:t>30% </a:t>
            </a:r>
            <a:r>
              <a:rPr kumimoji="0" lang="ko-KR" altLang="en-US" sz="1100" b="1">
                <a:solidFill>
                  <a:srgbClr val="FF0000"/>
                </a:solidFill>
                <a:latin typeface="맑은 고딕" pitchFamily="50" charset="-127"/>
                <a:ea typeface="맑은 고딕" pitchFamily="50" charset="-127"/>
              </a:rPr>
              <a:t>미만</a:t>
            </a:r>
            <a:r>
              <a:rPr kumimoji="0" lang="ko-KR" altLang="en-US" sz="1100">
                <a:solidFill>
                  <a:srgbClr val="FF0000"/>
                </a:solidFill>
                <a:latin typeface="맑은 고딕" pitchFamily="50" charset="-127"/>
                <a:ea typeface="맑은 고딕" pitchFamily="50" charset="-127"/>
              </a:rPr>
              <a:t>으로 감소</a:t>
            </a:r>
          </a:p>
          <a:p>
            <a:pPr eaLnBrk="0" latinLnBrk="0" hangingPunct="0">
              <a:lnSpc>
                <a:spcPct val="90000"/>
              </a:lnSpc>
              <a:spcBef>
                <a:spcPct val="50000"/>
              </a:spcBef>
            </a:pPr>
            <a:endParaRPr kumimoji="0" lang="en-US" altLang="ko-KR" sz="1100">
              <a:latin typeface="맑은 고딕" pitchFamily="50" charset="-127"/>
              <a:ea typeface="맑은 고딕" pitchFamily="50" charset="-127"/>
            </a:endParaRPr>
          </a:p>
          <a:p>
            <a:pPr eaLnBrk="0" latinLnBrk="0" hangingPunct="0">
              <a:lnSpc>
                <a:spcPct val="90000"/>
              </a:lnSpc>
              <a:spcBef>
                <a:spcPct val="50000"/>
              </a:spcBef>
            </a:pPr>
            <a:r>
              <a:rPr kumimoji="0" lang="en-US" altLang="ko-KR" sz="1100">
                <a:latin typeface="맑은 고딕" pitchFamily="50" charset="-127"/>
                <a:ea typeface="맑은 고딕" pitchFamily="50" charset="-127"/>
              </a:rPr>
              <a:t>**</a:t>
            </a: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image contents</a:t>
            </a:r>
            <a:r>
              <a:rPr kumimoji="0" lang="ko-KR" altLang="en-US" sz="1100">
                <a:latin typeface="맑은 고딕" pitchFamily="50" charset="-127"/>
                <a:ea typeface="맑은 고딕" pitchFamily="50" charset="-127"/>
              </a:rPr>
              <a:t>에 대해  </a:t>
            </a:r>
            <a:r>
              <a:rPr kumimoji="0" lang="en-US" altLang="ko-KR" sz="1100">
                <a:latin typeface="맑은 고딕" pitchFamily="50" charset="-127"/>
                <a:ea typeface="맑은 고딕" pitchFamily="50" charset="-127"/>
              </a:rPr>
              <a:t>ADC</a:t>
            </a:r>
            <a:r>
              <a:rPr kumimoji="0" lang="ko-KR" altLang="en-US" sz="1100">
                <a:latin typeface="맑은 고딕" pitchFamily="50" charset="-127"/>
                <a:ea typeface="맑은 고딕" pitchFamily="50" charset="-127"/>
              </a:rPr>
              <a:t>에서</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캐싱 후 서버로 요청을 보내지 않고 </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직접 응답해 줌으로써 </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ko-KR" altLang="en-US" sz="1100" b="1">
                <a:solidFill>
                  <a:srgbClr val="FF0000"/>
                </a:solidFill>
                <a:latin typeface="맑은 고딕" pitchFamily="50" charset="-127"/>
                <a:ea typeface="맑은 고딕" pitchFamily="50" charset="-127"/>
              </a:rPr>
              <a:t>웹 서버의 </a:t>
            </a:r>
            <a:r>
              <a:rPr kumimoji="0" lang="en-US" altLang="ko-KR" sz="1100" b="1">
                <a:solidFill>
                  <a:srgbClr val="FF0000"/>
                </a:solidFill>
                <a:latin typeface="맑은 고딕" pitchFamily="50" charset="-127"/>
                <a:ea typeface="맑은 고딕" pitchFamily="50" charset="-127"/>
              </a:rPr>
              <a:t>Output </a:t>
            </a:r>
            <a:r>
              <a:rPr kumimoji="0" lang="ko-KR" altLang="en-US" sz="1100" b="1">
                <a:solidFill>
                  <a:srgbClr val="FF0000"/>
                </a:solidFill>
                <a:latin typeface="맑은 고딕" pitchFamily="50" charset="-127"/>
                <a:ea typeface="맑은 고딕" pitchFamily="50" charset="-127"/>
              </a:rPr>
              <a:t>트래픽 현저히 감소</a:t>
            </a:r>
            <a:r>
              <a:rPr kumimoji="0" lang="ko-KR" altLang="en-US" sz="1100">
                <a:solidFill>
                  <a:srgbClr val="FF0000"/>
                </a:solidFill>
                <a:latin typeface="맑은 고딕" pitchFamily="50" charset="-127"/>
                <a:ea typeface="맑은 고딕" pitchFamily="50" charset="-127"/>
              </a:rPr>
              <a:t> </a:t>
            </a:r>
          </a:p>
          <a:p>
            <a:pPr eaLnBrk="0" latinLnBrk="0" hangingPunct="0">
              <a:lnSpc>
                <a:spcPct val="90000"/>
              </a:lnSpc>
              <a:spcBef>
                <a:spcPct val="50000"/>
              </a:spcBef>
            </a:pPr>
            <a:endParaRPr kumimoji="0" lang="ko-KR" altLang="en-US" sz="1100">
              <a:solidFill>
                <a:srgbClr val="FF0000"/>
              </a:solidFill>
              <a:latin typeface="맑은 고딕" pitchFamily="50" charset="-127"/>
              <a:ea typeface="맑은 고딕" pitchFamily="50" charset="-127"/>
            </a:endParaRPr>
          </a:p>
        </p:txBody>
      </p:sp>
      <p:sp>
        <p:nvSpPr>
          <p:cNvPr id="73732" name="Rectangle 66"/>
          <p:cNvSpPr>
            <a:spLocks noChangeArrowheads="1"/>
          </p:cNvSpPr>
          <p:nvPr/>
        </p:nvSpPr>
        <p:spPr bwMode="auto">
          <a:xfrm>
            <a:off x="5700713" y="1751013"/>
            <a:ext cx="744537" cy="261937"/>
          </a:xfrm>
          <a:prstGeom prst="rect">
            <a:avLst/>
          </a:prstGeom>
          <a:solidFill>
            <a:srgbClr val="666699"/>
          </a:solidFill>
          <a:ln w="6350">
            <a:solidFill>
              <a:srgbClr val="C0C0C0"/>
            </a:solidFill>
            <a:miter lim="800000"/>
            <a:headEnd type="none" w="sm" len="sm"/>
            <a:tailEnd type="none" w="sm" len="sm"/>
          </a:ln>
        </p:spPr>
        <p:txBody>
          <a:bodyPr wrap="none" lIns="91429" tIns="45715" rIns="91429" bIns="45715" anchor="ctr"/>
          <a:lstStyle/>
          <a:p>
            <a:pPr algn="ctr" fontAlgn="ctr" latinLnBrk="0"/>
            <a:r>
              <a:rPr kumimoji="0" lang="ko-KR" altLang="en-US" sz="1300" b="1">
                <a:solidFill>
                  <a:schemeClr val="bg1"/>
                </a:solidFill>
                <a:latin typeface="Calibri" pitchFamily="34" charset="0"/>
                <a:ea typeface="맑은 고딕" pitchFamily="50" charset="-127"/>
              </a:rPr>
              <a:t>결과</a:t>
            </a:r>
          </a:p>
        </p:txBody>
      </p:sp>
      <p:pic>
        <p:nvPicPr>
          <p:cNvPr id="73733" name="Picture 58"/>
          <p:cNvPicPr>
            <a:picLocks noChangeAspect="1" noChangeArrowheads="1"/>
          </p:cNvPicPr>
          <p:nvPr/>
        </p:nvPicPr>
        <p:blipFill>
          <a:blip r:embed="rId2"/>
          <a:srcRect/>
          <a:stretch>
            <a:fillRect/>
          </a:stretch>
        </p:blipFill>
        <p:spPr bwMode="auto">
          <a:xfrm>
            <a:off x="517525" y="2185988"/>
            <a:ext cx="4968875" cy="1752600"/>
          </a:xfrm>
          <a:prstGeom prst="rect">
            <a:avLst/>
          </a:prstGeom>
          <a:noFill/>
          <a:ln w="9525">
            <a:noFill/>
            <a:miter lim="800000"/>
            <a:headEnd/>
            <a:tailEnd/>
          </a:ln>
        </p:spPr>
      </p:pic>
      <p:sp>
        <p:nvSpPr>
          <p:cNvPr id="73734" name="Text Box 57"/>
          <p:cNvSpPr txBox="1">
            <a:spLocks noChangeArrowheads="1"/>
          </p:cNvSpPr>
          <p:nvPr/>
        </p:nvSpPr>
        <p:spPr bwMode="auto">
          <a:xfrm>
            <a:off x="1770063" y="3843338"/>
            <a:ext cx="2520950" cy="369887"/>
          </a:xfrm>
          <a:prstGeom prst="rect">
            <a:avLst/>
          </a:prstGeom>
          <a:noFill/>
          <a:ln w="9525" algn="ctr">
            <a:noFill/>
            <a:miter lim="800000"/>
            <a:headEnd/>
            <a:tailEnd/>
          </a:ln>
        </p:spPr>
        <p:txBody>
          <a:bodyPr>
            <a:spAutoFit/>
          </a:bodyPr>
          <a:lstStyle/>
          <a:p>
            <a:pPr marL="342900" indent="-342900" latinLnBrk="0">
              <a:spcBef>
                <a:spcPct val="50000"/>
              </a:spcBef>
            </a:pPr>
            <a:r>
              <a:rPr kumimoji="0" lang="en-US" altLang="ko-KR" b="1">
                <a:latin typeface="Calibri" pitchFamily="34" charset="0"/>
                <a:ea typeface="맑은 고딕" pitchFamily="50" charset="-127"/>
              </a:rPr>
              <a:t>&lt; Throughput Graph&gt;</a:t>
            </a:r>
            <a:endParaRPr kumimoji="0" lang="ko-KR" altLang="en-US" b="1">
              <a:latin typeface="Calibri" pitchFamily="34" charset="0"/>
              <a:ea typeface="맑은 고딕" pitchFamily="50" charset="-127"/>
            </a:endParaRPr>
          </a:p>
        </p:txBody>
      </p:sp>
      <p:cxnSp>
        <p:nvCxnSpPr>
          <p:cNvPr id="50" name="직선 연결선 49"/>
          <p:cNvCxnSpPr/>
          <p:nvPr/>
        </p:nvCxnSpPr>
        <p:spPr>
          <a:xfrm rot="5400000">
            <a:off x="4339432" y="3063081"/>
            <a:ext cx="465138" cy="3175"/>
          </a:xfrm>
          <a:prstGeom prst="line">
            <a:avLst/>
          </a:prstGeom>
          <a:ln>
            <a:solidFill>
              <a:srgbClr val="FF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3736" name="TextBox 50"/>
          <p:cNvSpPr txBox="1">
            <a:spLocks noChangeArrowheads="1"/>
          </p:cNvSpPr>
          <p:nvPr/>
        </p:nvSpPr>
        <p:spPr bwMode="auto">
          <a:xfrm>
            <a:off x="4467225" y="2909888"/>
            <a:ext cx="1001713" cy="338137"/>
          </a:xfrm>
          <a:prstGeom prst="rect">
            <a:avLst/>
          </a:prstGeom>
          <a:noFill/>
          <a:ln w="9525">
            <a:noFill/>
            <a:miter lim="800000"/>
            <a:headEnd/>
            <a:tailEnd/>
          </a:ln>
        </p:spPr>
        <p:txBody>
          <a:bodyPr>
            <a:spAutoFit/>
          </a:bodyPr>
          <a:lstStyle/>
          <a:p>
            <a:pPr algn="ctr" latinLnBrk="0"/>
            <a:r>
              <a:rPr kumimoji="0" lang="en-US" altLang="ko-KR" sz="1600" b="1">
                <a:solidFill>
                  <a:srgbClr val="FF0000"/>
                </a:solidFill>
                <a:latin typeface="Calibri" pitchFamily="34" charset="0"/>
                <a:ea typeface="맑은 고딕" pitchFamily="50" charset="-127"/>
              </a:rPr>
              <a:t>200 : 60</a:t>
            </a:r>
            <a:endParaRPr kumimoji="0" lang="ko-KR" altLang="en-US" sz="1600" b="1">
              <a:solidFill>
                <a:srgbClr val="FF0000"/>
              </a:solidFill>
              <a:latin typeface="Calibri" pitchFamily="34" charset="0"/>
              <a:ea typeface="맑은 고딕" pitchFamily="50" charset="-127"/>
            </a:endParaRPr>
          </a:p>
        </p:txBody>
      </p:sp>
      <p:grpSp>
        <p:nvGrpSpPr>
          <p:cNvPr id="73737" name="그룹 54"/>
          <p:cNvGrpSpPr>
            <a:grpSpLocks/>
          </p:cNvGrpSpPr>
          <p:nvPr/>
        </p:nvGrpSpPr>
        <p:grpSpPr bwMode="auto">
          <a:xfrm>
            <a:off x="530225" y="4402138"/>
            <a:ext cx="4972050" cy="1727200"/>
            <a:chOff x="530225" y="4454770"/>
            <a:chExt cx="4972050" cy="1727200"/>
          </a:xfrm>
        </p:grpSpPr>
        <p:pic>
          <p:nvPicPr>
            <p:cNvPr id="73739" name="Picture 59"/>
            <p:cNvPicPr>
              <a:picLocks noChangeAspect="1" noChangeArrowheads="1"/>
            </p:cNvPicPr>
            <p:nvPr/>
          </p:nvPicPr>
          <p:blipFill>
            <a:blip r:embed="rId3"/>
            <a:srcRect/>
            <a:stretch>
              <a:fillRect/>
            </a:stretch>
          </p:blipFill>
          <p:spPr bwMode="auto">
            <a:xfrm>
              <a:off x="530225" y="4454770"/>
              <a:ext cx="4972050" cy="1727200"/>
            </a:xfrm>
            <a:prstGeom prst="rect">
              <a:avLst/>
            </a:prstGeom>
            <a:noFill/>
            <a:ln w="9525">
              <a:noFill/>
              <a:miter lim="800000"/>
              <a:headEnd/>
              <a:tailEnd/>
            </a:ln>
          </p:spPr>
        </p:pic>
        <p:sp>
          <p:nvSpPr>
            <p:cNvPr id="73740" name="Rectangle 53"/>
            <p:cNvSpPr>
              <a:spLocks noChangeArrowheads="1"/>
            </p:cNvSpPr>
            <p:nvPr/>
          </p:nvSpPr>
          <p:spPr bwMode="auto">
            <a:xfrm>
              <a:off x="4952145" y="4722324"/>
              <a:ext cx="519112" cy="207962"/>
            </a:xfrm>
            <a:prstGeom prst="rect">
              <a:avLst/>
            </a:prstGeom>
            <a:noFill/>
            <a:ln w="38100">
              <a:solidFill>
                <a:srgbClr val="FFFF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3741" name="Rectangle 53"/>
            <p:cNvSpPr>
              <a:spLocks noChangeArrowheads="1"/>
            </p:cNvSpPr>
            <p:nvPr/>
          </p:nvSpPr>
          <p:spPr bwMode="auto">
            <a:xfrm>
              <a:off x="4955075" y="5041777"/>
              <a:ext cx="519112" cy="207962"/>
            </a:xfrm>
            <a:prstGeom prst="rect">
              <a:avLst/>
            </a:prstGeom>
            <a:noFill/>
            <a:ln w="38100">
              <a:solidFill>
                <a:srgbClr val="FF00FF"/>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3742" name="Rectangle 53"/>
            <p:cNvSpPr>
              <a:spLocks noChangeArrowheads="1"/>
            </p:cNvSpPr>
            <p:nvPr/>
          </p:nvSpPr>
          <p:spPr bwMode="auto">
            <a:xfrm>
              <a:off x="1121630" y="4742840"/>
              <a:ext cx="519112" cy="207962"/>
            </a:xfrm>
            <a:prstGeom prst="rect">
              <a:avLst/>
            </a:prstGeom>
            <a:noFill/>
            <a:ln w="38100">
              <a:solidFill>
                <a:srgbClr val="FFFF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3743" name="Rectangle 53"/>
            <p:cNvSpPr>
              <a:spLocks noChangeArrowheads="1"/>
            </p:cNvSpPr>
            <p:nvPr/>
          </p:nvSpPr>
          <p:spPr bwMode="auto">
            <a:xfrm>
              <a:off x="1124560" y="5062293"/>
              <a:ext cx="519112" cy="207962"/>
            </a:xfrm>
            <a:prstGeom prst="rect">
              <a:avLst/>
            </a:prstGeom>
            <a:noFill/>
            <a:ln w="38100">
              <a:solidFill>
                <a:srgbClr val="FF00FF"/>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grpSp>
      <p:sp>
        <p:nvSpPr>
          <p:cNvPr id="56" name="TextBox 55"/>
          <p:cNvSpPr txBox="1"/>
          <p:nvPr/>
        </p:nvSpPr>
        <p:spPr>
          <a:xfrm>
            <a:off x="1055688" y="6162675"/>
            <a:ext cx="1978025" cy="61595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latinLnBrk="0">
              <a:spcBef>
                <a:spcPts val="0"/>
              </a:spcBef>
              <a:spcAft>
                <a:spcPts val="0"/>
              </a:spcAft>
              <a:buFont typeface="Arial" pitchFamily="34" charset="0"/>
              <a:buChar char="•"/>
              <a:defRPr/>
            </a:pPr>
            <a:r>
              <a:rPr kumimoji="0" lang="en-US" altLang="ko-KR" sz="1200" b="1" dirty="0"/>
              <a:t> 30</a:t>
            </a:r>
            <a:r>
              <a:rPr kumimoji="0" lang="ko-KR" altLang="en-US" sz="1200" b="1" dirty="0"/>
              <a:t>초간 누적 </a:t>
            </a:r>
            <a:r>
              <a:rPr kumimoji="0" lang="en-US" altLang="ko-KR" sz="1200" b="1" dirty="0"/>
              <a:t>Traffic </a:t>
            </a:r>
            <a:r>
              <a:rPr kumimoji="0" lang="ko-KR" altLang="en-US" sz="1200" b="1" dirty="0"/>
              <a:t>양</a:t>
            </a:r>
            <a:endParaRPr kumimoji="0" lang="en-US" altLang="ko-KR" sz="1200" b="1" dirty="0"/>
          </a:p>
          <a:p>
            <a:pPr lvl="1" fontAlgn="auto" latinLnBrk="0">
              <a:spcBef>
                <a:spcPts val="0"/>
              </a:spcBef>
              <a:spcAft>
                <a:spcPts val="0"/>
              </a:spcAft>
              <a:buFontTx/>
              <a:buChar char="-"/>
              <a:defRPr/>
            </a:pPr>
            <a:r>
              <a:rPr kumimoji="0" lang="en-US" altLang="ko-KR" sz="1100" b="1" dirty="0">
                <a:solidFill>
                  <a:srgbClr val="FFFF00"/>
                </a:solidFill>
              </a:rPr>
              <a:t> Client Side : 6.347G</a:t>
            </a:r>
          </a:p>
          <a:p>
            <a:pPr lvl="1" fontAlgn="auto" latinLnBrk="0">
              <a:spcBef>
                <a:spcPts val="0"/>
              </a:spcBef>
              <a:spcAft>
                <a:spcPts val="0"/>
              </a:spcAft>
              <a:buFontTx/>
              <a:buChar char="-"/>
              <a:defRPr/>
            </a:pPr>
            <a:r>
              <a:rPr kumimoji="0" lang="en-US" altLang="ko-KR" sz="1100" b="1" dirty="0">
                <a:solidFill>
                  <a:srgbClr val="FF00FF"/>
                </a:solidFill>
              </a:rPr>
              <a:t> Server Side : 1.862G</a:t>
            </a:r>
            <a:endParaRPr kumimoji="0" lang="ko-KR" altLang="en-US" sz="1100" b="1" dirty="0">
              <a:solidFill>
                <a:srgbClr val="FF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제목 1"/>
          <p:cNvSpPr>
            <a:spLocks noGrp="1"/>
          </p:cNvSpPr>
          <p:nvPr>
            <p:ph type="title"/>
          </p:nvPr>
        </p:nvSpPr>
        <p:spPr/>
        <p:txBody>
          <a:bodyPr/>
          <a:lstStyle/>
          <a:p>
            <a:pPr eaLnBrk="1" hangingPunct="1"/>
            <a:r>
              <a:rPr lang="ko-KR" altLang="en-US" smtClean="0">
                <a:latin typeface="Arial" charset="0"/>
                <a:cs typeface="Arial" charset="0"/>
              </a:rPr>
              <a:t>언론사 구축 사례</a:t>
            </a:r>
          </a:p>
        </p:txBody>
      </p:sp>
      <p:sp>
        <p:nvSpPr>
          <p:cNvPr id="74754" name="내용 개체 틀 2"/>
          <p:cNvSpPr>
            <a:spLocks noGrp="1"/>
          </p:cNvSpPr>
          <p:nvPr>
            <p:ph idx="1"/>
          </p:nvPr>
        </p:nvSpPr>
        <p:spPr>
          <a:xfrm>
            <a:off x="457200" y="1600200"/>
            <a:ext cx="8229600" cy="625475"/>
          </a:xfrm>
        </p:spPr>
        <p:txBody>
          <a:bodyPr/>
          <a:lstStyle/>
          <a:p>
            <a:pPr eaLnBrk="1" hangingPunct="1"/>
            <a:r>
              <a:rPr lang="en-US" altLang="ko-KR" smtClean="0">
                <a:latin typeface="Arial" charset="0"/>
                <a:cs typeface="Arial" charset="0"/>
              </a:rPr>
              <a:t>Traffic </a:t>
            </a:r>
            <a:r>
              <a:rPr lang="ko-KR" altLang="en-US" smtClean="0">
                <a:latin typeface="Arial" charset="0"/>
                <a:cs typeface="Arial" charset="0"/>
              </a:rPr>
              <a:t>압축</a:t>
            </a:r>
          </a:p>
        </p:txBody>
      </p:sp>
      <p:pic>
        <p:nvPicPr>
          <p:cNvPr id="74755" name="Picture 63"/>
          <p:cNvPicPr>
            <a:picLocks noChangeAspect="1" noChangeArrowheads="1"/>
          </p:cNvPicPr>
          <p:nvPr/>
        </p:nvPicPr>
        <p:blipFill>
          <a:blip r:embed="rId2"/>
          <a:srcRect/>
          <a:stretch>
            <a:fillRect/>
          </a:stretch>
        </p:blipFill>
        <p:spPr bwMode="auto">
          <a:xfrm>
            <a:off x="631825" y="4521200"/>
            <a:ext cx="4968875" cy="1830388"/>
          </a:xfrm>
          <a:prstGeom prst="rect">
            <a:avLst/>
          </a:prstGeom>
          <a:noFill/>
          <a:ln w="9525">
            <a:noFill/>
            <a:miter lim="800000"/>
            <a:headEnd/>
            <a:tailEnd/>
          </a:ln>
        </p:spPr>
      </p:pic>
      <p:pic>
        <p:nvPicPr>
          <p:cNvPr id="74756" name="Picture 62"/>
          <p:cNvPicPr>
            <a:picLocks noChangeAspect="1" noChangeArrowheads="1"/>
          </p:cNvPicPr>
          <p:nvPr/>
        </p:nvPicPr>
        <p:blipFill>
          <a:blip r:embed="rId3"/>
          <a:srcRect/>
          <a:stretch>
            <a:fillRect/>
          </a:stretch>
        </p:blipFill>
        <p:spPr bwMode="auto">
          <a:xfrm>
            <a:off x="631825" y="2144713"/>
            <a:ext cx="4752975" cy="1871662"/>
          </a:xfrm>
          <a:prstGeom prst="rect">
            <a:avLst/>
          </a:prstGeom>
          <a:noFill/>
          <a:ln w="9525">
            <a:noFill/>
            <a:miter lim="800000"/>
            <a:headEnd/>
            <a:tailEnd/>
          </a:ln>
        </p:spPr>
      </p:pic>
      <p:sp>
        <p:nvSpPr>
          <p:cNvPr id="74757" name="Text Box 53"/>
          <p:cNvSpPr txBox="1">
            <a:spLocks noChangeArrowheads="1"/>
          </p:cNvSpPr>
          <p:nvPr/>
        </p:nvSpPr>
        <p:spPr bwMode="auto">
          <a:xfrm>
            <a:off x="1958975" y="6419850"/>
            <a:ext cx="2443163" cy="369888"/>
          </a:xfrm>
          <a:prstGeom prst="rect">
            <a:avLst/>
          </a:prstGeom>
          <a:noFill/>
          <a:ln w="9525" algn="ctr">
            <a:noFill/>
            <a:miter lim="800000"/>
            <a:headEnd/>
            <a:tailEnd/>
          </a:ln>
        </p:spPr>
        <p:txBody>
          <a:bodyPr>
            <a:spAutoFit/>
          </a:bodyPr>
          <a:lstStyle/>
          <a:p>
            <a:pPr marL="342900" indent="-342900" latinLnBrk="0">
              <a:spcBef>
                <a:spcPct val="50000"/>
              </a:spcBef>
            </a:pPr>
            <a:r>
              <a:rPr kumimoji="0" lang="en-US" altLang="ko-KR" b="1">
                <a:latin typeface="Calibri" pitchFamily="34" charset="0"/>
                <a:ea typeface="맑은 고딕" pitchFamily="50" charset="-127"/>
              </a:rPr>
              <a:t>&lt; Throughput Graph&gt;</a:t>
            </a:r>
            <a:endParaRPr kumimoji="0" lang="ko-KR" altLang="en-US" b="1">
              <a:latin typeface="Calibri" pitchFamily="34" charset="0"/>
              <a:ea typeface="맑은 고딕" pitchFamily="50" charset="-127"/>
            </a:endParaRPr>
          </a:p>
        </p:txBody>
      </p:sp>
      <p:sp>
        <p:nvSpPr>
          <p:cNvPr id="74758" name="Rectangle 53"/>
          <p:cNvSpPr>
            <a:spLocks noChangeArrowheads="1"/>
          </p:cNvSpPr>
          <p:nvPr/>
        </p:nvSpPr>
        <p:spPr bwMode="auto">
          <a:xfrm>
            <a:off x="4675188" y="3467100"/>
            <a:ext cx="520700" cy="215900"/>
          </a:xfrm>
          <a:prstGeom prst="rect">
            <a:avLst/>
          </a:prstGeom>
          <a:noFill/>
          <a:ln w="25400">
            <a:solidFill>
              <a:srgbClr val="FFFF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9" name="TextBox 8"/>
          <p:cNvSpPr txBox="1"/>
          <p:nvPr/>
        </p:nvSpPr>
        <p:spPr>
          <a:xfrm>
            <a:off x="3392488" y="4067175"/>
            <a:ext cx="1978025" cy="27622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fontAlgn="auto" latinLnBrk="0">
              <a:spcBef>
                <a:spcPts val="0"/>
              </a:spcBef>
              <a:spcAft>
                <a:spcPts val="0"/>
              </a:spcAft>
              <a:defRPr/>
            </a:pPr>
            <a:r>
              <a:rPr kumimoji="0" lang="ko-KR" altLang="en-US" sz="1200" b="1" dirty="0">
                <a:solidFill>
                  <a:srgbClr val="FFFF00"/>
                </a:solidFill>
              </a:rPr>
              <a:t>전체 평균 압축률 </a:t>
            </a:r>
            <a:r>
              <a:rPr kumimoji="0" lang="en-US" altLang="ko-KR" sz="1200" b="1" dirty="0">
                <a:solidFill>
                  <a:srgbClr val="FFFF00"/>
                </a:solidFill>
              </a:rPr>
              <a:t>: 61.72%</a:t>
            </a:r>
          </a:p>
        </p:txBody>
      </p:sp>
      <p:sp>
        <p:nvSpPr>
          <p:cNvPr id="74760" name="Rectangle 71"/>
          <p:cNvSpPr>
            <a:spLocks noChangeArrowheads="1"/>
          </p:cNvSpPr>
          <p:nvPr/>
        </p:nvSpPr>
        <p:spPr bwMode="auto">
          <a:xfrm>
            <a:off x="6116638" y="2606675"/>
            <a:ext cx="2565400" cy="2357438"/>
          </a:xfrm>
          <a:prstGeom prst="rect">
            <a:avLst/>
          </a:prstGeom>
          <a:noFill/>
          <a:ln w="12700">
            <a:solidFill>
              <a:srgbClr val="FF0000"/>
            </a:solidFill>
            <a:miter lim="800000"/>
            <a:headEnd/>
            <a:tailEnd/>
          </a:ln>
        </p:spPr>
        <p:txBody>
          <a:bodyPr wrap="none" anchor="ctr"/>
          <a:lstStyle/>
          <a:p>
            <a:pPr eaLnBrk="0" latinLnBrk="0" hangingPunct="0">
              <a:lnSpc>
                <a:spcPct val="90000"/>
              </a:lnSpc>
              <a:spcBef>
                <a:spcPct val="50000"/>
              </a:spcBef>
            </a:pPr>
            <a:endParaRPr kumimoji="0" lang="en-US" altLang="ko-KR" sz="1100" b="1">
              <a:latin typeface="맑은 고딕" pitchFamily="50" charset="-127"/>
              <a:ea typeface="맑은 고딕" pitchFamily="50" charset="-127"/>
            </a:endParaRPr>
          </a:p>
          <a:p>
            <a:pPr eaLnBrk="0" latinLnBrk="0" hangingPunct="0">
              <a:lnSpc>
                <a:spcPct val="90000"/>
              </a:lnSpc>
              <a:spcBef>
                <a:spcPct val="50000"/>
              </a:spcBef>
            </a:pPr>
            <a:r>
              <a:rPr kumimoji="0" lang="en-US" altLang="ko-KR" sz="1100" b="1">
                <a:latin typeface="맑은 고딕" pitchFamily="50" charset="-127"/>
                <a:ea typeface="맑은 고딕" pitchFamily="50" charset="-127"/>
              </a:rPr>
              <a:t>Data throughput</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 </a:t>
            </a:r>
            <a:r>
              <a:rPr kumimoji="0" lang="ko-KR" altLang="en-US" sz="1100">
                <a:latin typeface="맑은 고딕" pitchFamily="50" charset="-127"/>
                <a:ea typeface="맑은 고딕" pitchFamily="50" charset="-127"/>
              </a:rPr>
              <a:t>전체 트래픽 </a:t>
            </a:r>
            <a:r>
              <a:rPr kumimoji="0" lang="en-US" altLang="ko-KR" sz="1100">
                <a:latin typeface="맑은 고딕" pitchFamily="50" charset="-127"/>
                <a:ea typeface="맑은 고딕" pitchFamily="50" charset="-127"/>
              </a:rPr>
              <a:t>: </a:t>
            </a:r>
            <a:r>
              <a:rPr kumimoji="0" lang="en-US" altLang="ko-KR" sz="1100" b="1">
                <a:latin typeface="맑은 고딕" pitchFamily="50" charset="-127"/>
                <a:ea typeface="맑은 고딕" pitchFamily="50" charset="-127"/>
              </a:rPr>
              <a:t>200Mbps</a:t>
            </a:r>
            <a:r>
              <a:rPr kumimoji="0" lang="en-US" altLang="ko-KR" sz="1100">
                <a:solidFill>
                  <a:srgbClr val="0066FF"/>
                </a:solidFill>
                <a:latin typeface="맑은 고딕" pitchFamily="50" charset="-127"/>
                <a:ea typeface="맑은 고딕" pitchFamily="50" charset="-127"/>
              </a:rPr>
              <a:t> </a:t>
            </a:r>
            <a:endParaRPr kumimoji="0" lang="ko-KR" altLang="en-US" sz="1100">
              <a:solidFill>
                <a:srgbClr val="0066FF"/>
              </a:solidFill>
              <a:latin typeface="맑은 고딕" pitchFamily="50" charset="-127"/>
              <a:ea typeface="맑은 고딕" pitchFamily="50" charset="-127"/>
            </a:endParaRP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 </a:t>
            </a:r>
            <a:r>
              <a:rPr kumimoji="0" lang="ko-KR" altLang="en-US" sz="1100">
                <a:latin typeface="맑은 고딕" pitchFamily="50" charset="-127"/>
                <a:ea typeface="맑은 고딕" pitchFamily="50" charset="-127"/>
              </a:rPr>
              <a:t>압축 트래픽량</a:t>
            </a:r>
            <a:r>
              <a:rPr kumimoji="0" lang="en-US" altLang="ko-KR" sz="1100">
                <a:latin typeface="맑은 고딕" pitchFamily="50" charset="-127"/>
                <a:ea typeface="맑은 고딕" pitchFamily="50" charset="-127"/>
              </a:rPr>
              <a:t>: </a:t>
            </a:r>
            <a:r>
              <a:rPr kumimoji="0" lang="en-US" altLang="ko-KR" sz="1100" b="1">
                <a:latin typeface="맑은 고딕" pitchFamily="50" charset="-127"/>
                <a:ea typeface="맑은 고딕" pitchFamily="50" charset="-127"/>
              </a:rPr>
              <a:t>20Mbps</a:t>
            </a:r>
            <a:r>
              <a:rPr kumimoji="0" lang="ko-KR" altLang="en-US" sz="1100" b="1">
                <a:latin typeface="맑은 고딕" pitchFamily="50" charset="-127"/>
                <a:ea typeface="맑은 고딕" pitchFamily="50" charset="-127"/>
              </a:rPr>
              <a:t>  </a:t>
            </a:r>
          </a:p>
          <a:p>
            <a:pPr eaLnBrk="0" latinLnBrk="0" hangingPunct="0">
              <a:lnSpc>
                <a:spcPct val="90000"/>
              </a:lnSpc>
              <a:spcBef>
                <a:spcPct val="50000"/>
              </a:spcBef>
            </a:pPr>
            <a:endParaRPr kumimoji="0" lang="en-US" altLang="ko-KR" sz="1100" b="1">
              <a:latin typeface="맑은 고딕" pitchFamily="50" charset="-127"/>
              <a:ea typeface="맑은 고딕" pitchFamily="50" charset="-127"/>
            </a:endParaRPr>
          </a:p>
          <a:p>
            <a:pPr eaLnBrk="0" latinLnBrk="0" hangingPunct="0">
              <a:lnSpc>
                <a:spcPct val="90000"/>
              </a:lnSpc>
              <a:spcBef>
                <a:spcPct val="50000"/>
              </a:spcBef>
            </a:pPr>
            <a:r>
              <a:rPr kumimoji="0" lang="ko-KR" altLang="en-US" sz="1100">
                <a:solidFill>
                  <a:srgbClr val="FF0000"/>
                </a:solidFill>
                <a:latin typeface="맑은 고딕" pitchFamily="50" charset="-127"/>
                <a:ea typeface="맑은 고딕" pitchFamily="50" charset="-127"/>
              </a:rPr>
              <a:t> 평균 압축률 </a:t>
            </a:r>
            <a:r>
              <a:rPr kumimoji="0" lang="en-US" altLang="ko-KR" sz="1100">
                <a:solidFill>
                  <a:srgbClr val="FF0000"/>
                </a:solidFill>
                <a:latin typeface="맑은 고딕" pitchFamily="50" charset="-127"/>
                <a:ea typeface="맑은 고딕" pitchFamily="50" charset="-127"/>
              </a:rPr>
              <a:t>61.72%</a:t>
            </a: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a:t>
            </a:r>
            <a:r>
              <a:rPr kumimoji="0" lang="ko-KR" altLang="en-US" sz="1100">
                <a:solidFill>
                  <a:srgbClr val="FF0000"/>
                </a:solidFill>
                <a:latin typeface="맑은 고딕" pitchFamily="50" charset="-127"/>
                <a:ea typeface="맑은 고딕" pitchFamily="50" charset="-127"/>
              </a:rPr>
              <a:t>압축 트래픽 량 </a:t>
            </a:r>
            <a:r>
              <a:rPr kumimoji="0" lang="en-US" altLang="ko-KR" sz="1100">
                <a:solidFill>
                  <a:srgbClr val="FF0000"/>
                </a:solidFill>
                <a:latin typeface="맑은 고딕" pitchFamily="50" charset="-127"/>
                <a:ea typeface="맑은 고딕" pitchFamily="50" charset="-127"/>
              </a:rPr>
              <a:t>: 20M </a:t>
            </a: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a:t>
            </a:r>
            <a:r>
              <a:rPr kumimoji="0" lang="ko-KR" altLang="en-US" sz="1100">
                <a:solidFill>
                  <a:srgbClr val="FF0000"/>
                </a:solidFill>
                <a:latin typeface="맑은 고딕" pitchFamily="50" charset="-127"/>
                <a:ea typeface="맑은 고딕" pitchFamily="50" charset="-127"/>
              </a:rPr>
              <a:t>전체 트래픽 중 </a:t>
            </a:r>
            <a:r>
              <a:rPr kumimoji="0" lang="en-US" altLang="ko-KR" sz="1100">
                <a:solidFill>
                  <a:srgbClr val="FF0000"/>
                </a:solidFill>
                <a:latin typeface="맑은 고딕" pitchFamily="50" charset="-127"/>
                <a:ea typeface="맑은 고딕" pitchFamily="50" charset="-127"/>
              </a:rPr>
              <a:t>20M(10%)</a:t>
            </a:r>
            <a:r>
              <a:rPr kumimoji="0" lang="ko-KR" altLang="en-US" sz="1100">
                <a:solidFill>
                  <a:srgbClr val="FF0000"/>
                </a:solidFill>
                <a:latin typeface="맑은 고딕" pitchFamily="50" charset="-127"/>
                <a:ea typeface="맑은 고딕" pitchFamily="50" charset="-127"/>
              </a:rPr>
              <a:t>의 트래픽을 </a:t>
            </a:r>
          </a:p>
          <a:p>
            <a:pPr eaLnBrk="0" latinLnBrk="0" hangingPunct="0">
              <a:lnSpc>
                <a:spcPct val="90000"/>
              </a:lnSpc>
              <a:spcBef>
                <a:spcPct val="50000"/>
              </a:spcBef>
            </a:pPr>
            <a:r>
              <a:rPr kumimoji="0" lang="en-US" altLang="ko-KR" sz="1100">
                <a:solidFill>
                  <a:srgbClr val="FF0000"/>
                </a:solidFill>
                <a:latin typeface="맑은 고딕" pitchFamily="50" charset="-127"/>
                <a:ea typeface="맑은 고딕" pitchFamily="50" charset="-127"/>
              </a:rPr>
              <a:t>  61.72%</a:t>
            </a:r>
            <a:r>
              <a:rPr kumimoji="0" lang="ko-KR" altLang="en-US" sz="1100">
                <a:solidFill>
                  <a:srgbClr val="FF0000"/>
                </a:solidFill>
                <a:latin typeface="맑은 고딕" pitchFamily="50" charset="-127"/>
                <a:ea typeface="맑은 고딕" pitchFamily="50" charset="-127"/>
              </a:rPr>
              <a:t>의 압축률로 압축후 전송 </a:t>
            </a:r>
          </a:p>
          <a:p>
            <a:pPr eaLnBrk="0" latinLnBrk="0" hangingPunct="0">
              <a:lnSpc>
                <a:spcPct val="90000"/>
              </a:lnSpc>
              <a:spcBef>
                <a:spcPct val="50000"/>
              </a:spcBef>
            </a:pPr>
            <a:endParaRPr kumimoji="0" lang="ko-KR" altLang="en-US" sz="1100">
              <a:solidFill>
                <a:srgbClr val="FF0000"/>
              </a:solidFill>
              <a:latin typeface="맑은 고딕" pitchFamily="50" charset="-127"/>
              <a:ea typeface="맑은 고딕" pitchFamily="50" charset="-127"/>
            </a:endParaRPr>
          </a:p>
          <a:p>
            <a:pPr eaLnBrk="0" latinLnBrk="0" hangingPunct="0">
              <a:lnSpc>
                <a:spcPct val="90000"/>
              </a:lnSpc>
              <a:spcBef>
                <a:spcPct val="50000"/>
              </a:spcBef>
            </a:pPr>
            <a:endParaRPr kumimoji="0" lang="en-US" altLang="ko-KR" sz="1100">
              <a:latin typeface="맑은 고딕" pitchFamily="50" charset="-127"/>
              <a:ea typeface="맑은 고딕" pitchFamily="50" charset="-127"/>
            </a:endParaRPr>
          </a:p>
        </p:txBody>
      </p:sp>
      <p:sp>
        <p:nvSpPr>
          <p:cNvPr id="74761" name="Rectangle 66"/>
          <p:cNvSpPr>
            <a:spLocks noChangeArrowheads="1"/>
          </p:cNvSpPr>
          <p:nvPr/>
        </p:nvSpPr>
        <p:spPr bwMode="auto">
          <a:xfrm>
            <a:off x="6107113" y="2300288"/>
            <a:ext cx="725487" cy="269875"/>
          </a:xfrm>
          <a:prstGeom prst="rect">
            <a:avLst/>
          </a:prstGeom>
          <a:solidFill>
            <a:srgbClr val="666699"/>
          </a:solidFill>
          <a:ln w="6350">
            <a:solidFill>
              <a:srgbClr val="C0C0C0"/>
            </a:solidFill>
            <a:miter lim="800000"/>
            <a:headEnd type="none" w="sm" len="sm"/>
            <a:tailEnd type="none" w="sm" len="sm"/>
          </a:ln>
        </p:spPr>
        <p:txBody>
          <a:bodyPr wrap="none" lIns="91429" tIns="45715" rIns="91429" bIns="45715" anchor="ctr"/>
          <a:lstStyle/>
          <a:p>
            <a:pPr algn="ctr" fontAlgn="ctr" latinLnBrk="0"/>
            <a:r>
              <a:rPr kumimoji="0" lang="ko-KR" altLang="en-US" sz="1300" b="1">
                <a:solidFill>
                  <a:schemeClr val="bg1"/>
                </a:solidFill>
                <a:latin typeface="Calibri" pitchFamily="34" charset="0"/>
                <a:ea typeface="맑은 고딕" pitchFamily="50" charset="-127"/>
              </a:rPr>
              <a:t>결과</a:t>
            </a:r>
          </a:p>
        </p:txBody>
      </p:sp>
      <p:cxnSp>
        <p:nvCxnSpPr>
          <p:cNvPr id="13" name="직선 화살표 연결선 12"/>
          <p:cNvCxnSpPr/>
          <p:nvPr/>
        </p:nvCxnSpPr>
        <p:spPr>
          <a:xfrm rot="10800000">
            <a:off x="5443538" y="5891213"/>
            <a:ext cx="396875"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제목 1"/>
          <p:cNvSpPr>
            <a:spLocks noGrp="1"/>
          </p:cNvSpPr>
          <p:nvPr>
            <p:ph type="title"/>
          </p:nvPr>
        </p:nvSpPr>
        <p:spPr/>
        <p:txBody>
          <a:bodyPr/>
          <a:lstStyle/>
          <a:p>
            <a:pPr eaLnBrk="1" hangingPunct="1"/>
            <a:r>
              <a:rPr lang="ko-KR" altLang="en-US" smtClean="0">
                <a:latin typeface="Arial" charset="0"/>
                <a:cs typeface="Arial" charset="0"/>
              </a:rPr>
              <a:t>언론사 구축 사례</a:t>
            </a:r>
          </a:p>
        </p:txBody>
      </p:sp>
      <p:sp>
        <p:nvSpPr>
          <p:cNvPr id="75778" name="내용 개체 틀 2"/>
          <p:cNvSpPr>
            <a:spLocks noGrp="1"/>
          </p:cNvSpPr>
          <p:nvPr>
            <p:ph idx="1"/>
          </p:nvPr>
        </p:nvSpPr>
        <p:spPr/>
        <p:txBody>
          <a:bodyPr/>
          <a:lstStyle/>
          <a:p>
            <a:pPr eaLnBrk="1" hangingPunct="1"/>
            <a:r>
              <a:rPr lang="en-US" altLang="ko-KR" smtClean="0">
                <a:latin typeface="Arial" charset="0"/>
                <a:cs typeface="Arial" charset="0"/>
              </a:rPr>
              <a:t>OneConnect</a:t>
            </a:r>
            <a:r>
              <a:rPr lang="en-US" altLang="ko-KR" baseline="30000" smtClean="0">
                <a:latin typeface="Arial" charset="0"/>
                <a:cs typeface="Arial" charset="0"/>
              </a:rPr>
              <a:t>TM</a:t>
            </a:r>
            <a:r>
              <a:rPr lang="en-US" altLang="ko-KR" smtClean="0">
                <a:latin typeface="Arial" charset="0"/>
                <a:cs typeface="Arial" charset="0"/>
              </a:rPr>
              <a:t>(TCP-Offload)</a:t>
            </a:r>
            <a:endParaRPr lang="ko-KR" altLang="en-US" smtClean="0">
              <a:latin typeface="Arial" charset="0"/>
              <a:cs typeface="Arial" charset="0"/>
            </a:endParaRPr>
          </a:p>
        </p:txBody>
      </p:sp>
      <p:pic>
        <p:nvPicPr>
          <p:cNvPr id="75779" name="Picture 104"/>
          <p:cNvPicPr>
            <a:picLocks noChangeAspect="1" noChangeArrowheads="1"/>
          </p:cNvPicPr>
          <p:nvPr/>
        </p:nvPicPr>
        <p:blipFill>
          <a:blip r:embed="rId2"/>
          <a:srcRect/>
          <a:stretch>
            <a:fillRect/>
          </a:stretch>
        </p:blipFill>
        <p:spPr bwMode="auto">
          <a:xfrm>
            <a:off x="517525" y="2189163"/>
            <a:ext cx="4521200" cy="1517650"/>
          </a:xfrm>
          <a:prstGeom prst="rect">
            <a:avLst/>
          </a:prstGeom>
          <a:noFill/>
          <a:ln w="9525">
            <a:noFill/>
            <a:miter lim="800000"/>
            <a:headEnd/>
            <a:tailEnd/>
          </a:ln>
        </p:spPr>
      </p:pic>
      <p:sp>
        <p:nvSpPr>
          <p:cNvPr id="75780" name="Rectangle 71"/>
          <p:cNvSpPr>
            <a:spLocks noChangeArrowheads="1"/>
          </p:cNvSpPr>
          <p:nvPr/>
        </p:nvSpPr>
        <p:spPr bwMode="auto">
          <a:xfrm>
            <a:off x="5673725" y="3106738"/>
            <a:ext cx="2857500" cy="2771775"/>
          </a:xfrm>
          <a:prstGeom prst="rect">
            <a:avLst/>
          </a:prstGeom>
          <a:noFill/>
          <a:ln w="12700">
            <a:solidFill>
              <a:srgbClr val="FF0000"/>
            </a:solidFill>
            <a:miter lim="800000"/>
            <a:headEnd/>
            <a:tailEnd/>
          </a:ln>
        </p:spPr>
        <p:txBody>
          <a:bodyPr wrap="none" anchor="ctr"/>
          <a:lstStyle/>
          <a:p>
            <a:pPr eaLnBrk="0" latinLnBrk="0" hangingPunct="0">
              <a:lnSpc>
                <a:spcPct val="90000"/>
              </a:lnSpc>
              <a:spcBef>
                <a:spcPct val="50000"/>
              </a:spcBef>
            </a:pPr>
            <a:r>
              <a:rPr kumimoji="0" lang="en-US" altLang="ko-KR" sz="1100" b="1">
                <a:latin typeface="맑은 고딕" pitchFamily="50" charset="-127"/>
                <a:ea typeface="맑은 고딕" pitchFamily="50" charset="-127"/>
              </a:rPr>
              <a:t> OneConnect </a:t>
            </a:r>
            <a:r>
              <a:rPr kumimoji="0" lang="ko-KR" altLang="en-US" sz="1100" b="1">
                <a:latin typeface="맑은 고딕" pitchFamily="50" charset="-127"/>
                <a:ea typeface="맑은 고딕" pitchFamily="50" charset="-127"/>
              </a:rPr>
              <a:t>사용 시 </a:t>
            </a:r>
            <a:r>
              <a:rPr kumimoji="0" lang="en-US" altLang="ko-KR" sz="1100" b="1">
                <a:latin typeface="맑은 고딕" pitchFamily="50" charset="-127"/>
                <a:ea typeface="맑은 고딕" pitchFamily="50" charset="-127"/>
              </a:rPr>
              <a:t>connection </a:t>
            </a:r>
            <a:r>
              <a:rPr kumimoji="0" lang="ko-KR" altLang="en-US" sz="1100" b="1">
                <a:latin typeface="맑은 고딕" pitchFamily="50" charset="-127"/>
                <a:ea typeface="맑은 고딕" pitchFamily="50" charset="-127"/>
              </a:rPr>
              <a:t>수 변화</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Client Side</a:t>
            </a:r>
            <a:r>
              <a:rPr kumimoji="0" lang="ko-KR" altLang="en-US" sz="1100">
                <a:latin typeface="맑은 고딕" pitchFamily="50" charset="-127"/>
                <a:ea typeface="맑은 고딕" pitchFamily="50" charset="-127"/>
              </a:rPr>
              <a:t>의 </a:t>
            </a:r>
            <a:r>
              <a:rPr kumimoji="0" lang="en-US" altLang="ko-KR" sz="1100">
                <a:latin typeface="맑은 고딕" pitchFamily="50" charset="-127"/>
                <a:ea typeface="맑은 고딕" pitchFamily="50" charset="-127"/>
              </a:rPr>
              <a:t>connection</a:t>
            </a:r>
            <a:r>
              <a:rPr kumimoji="0" lang="ko-KR" altLang="en-US" sz="1100">
                <a:latin typeface="맑은 고딕" pitchFamily="50" charset="-127"/>
                <a:ea typeface="맑은 고딕" pitchFamily="50" charset="-127"/>
              </a:rPr>
              <a:t>은 </a:t>
            </a:r>
            <a:r>
              <a:rPr kumimoji="0" lang="en-US" altLang="ko-KR" sz="1100">
                <a:latin typeface="맑은 고딕" pitchFamily="50" charset="-127"/>
                <a:ea typeface="맑은 고딕" pitchFamily="50" charset="-127"/>
              </a:rPr>
              <a:t>20036</a:t>
            </a:r>
            <a:r>
              <a:rPr kumimoji="0" lang="ko-KR" altLang="en-US" sz="1100">
                <a:latin typeface="맑은 고딕" pitchFamily="50" charset="-127"/>
                <a:ea typeface="맑은 고딕" pitchFamily="50" charset="-127"/>
              </a:rPr>
              <a:t>개</a:t>
            </a:r>
          </a:p>
          <a:p>
            <a:pPr eaLnBrk="0" latinLnBrk="0" hangingPunct="0">
              <a:lnSpc>
                <a:spcPct val="90000"/>
              </a:lnSpc>
              <a:spcBef>
                <a:spcPct val="50000"/>
              </a:spcBef>
            </a:pPr>
            <a:r>
              <a:rPr kumimoji="0" lang="ko-KR" altLang="en-US" sz="1100">
                <a:latin typeface="맑은 고딕" pitchFamily="50" charset="-127"/>
                <a:ea typeface="맑은 고딕" pitchFamily="50" charset="-127"/>
              </a:rPr>
              <a:t>인데 반해 </a:t>
            </a:r>
            <a:r>
              <a:rPr kumimoji="0" lang="en-US" altLang="ko-KR" sz="1100">
                <a:latin typeface="맑은 고딕" pitchFamily="50" charset="-127"/>
                <a:ea typeface="맑은 고딕" pitchFamily="50" charset="-127"/>
              </a:rPr>
              <a:t>Server</a:t>
            </a:r>
            <a:r>
              <a:rPr kumimoji="0" lang="ko-KR" altLang="en-US" sz="1100">
                <a:latin typeface="맑은 고딕" pitchFamily="50" charset="-127"/>
                <a:ea typeface="맑은 고딕" pitchFamily="50" charset="-127"/>
              </a:rPr>
              <a:t>로 전달되는 </a:t>
            </a:r>
            <a:r>
              <a:rPr kumimoji="0" lang="en-US" altLang="ko-KR" sz="1100">
                <a:latin typeface="맑은 고딕" pitchFamily="50" charset="-127"/>
                <a:ea typeface="맑은 고딕" pitchFamily="50" charset="-127"/>
              </a:rPr>
              <a:t>connection</a:t>
            </a:r>
          </a:p>
          <a:p>
            <a:pPr eaLnBrk="0" latinLnBrk="0" hangingPunct="0">
              <a:lnSpc>
                <a:spcPct val="90000"/>
              </a:lnSpc>
              <a:spcBef>
                <a:spcPct val="50000"/>
              </a:spcBef>
            </a:pPr>
            <a:r>
              <a:rPr kumimoji="0" lang="ko-KR" altLang="en-US" sz="1100">
                <a:latin typeface="맑은 고딕" pitchFamily="50" charset="-127"/>
                <a:ea typeface="맑은 고딕" pitchFamily="50" charset="-127"/>
              </a:rPr>
              <a:t>은 </a:t>
            </a:r>
            <a:r>
              <a:rPr kumimoji="0" lang="en-US" altLang="ko-KR" sz="1100">
                <a:latin typeface="맑은 고딕" pitchFamily="50" charset="-127"/>
                <a:ea typeface="맑은 고딕" pitchFamily="50" charset="-127"/>
              </a:rPr>
              <a:t> </a:t>
            </a:r>
            <a:r>
              <a:rPr kumimoji="0" lang="en-US" altLang="ko-KR" sz="1100">
                <a:solidFill>
                  <a:srgbClr val="FF0000"/>
                </a:solidFill>
                <a:latin typeface="맑은 고딕" pitchFamily="50" charset="-127"/>
                <a:ea typeface="맑은 고딕" pitchFamily="50" charset="-127"/>
              </a:rPr>
              <a:t>1/10 </a:t>
            </a:r>
            <a:r>
              <a:rPr kumimoji="0" lang="ko-KR" altLang="en-US" sz="1100">
                <a:solidFill>
                  <a:srgbClr val="FF0000"/>
                </a:solidFill>
                <a:latin typeface="맑은 고딕" pitchFamily="50" charset="-127"/>
                <a:ea typeface="맑은 고딕" pitchFamily="50" charset="-127"/>
              </a:rPr>
              <a:t>미만인 </a:t>
            </a:r>
            <a:r>
              <a:rPr kumimoji="0" lang="en-US" altLang="ko-KR" sz="1100">
                <a:solidFill>
                  <a:srgbClr val="FF0000"/>
                </a:solidFill>
                <a:latin typeface="맑은 고딕" pitchFamily="50" charset="-127"/>
                <a:ea typeface="맑은 고딕" pitchFamily="50" charset="-127"/>
              </a:rPr>
              <a:t>1962</a:t>
            </a:r>
            <a:r>
              <a:rPr kumimoji="0" lang="ko-KR" altLang="en-US" sz="1100">
                <a:solidFill>
                  <a:srgbClr val="FF0000"/>
                </a:solidFill>
                <a:latin typeface="맑은 고딕" pitchFamily="50" charset="-127"/>
                <a:ea typeface="맑은 고딕" pitchFamily="50" charset="-127"/>
              </a:rPr>
              <a:t>개 연결</a:t>
            </a:r>
            <a:r>
              <a:rPr kumimoji="0" lang="ko-KR" altLang="en-US" sz="1100">
                <a:latin typeface="맑은 고딕" pitchFamily="50" charset="-127"/>
                <a:ea typeface="맑은 고딕" pitchFamily="50" charset="-127"/>
              </a:rPr>
              <a:t> </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최대 사용시 </a:t>
            </a:r>
            <a:r>
              <a:rPr kumimoji="0" lang="en-US" altLang="ko-KR" sz="1100">
                <a:latin typeface="맑은 고딕" pitchFamily="50" charset="-127"/>
                <a:ea typeface="맑은 고딕" pitchFamily="50" charset="-127"/>
              </a:rPr>
              <a:t>client  side 66996</a:t>
            </a:r>
            <a:r>
              <a:rPr kumimoji="0" lang="ko-KR" altLang="en-US" sz="1100">
                <a:latin typeface="맑은 고딕" pitchFamily="50" charset="-127"/>
                <a:ea typeface="맑은 고딕" pitchFamily="50" charset="-127"/>
              </a:rPr>
              <a:t>개</a:t>
            </a:r>
          </a:p>
          <a:p>
            <a:pPr eaLnBrk="0" latinLnBrk="0" hangingPunct="0">
              <a:lnSpc>
                <a:spcPct val="90000"/>
              </a:lnSpc>
              <a:spcBef>
                <a:spcPct val="50000"/>
              </a:spcBef>
            </a:pPr>
            <a:r>
              <a:rPr kumimoji="0" lang="en-US" altLang="ko-KR" sz="1100">
                <a:latin typeface="맑은 고딕" pitchFamily="50" charset="-127"/>
                <a:ea typeface="맑은 고딕" pitchFamily="50" charset="-127"/>
              </a:rPr>
              <a:t>    server side 3171</a:t>
            </a:r>
            <a:r>
              <a:rPr kumimoji="0" lang="ko-KR" altLang="en-US" sz="1100">
                <a:latin typeface="맑은 고딕" pitchFamily="50" charset="-127"/>
                <a:ea typeface="맑은 고딕" pitchFamily="50" charset="-127"/>
              </a:rPr>
              <a:t>개로 실제 서버로 </a:t>
            </a:r>
          </a:p>
          <a:p>
            <a:pPr eaLnBrk="0" latinLnBrk="0" hangingPunct="0">
              <a:lnSpc>
                <a:spcPct val="90000"/>
              </a:lnSpc>
              <a:spcBef>
                <a:spcPct val="50000"/>
              </a:spcBef>
            </a:pPr>
            <a:r>
              <a:rPr kumimoji="0" lang="en-US" altLang="ko-KR" sz="1100">
                <a:latin typeface="맑은 고딕" pitchFamily="50" charset="-127"/>
                <a:ea typeface="맑은 고딕" pitchFamily="50" charset="-127"/>
              </a:rPr>
              <a:t>    </a:t>
            </a:r>
            <a:r>
              <a:rPr kumimoji="0" lang="ko-KR" altLang="en-US" sz="1100">
                <a:latin typeface="맑은 고딕" pitchFamily="50" charset="-127"/>
                <a:ea typeface="맑은 고딕" pitchFamily="50" charset="-127"/>
              </a:rPr>
              <a:t>전달되는 </a:t>
            </a:r>
            <a:r>
              <a:rPr kumimoji="0" lang="en-US" altLang="ko-KR" sz="1100">
                <a:solidFill>
                  <a:srgbClr val="FF0000"/>
                </a:solidFill>
                <a:latin typeface="맑은 고딕" pitchFamily="50" charset="-127"/>
                <a:ea typeface="맑은 고딕" pitchFamily="50" charset="-127"/>
              </a:rPr>
              <a:t>connection</a:t>
            </a:r>
            <a:r>
              <a:rPr kumimoji="0" lang="ko-KR" altLang="en-US" sz="1100">
                <a:solidFill>
                  <a:srgbClr val="FF0000"/>
                </a:solidFill>
                <a:latin typeface="맑은 고딕" pitchFamily="50" charset="-127"/>
                <a:ea typeface="맑은 고딕" pitchFamily="50" charset="-127"/>
              </a:rPr>
              <a:t>은 </a:t>
            </a:r>
            <a:r>
              <a:rPr kumimoji="0" lang="en-US" altLang="ko-KR" sz="1100">
                <a:solidFill>
                  <a:srgbClr val="FF0000"/>
                </a:solidFill>
                <a:latin typeface="맑은 고딕" pitchFamily="50" charset="-127"/>
                <a:ea typeface="맑은 고딕" pitchFamily="50" charset="-127"/>
              </a:rPr>
              <a:t>5% </a:t>
            </a:r>
            <a:r>
              <a:rPr kumimoji="0" lang="ko-KR" altLang="en-US" sz="1100">
                <a:solidFill>
                  <a:srgbClr val="FF0000"/>
                </a:solidFill>
                <a:latin typeface="맑은 고딕" pitchFamily="50" charset="-127"/>
                <a:ea typeface="맑은 고딕" pitchFamily="50" charset="-127"/>
              </a:rPr>
              <a:t>미만</a:t>
            </a:r>
            <a:r>
              <a:rPr kumimoji="0" lang="ko-KR" altLang="en-US" sz="1100">
                <a:latin typeface="맑은 고딕" pitchFamily="50" charset="-127"/>
                <a:ea typeface="맑은 고딕" pitchFamily="50" charset="-127"/>
              </a:rPr>
              <a:t> </a:t>
            </a:r>
          </a:p>
          <a:p>
            <a:pPr eaLnBrk="0" latinLnBrk="0" hangingPunct="0">
              <a:lnSpc>
                <a:spcPct val="90000"/>
              </a:lnSpc>
              <a:spcBef>
                <a:spcPct val="50000"/>
              </a:spcBef>
            </a:pPr>
            <a:endParaRPr kumimoji="0" lang="ko-KR" altLang="en-US" sz="1100">
              <a:latin typeface="맑은 고딕" pitchFamily="50" charset="-127"/>
              <a:ea typeface="맑은 고딕" pitchFamily="50" charset="-127"/>
            </a:endParaRPr>
          </a:p>
          <a:p>
            <a:pPr eaLnBrk="0" latinLnBrk="0" hangingPunct="0">
              <a:lnSpc>
                <a:spcPct val="90000"/>
              </a:lnSpc>
              <a:spcBef>
                <a:spcPct val="50000"/>
              </a:spcBef>
            </a:pPr>
            <a:r>
              <a:rPr kumimoji="0" lang="ko-KR" altLang="en-US" sz="1100">
                <a:latin typeface="맑은 고딕" pitchFamily="50" charset="-127"/>
                <a:ea typeface="맑은 고딕" pitchFamily="50" charset="-127"/>
              </a:rPr>
              <a:t>→  </a:t>
            </a:r>
            <a:r>
              <a:rPr kumimoji="0" lang="en-US" altLang="ko-KR" sz="1100">
                <a:latin typeface="맑은 고딕" pitchFamily="50" charset="-127"/>
                <a:ea typeface="맑은 고딕" pitchFamily="50" charset="-127"/>
              </a:rPr>
              <a:t>F5 ADC</a:t>
            </a:r>
            <a:r>
              <a:rPr kumimoji="0" lang="ko-KR" altLang="en-US" sz="1100">
                <a:latin typeface="맑은 고딕" pitchFamily="50" charset="-127"/>
                <a:ea typeface="맑은 고딕" pitchFamily="50" charset="-127"/>
              </a:rPr>
              <a:t>가 서버로 향하는 해당 </a:t>
            </a:r>
          </a:p>
          <a:p>
            <a:pPr eaLnBrk="0" latinLnBrk="0" hangingPunct="0">
              <a:lnSpc>
                <a:spcPct val="90000"/>
              </a:lnSpc>
              <a:spcBef>
                <a:spcPct val="50000"/>
              </a:spcBef>
            </a:pPr>
            <a:r>
              <a:rPr kumimoji="0" lang="en-US" altLang="ko-KR" sz="1100">
                <a:latin typeface="맑은 고딕" pitchFamily="50" charset="-127"/>
                <a:ea typeface="맑은 고딕" pitchFamily="50" charset="-127"/>
              </a:rPr>
              <a:t>    Connection</a:t>
            </a:r>
            <a:r>
              <a:rPr kumimoji="0" lang="ko-KR" altLang="en-US" sz="1100">
                <a:latin typeface="맑은 고딕" pitchFamily="50" charset="-127"/>
                <a:ea typeface="맑은 고딕" pitchFamily="50" charset="-127"/>
              </a:rPr>
              <a:t>을 줄여줌으로써 </a:t>
            </a:r>
          </a:p>
          <a:p>
            <a:pPr eaLnBrk="0" latinLnBrk="0" hangingPunct="0">
              <a:lnSpc>
                <a:spcPct val="90000"/>
              </a:lnSpc>
              <a:spcBef>
                <a:spcPct val="50000"/>
              </a:spcBef>
            </a:pPr>
            <a:r>
              <a:rPr kumimoji="0" lang="ko-KR" altLang="en-US" sz="1100">
                <a:latin typeface="맑은 고딕" pitchFamily="50" charset="-127"/>
                <a:ea typeface="맑은 고딕" pitchFamily="50" charset="-127"/>
              </a:rPr>
              <a:t>    서버의 </a:t>
            </a:r>
            <a:r>
              <a:rPr kumimoji="0" lang="en-US" altLang="ko-KR" sz="1100">
                <a:latin typeface="맑은 고딕" pitchFamily="50" charset="-127"/>
                <a:ea typeface="맑은 고딕" pitchFamily="50" charset="-127"/>
              </a:rPr>
              <a:t>CPU</a:t>
            </a:r>
            <a:r>
              <a:rPr kumimoji="0" lang="ko-KR" altLang="en-US" sz="1100">
                <a:latin typeface="맑은 고딕" pitchFamily="50" charset="-127"/>
                <a:ea typeface="맑은 고딕" pitchFamily="50" charset="-127"/>
              </a:rPr>
              <a:t> 부하 획기적</a:t>
            </a:r>
            <a:r>
              <a:rPr kumimoji="0" lang="en-US" altLang="ko-KR" sz="1100">
                <a:latin typeface="맑은 고딕" pitchFamily="50" charset="-127"/>
                <a:ea typeface="맑은 고딕" pitchFamily="50" charset="-127"/>
              </a:rPr>
              <a:t> </a:t>
            </a:r>
            <a:r>
              <a:rPr kumimoji="0" lang="ko-KR" altLang="en-US" sz="1100">
                <a:latin typeface="맑은 고딕" pitchFamily="50" charset="-127"/>
                <a:ea typeface="맑은 고딕" pitchFamily="50" charset="-127"/>
              </a:rPr>
              <a:t>감소 </a:t>
            </a:r>
          </a:p>
        </p:txBody>
      </p:sp>
      <p:sp>
        <p:nvSpPr>
          <p:cNvPr id="75781" name="Rectangle 66"/>
          <p:cNvSpPr>
            <a:spLocks noChangeArrowheads="1"/>
          </p:cNvSpPr>
          <p:nvPr/>
        </p:nvSpPr>
        <p:spPr bwMode="auto">
          <a:xfrm>
            <a:off x="5664200" y="2808288"/>
            <a:ext cx="633413" cy="271462"/>
          </a:xfrm>
          <a:prstGeom prst="rect">
            <a:avLst/>
          </a:prstGeom>
          <a:solidFill>
            <a:srgbClr val="666699"/>
          </a:solidFill>
          <a:ln w="6350">
            <a:solidFill>
              <a:srgbClr val="C0C0C0"/>
            </a:solidFill>
            <a:miter lim="800000"/>
            <a:headEnd type="none" w="sm" len="sm"/>
            <a:tailEnd type="none" w="sm" len="sm"/>
          </a:ln>
        </p:spPr>
        <p:txBody>
          <a:bodyPr wrap="none" lIns="91429" tIns="45715" rIns="91429" bIns="45715" anchor="ctr"/>
          <a:lstStyle/>
          <a:p>
            <a:pPr algn="ctr" fontAlgn="ctr" latinLnBrk="0"/>
            <a:r>
              <a:rPr kumimoji="0" lang="ko-KR" altLang="en-US" sz="1300" b="1">
                <a:solidFill>
                  <a:schemeClr val="bg1"/>
                </a:solidFill>
                <a:latin typeface="Calibri" pitchFamily="34" charset="0"/>
                <a:ea typeface="맑은 고딕" pitchFamily="50" charset="-127"/>
              </a:rPr>
              <a:t>결과</a:t>
            </a:r>
          </a:p>
        </p:txBody>
      </p:sp>
      <p:sp>
        <p:nvSpPr>
          <p:cNvPr id="75782" name="Rectangle 53"/>
          <p:cNvSpPr>
            <a:spLocks noChangeArrowheads="1"/>
          </p:cNvSpPr>
          <p:nvPr/>
        </p:nvSpPr>
        <p:spPr bwMode="auto">
          <a:xfrm>
            <a:off x="792163" y="2638425"/>
            <a:ext cx="331787" cy="161925"/>
          </a:xfrm>
          <a:prstGeom prst="rect">
            <a:avLst/>
          </a:prstGeom>
          <a:noFill/>
          <a:ln w="19050">
            <a:solidFill>
              <a:srgbClr val="FF0000"/>
            </a:solidFill>
            <a:prstDash val="sysDot"/>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5783" name="Text Box 118"/>
          <p:cNvSpPr txBox="1">
            <a:spLocks noChangeArrowheads="1"/>
          </p:cNvSpPr>
          <p:nvPr/>
        </p:nvSpPr>
        <p:spPr bwMode="auto">
          <a:xfrm>
            <a:off x="1439863" y="3621088"/>
            <a:ext cx="2201862" cy="369887"/>
          </a:xfrm>
          <a:prstGeom prst="rect">
            <a:avLst/>
          </a:prstGeom>
          <a:noFill/>
          <a:ln w="9525" algn="ctr">
            <a:noFill/>
            <a:miter lim="800000"/>
            <a:headEnd/>
            <a:tailEnd/>
          </a:ln>
        </p:spPr>
        <p:txBody>
          <a:bodyPr>
            <a:spAutoFit/>
          </a:bodyPr>
          <a:lstStyle/>
          <a:p>
            <a:pPr marL="342900" indent="-342900" latinLnBrk="0">
              <a:spcBef>
                <a:spcPct val="50000"/>
              </a:spcBef>
            </a:pPr>
            <a:r>
              <a:rPr kumimoji="0" lang="en-US" altLang="ko-KR" b="1">
                <a:latin typeface="Calibri" pitchFamily="34" charset="0"/>
                <a:ea typeface="맑은 고딕" pitchFamily="50" charset="-127"/>
              </a:rPr>
              <a:t>&lt; Connection Graph&gt;</a:t>
            </a:r>
            <a:endParaRPr kumimoji="0" lang="ko-KR" altLang="en-US" b="1">
              <a:latin typeface="Calibri" pitchFamily="34" charset="0"/>
              <a:ea typeface="맑은 고딕" pitchFamily="50" charset="-127"/>
            </a:endParaRPr>
          </a:p>
        </p:txBody>
      </p:sp>
      <p:cxnSp>
        <p:nvCxnSpPr>
          <p:cNvPr id="19" name="직선 연결선 18"/>
          <p:cNvCxnSpPr/>
          <p:nvPr/>
        </p:nvCxnSpPr>
        <p:spPr>
          <a:xfrm rot="5400000">
            <a:off x="4071938" y="3038475"/>
            <a:ext cx="614362" cy="1588"/>
          </a:xfrm>
          <a:prstGeom prst="line">
            <a:avLst/>
          </a:prstGeom>
          <a:ln>
            <a:solidFill>
              <a:srgbClr val="FF0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5785" name="TextBox 19"/>
          <p:cNvSpPr txBox="1">
            <a:spLocks noChangeArrowheads="1"/>
          </p:cNvSpPr>
          <p:nvPr/>
        </p:nvSpPr>
        <p:spPr bwMode="auto">
          <a:xfrm>
            <a:off x="3041650" y="2898775"/>
            <a:ext cx="1406525" cy="338138"/>
          </a:xfrm>
          <a:prstGeom prst="rect">
            <a:avLst/>
          </a:prstGeom>
          <a:noFill/>
          <a:ln w="9525">
            <a:noFill/>
            <a:miter lim="800000"/>
            <a:headEnd/>
            <a:tailEnd/>
          </a:ln>
        </p:spPr>
        <p:txBody>
          <a:bodyPr>
            <a:spAutoFit/>
          </a:bodyPr>
          <a:lstStyle/>
          <a:p>
            <a:pPr algn="ctr" latinLnBrk="0"/>
            <a:r>
              <a:rPr kumimoji="0" lang="en-US" altLang="ko-KR" sz="1600" b="1">
                <a:solidFill>
                  <a:srgbClr val="FF0000"/>
                </a:solidFill>
                <a:latin typeface="Calibri" pitchFamily="34" charset="0"/>
                <a:ea typeface="맑은 고딕" pitchFamily="50" charset="-127"/>
              </a:rPr>
              <a:t>20,000 : 2,000</a:t>
            </a:r>
            <a:endParaRPr kumimoji="0" lang="ko-KR" altLang="en-US" sz="1600" b="1">
              <a:solidFill>
                <a:srgbClr val="FF0000"/>
              </a:solidFill>
              <a:latin typeface="Calibri" pitchFamily="34" charset="0"/>
              <a:ea typeface="맑은 고딕" pitchFamily="50" charset="-127"/>
            </a:endParaRPr>
          </a:p>
        </p:txBody>
      </p:sp>
      <p:grpSp>
        <p:nvGrpSpPr>
          <p:cNvPr id="75786" name="그룹 20"/>
          <p:cNvGrpSpPr>
            <a:grpSpLocks/>
          </p:cNvGrpSpPr>
          <p:nvPr/>
        </p:nvGrpSpPr>
        <p:grpSpPr bwMode="auto">
          <a:xfrm>
            <a:off x="525463" y="4137025"/>
            <a:ext cx="4454525" cy="1849438"/>
            <a:chOff x="517281" y="4171950"/>
            <a:chExt cx="4454769" cy="1849438"/>
          </a:xfrm>
        </p:grpSpPr>
        <p:pic>
          <p:nvPicPr>
            <p:cNvPr id="75788" name="Picture 108"/>
            <p:cNvPicPr>
              <a:picLocks noChangeAspect="1" noChangeArrowheads="1"/>
            </p:cNvPicPr>
            <p:nvPr/>
          </p:nvPicPr>
          <p:blipFill>
            <a:blip r:embed="rId3"/>
            <a:srcRect/>
            <a:stretch>
              <a:fillRect/>
            </a:stretch>
          </p:blipFill>
          <p:spPr bwMode="auto">
            <a:xfrm>
              <a:off x="517281" y="4171950"/>
              <a:ext cx="4454769" cy="1849438"/>
            </a:xfrm>
            <a:prstGeom prst="rect">
              <a:avLst/>
            </a:prstGeom>
            <a:noFill/>
            <a:ln w="9525">
              <a:noFill/>
              <a:miter lim="800000"/>
              <a:headEnd/>
              <a:tailEnd/>
            </a:ln>
          </p:spPr>
        </p:pic>
        <p:sp>
          <p:nvSpPr>
            <p:cNvPr id="75789" name="Rectangle 53"/>
            <p:cNvSpPr>
              <a:spLocks noChangeArrowheads="1"/>
            </p:cNvSpPr>
            <p:nvPr/>
          </p:nvSpPr>
          <p:spPr bwMode="auto">
            <a:xfrm>
              <a:off x="2951285" y="4332078"/>
              <a:ext cx="447523" cy="219075"/>
            </a:xfrm>
            <a:prstGeom prst="rect">
              <a:avLst/>
            </a:prstGeom>
            <a:noFill/>
            <a:ln w="38100">
              <a:solidFill>
                <a:srgbClr val="FFFF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5790" name="Rectangle 53"/>
            <p:cNvSpPr>
              <a:spLocks noChangeArrowheads="1"/>
            </p:cNvSpPr>
            <p:nvPr/>
          </p:nvSpPr>
          <p:spPr bwMode="auto">
            <a:xfrm>
              <a:off x="2977662" y="4659103"/>
              <a:ext cx="352134" cy="219075"/>
            </a:xfrm>
            <a:prstGeom prst="rect">
              <a:avLst/>
            </a:prstGeom>
            <a:noFill/>
            <a:ln w="38100">
              <a:solidFill>
                <a:srgbClr val="FF00FF"/>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5791" name="Rectangle 53"/>
            <p:cNvSpPr>
              <a:spLocks noChangeArrowheads="1"/>
            </p:cNvSpPr>
            <p:nvPr/>
          </p:nvSpPr>
          <p:spPr bwMode="auto">
            <a:xfrm>
              <a:off x="1059723" y="4682107"/>
              <a:ext cx="458526" cy="219075"/>
            </a:xfrm>
            <a:prstGeom prst="rect">
              <a:avLst/>
            </a:prstGeom>
            <a:noFill/>
            <a:ln w="38100">
              <a:solidFill>
                <a:srgbClr val="FF00FF"/>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5792" name="Rectangle 53"/>
            <p:cNvSpPr>
              <a:spLocks noChangeArrowheads="1"/>
            </p:cNvSpPr>
            <p:nvPr/>
          </p:nvSpPr>
          <p:spPr bwMode="auto">
            <a:xfrm>
              <a:off x="1050598" y="4346456"/>
              <a:ext cx="447523" cy="219075"/>
            </a:xfrm>
            <a:prstGeom prst="rect">
              <a:avLst/>
            </a:prstGeom>
            <a:noFill/>
            <a:ln w="38100">
              <a:solidFill>
                <a:srgbClr val="FFFF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grpSp>
      <p:sp>
        <p:nvSpPr>
          <p:cNvPr id="27" name="TextBox 26"/>
          <p:cNvSpPr txBox="1"/>
          <p:nvPr/>
        </p:nvSpPr>
        <p:spPr>
          <a:xfrm>
            <a:off x="985838" y="6069013"/>
            <a:ext cx="3121025" cy="614362"/>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fontAlgn="auto" latinLnBrk="0">
              <a:spcBef>
                <a:spcPts val="0"/>
              </a:spcBef>
              <a:spcAft>
                <a:spcPts val="0"/>
              </a:spcAft>
              <a:buFont typeface="Arial" pitchFamily="34" charset="0"/>
              <a:buChar char="•"/>
              <a:defRPr/>
            </a:pPr>
            <a:r>
              <a:rPr kumimoji="0" lang="en-US" altLang="ko-KR" sz="1200" b="1" dirty="0"/>
              <a:t> Client Side</a:t>
            </a:r>
            <a:r>
              <a:rPr kumimoji="0" lang="ko-KR" altLang="en-US" sz="1200" b="1" dirty="0"/>
              <a:t>와 </a:t>
            </a:r>
            <a:r>
              <a:rPr kumimoji="0" lang="en-US" altLang="ko-KR" sz="1200" b="1" dirty="0"/>
              <a:t>Server Side</a:t>
            </a:r>
            <a:r>
              <a:rPr kumimoji="0" lang="ko-KR" altLang="en-US" sz="1200" b="1" dirty="0"/>
              <a:t>의</a:t>
            </a:r>
            <a:r>
              <a:rPr kumimoji="0" lang="en-US" altLang="ko-KR" sz="1200" b="1" dirty="0"/>
              <a:t> connection</a:t>
            </a:r>
            <a:r>
              <a:rPr kumimoji="0" lang="ko-KR" altLang="en-US" sz="1200" b="1" dirty="0"/>
              <a:t> 비교 </a:t>
            </a:r>
            <a:endParaRPr kumimoji="0" lang="en-US" altLang="ko-KR" sz="1200" b="1" dirty="0"/>
          </a:p>
          <a:p>
            <a:pPr lvl="1" fontAlgn="auto" latinLnBrk="0">
              <a:spcBef>
                <a:spcPts val="0"/>
              </a:spcBef>
              <a:spcAft>
                <a:spcPts val="0"/>
              </a:spcAft>
              <a:buFontTx/>
              <a:buChar char="-"/>
              <a:defRPr/>
            </a:pPr>
            <a:r>
              <a:rPr kumimoji="0" lang="en-US" altLang="ko-KR" sz="1100" b="1" dirty="0">
                <a:solidFill>
                  <a:srgbClr val="FFFF00"/>
                </a:solidFill>
              </a:rPr>
              <a:t> Client Side : 20,036</a:t>
            </a:r>
          </a:p>
          <a:p>
            <a:pPr lvl="1" fontAlgn="auto" latinLnBrk="0">
              <a:spcBef>
                <a:spcPts val="0"/>
              </a:spcBef>
              <a:spcAft>
                <a:spcPts val="0"/>
              </a:spcAft>
              <a:buFontTx/>
              <a:buChar char="-"/>
              <a:defRPr/>
            </a:pPr>
            <a:r>
              <a:rPr kumimoji="0" lang="en-US" altLang="ko-KR" sz="1100" b="1" dirty="0">
                <a:solidFill>
                  <a:srgbClr val="FF00FF"/>
                </a:solidFill>
              </a:rPr>
              <a:t> Server Side : 1,962</a:t>
            </a:r>
            <a:endParaRPr kumimoji="0" lang="ko-KR" altLang="en-US" sz="1100" b="1" dirty="0">
              <a:solidFill>
                <a:srgbClr val="FF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제목 1"/>
          <p:cNvSpPr>
            <a:spLocks noGrp="1"/>
          </p:cNvSpPr>
          <p:nvPr>
            <p:ph type="title"/>
          </p:nvPr>
        </p:nvSpPr>
        <p:spPr/>
        <p:txBody>
          <a:bodyPr/>
          <a:lstStyle/>
          <a:p>
            <a:pPr eaLnBrk="1" hangingPunct="1"/>
            <a:r>
              <a:rPr lang="ko-KR" altLang="en-US" smtClean="0">
                <a:latin typeface="Arial" charset="0"/>
                <a:cs typeface="Arial" charset="0"/>
              </a:rPr>
              <a:t>언론사 구축 사례</a:t>
            </a:r>
          </a:p>
        </p:txBody>
      </p:sp>
      <p:sp>
        <p:nvSpPr>
          <p:cNvPr id="76802" name="내용 개체 틀 2"/>
          <p:cNvSpPr>
            <a:spLocks noGrp="1"/>
          </p:cNvSpPr>
          <p:nvPr>
            <p:ph idx="1"/>
          </p:nvPr>
        </p:nvSpPr>
        <p:spPr>
          <a:xfrm>
            <a:off x="457200" y="1600200"/>
            <a:ext cx="8229600" cy="668338"/>
          </a:xfrm>
        </p:spPr>
        <p:txBody>
          <a:bodyPr/>
          <a:lstStyle/>
          <a:p>
            <a:pPr eaLnBrk="1" hangingPunct="1"/>
            <a:r>
              <a:rPr lang="ko-KR" altLang="en-US" smtClean="0">
                <a:latin typeface="Arial" charset="0"/>
                <a:cs typeface="Arial" charset="0"/>
              </a:rPr>
              <a:t>서버 응답</a:t>
            </a:r>
            <a:r>
              <a:rPr lang="en-US" altLang="ko-KR" smtClean="0">
                <a:latin typeface="Arial" charset="0"/>
                <a:cs typeface="Arial" charset="0"/>
              </a:rPr>
              <a:t> Contents </a:t>
            </a:r>
            <a:r>
              <a:rPr lang="ko-KR" altLang="en-US" smtClean="0">
                <a:latin typeface="Arial" charset="0"/>
                <a:cs typeface="Arial" charset="0"/>
              </a:rPr>
              <a:t>조정</a:t>
            </a:r>
          </a:p>
        </p:txBody>
      </p:sp>
      <p:pic>
        <p:nvPicPr>
          <p:cNvPr id="76803" name="Picture 4"/>
          <p:cNvPicPr>
            <a:picLocks noChangeAspect="1" noChangeArrowheads="1"/>
          </p:cNvPicPr>
          <p:nvPr/>
        </p:nvPicPr>
        <p:blipFill>
          <a:blip r:embed="rId2"/>
          <a:srcRect/>
          <a:stretch>
            <a:fillRect/>
          </a:stretch>
        </p:blipFill>
        <p:spPr bwMode="auto">
          <a:xfrm>
            <a:off x="630238" y="2511425"/>
            <a:ext cx="3019425" cy="1971675"/>
          </a:xfrm>
          <a:prstGeom prst="rect">
            <a:avLst/>
          </a:prstGeom>
          <a:noFill/>
          <a:ln w="9525">
            <a:noFill/>
            <a:miter lim="800000"/>
            <a:headEnd/>
            <a:tailEnd/>
          </a:ln>
        </p:spPr>
      </p:pic>
      <p:pic>
        <p:nvPicPr>
          <p:cNvPr id="76804" name="Picture 5"/>
          <p:cNvPicPr>
            <a:picLocks noChangeAspect="1" noChangeArrowheads="1"/>
          </p:cNvPicPr>
          <p:nvPr/>
        </p:nvPicPr>
        <p:blipFill>
          <a:blip r:embed="rId3"/>
          <a:srcRect/>
          <a:stretch>
            <a:fillRect/>
          </a:stretch>
        </p:blipFill>
        <p:spPr bwMode="auto">
          <a:xfrm>
            <a:off x="5437188" y="2451100"/>
            <a:ext cx="2962275" cy="1971675"/>
          </a:xfrm>
          <a:prstGeom prst="rect">
            <a:avLst/>
          </a:prstGeom>
          <a:noFill/>
          <a:ln w="9525">
            <a:noFill/>
            <a:miter lim="800000"/>
            <a:headEnd/>
            <a:tailEnd/>
          </a:ln>
        </p:spPr>
      </p:pic>
      <p:sp>
        <p:nvSpPr>
          <p:cNvPr id="8" name="오른쪽 화살표 7"/>
          <p:cNvSpPr/>
          <p:nvPr/>
        </p:nvSpPr>
        <p:spPr>
          <a:xfrm>
            <a:off x="4122738" y="3235325"/>
            <a:ext cx="854075"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76806" name="Text Box 118"/>
          <p:cNvSpPr txBox="1">
            <a:spLocks noChangeArrowheads="1"/>
          </p:cNvSpPr>
          <p:nvPr/>
        </p:nvSpPr>
        <p:spPr bwMode="auto">
          <a:xfrm>
            <a:off x="776288" y="4527550"/>
            <a:ext cx="2725737" cy="368300"/>
          </a:xfrm>
          <a:prstGeom prst="rect">
            <a:avLst/>
          </a:prstGeom>
          <a:noFill/>
          <a:ln w="9525" algn="ctr">
            <a:noFill/>
            <a:miter lim="800000"/>
            <a:headEnd/>
            <a:tailEnd/>
          </a:ln>
        </p:spPr>
        <p:txBody>
          <a:bodyPr>
            <a:spAutoFit/>
          </a:bodyPr>
          <a:lstStyle/>
          <a:p>
            <a:pPr marL="342900" indent="-342900" algn="ctr" latinLnBrk="0">
              <a:spcBef>
                <a:spcPct val="50000"/>
              </a:spcBef>
            </a:pPr>
            <a:r>
              <a:rPr kumimoji="0" lang="en-US" altLang="ko-KR" b="1">
                <a:latin typeface="Calibri" pitchFamily="34" charset="0"/>
                <a:ea typeface="맑은 고딕" pitchFamily="50" charset="-127"/>
              </a:rPr>
              <a:t>&lt; Web Page </a:t>
            </a:r>
            <a:r>
              <a:rPr kumimoji="0" lang="ko-KR" altLang="en-US" b="1">
                <a:latin typeface="Calibri" pitchFamily="34" charset="0"/>
                <a:ea typeface="맑은 고딕" pitchFamily="50" charset="-127"/>
              </a:rPr>
              <a:t>최초 방문 시</a:t>
            </a:r>
            <a:r>
              <a:rPr kumimoji="0" lang="en-US" altLang="ko-KR" b="1">
                <a:latin typeface="Calibri" pitchFamily="34" charset="0"/>
                <a:ea typeface="맑은 고딕" pitchFamily="50" charset="-127"/>
              </a:rPr>
              <a:t>&gt;</a:t>
            </a:r>
            <a:endParaRPr kumimoji="0" lang="ko-KR" altLang="en-US" b="1">
              <a:latin typeface="Calibri" pitchFamily="34" charset="0"/>
              <a:ea typeface="맑은 고딕" pitchFamily="50" charset="-127"/>
            </a:endParaRPr>
          </a:p>
        </p:txBody>
      </p:sp>
      <p:sp>
        <p:nvSpPr>
          <p:cNvPr id="76807" name="Text Box 118"/>
          <p:cNvSpPr txBox="1">
            <a:spLocks noChangeArrowheads="1"/>
          </p:cNvSpPr>
          <p:nvPr/>
        </p:nvSpPr>
        <p:spPr bwMode="auto">
          <a:xfrm>
            <a:off x="5603875" y="4506913"/>
            <a:ext cx="2725738" cy="369887"/>
          </a:xfrm>
          <a:prstGeom prst="rect">
            <a:avLst/>
          </a:prstGeom>
          <a:noFill/>
          <a:ln w="9525" algn="ctr">
            <a:noFill/>
            <a:miter lim="800000"/>
            <a:headEnd/>
            <a:tailEnd/>
          </a:ln>
        </p:spPr>
        <p:txBody>
          <a:bodyPr>
            <a:spAutoFit/>
          </a:bodyPr>
          <a:lstStyle/>
          <a:p>
            <a:pPr marL="342900" indent="-342900" algn="ctr" latinLnBrk="0">
              <a:spcBef>
                <a:spcPct val="50000"/>
              </a:spcBef>
            </a:pPr>
            <a:r>
              <a:rPr kumimoji="0" lang="en-US" altLang="ko-KR" b="1">
                <a:latin typeface="Calibri" pitchFamily="34" charset="0"/>
                <a:ea typeface="맑은 고딕" pitchFamily="50" charset="-127"/>
              </a:rPr>
              <a:t>&lt; Web Page </a:t>
            </a:r>
            <a:r>
              <a:rPr kumimoji="0" lang="ko-KR" altLang="en-US" b="1">
                <a:latin typeface="Calibri" pitchFamily="34" charset="0"/>
                <a:ea typeface="맑은 고딕" pitchFamily="50" charset="-127"/>
              </a:rPr>
              <a:t>재 방문 시</a:t>
            </a:r>
            <a:r>
              <a:rPr kumimoji="0" lang="en-US" altLang="ko-KR" b="1">
                <a:latin typeface="Calibri" pitchFamily="34" charset="0"/>
                <a:ea typeface="맑은 고딕" pitchFamily="50" charset="-127"/>
              </a:rPr>
              <a:t>&gt;</a:t>
            </a:r>
            <a:endParaRPr kumimoji="0" lang="ko-KR" altLang="en-US" b="1">
              <a:latin typeface="Calibri" pitchFamily="34" charset="0"/>
              <a:ea typeface="맑은 고딕" pitchFamily="50" charset="-127"/>
            </a:endParaRPr>
          </a:p>
        </p:txBody>
      </p:sp>
      <p:sp>
        <p:nvSpPr>
          <p:cNvPr id="76808" name="Rectangle 56"/>
          <p:cNvSpPr>
            <a:spLocks noChangeArrowheads="1"/>
          </p:cNvSpPr>
          <p:nvPr/>
        </p:nvSpPr>
        <p:spPr bwMode="auto">
          <a:xfrm>
            <a:off x="663575" y="5175250"/>
            <a:ext cx="8321675" cy="701675"/>
          </a:xfrm>
          <a:prstGeom prst="rect">
            <a:avLst/>
          </a:prstGeom>
          <a:noFill/>
          <a:ln w="9525">
            <a:noFill/>
            <a:miter lim="800000"/>
            <a:headEnd/>
            <a:tailEnd/>
          </a:ln>
        </p:spPr>
        <p:txBody>
          <a:bodyPr>
            <a:spAutoFit/>
          </a:bodyPr>
          <a:lstStyle/>
          <a:p>
            <a:pPr latinLnBrk="0">
              <a:lnSpc>
                <a:spcPct val="120000"/>
              </a:lnSpc>
              <a:buClr>
                <a:schemeClr val="tx1"/>
              </a:buClr>
              <a:buFont typeface="Wingdings" pitchFamily="2" charset="2"/>
              <a:buChar char="§"/>
            </a:pPr>
            <a:r>
              <a:rPr kumimoji="0" lang="ko-KR" altLang="ko-KR" sz="1100">
                <a:latin typeface="Calibri" pitchFamily="34" charset="0"/>
                <a:ea typeface="맑은 고딕" pitchFamily="50" charset="-127"/>
              </a:rPr>
              <a:t> </a:t>
            </a:r>
            <a:r>
              <a:rPr kumimoji="0" lang="en-US" altLang="ko-KR" sz="1100">
                <a:latin typeface="Calibri" pitchFamily="34" charset="0"/>
                <a:ea typeface="맑은 고딕" pitchFamily="50" charset="-127"/>
              </a:rPr>
              <a:t> F5 ADC</a:t>
            </a:r>
            <a:r>
              <a:rPr kumimoji="0" lang="ko-KR" altLang="ko-KR" sz="1100">
                <a:latin typeface="Calibri" pitchFamily="34" charset="0"/>
                <a:ea typeface="맑은 고딕" pitchFamily="50" charset="-127"/>
              </a:rPr>
              <a:t>에서 </a:t>
            </a:r>
            <a:r>
              <a:rPr kumimoji="0" lang="en-US" altLang="ko-KR" sz="1100">
                <a:latin typeface="Calibri" pitchFamily="34" charset="0"/>
                <a:ea typeface="맑은 고딕" pitchFamily="50" charset="-127"/>
              </a:rPr>
              <a:t> </a:t>
            </a:r>
            <a:r>
              <a:rPr kumimoji="0" lang="ko-KR" altLang="en-US" sz="1100">
                <a:latin typeface="Calibri" pitchFamily="34" charset="0"/>
                <a:ea typeface="맑은 고딕" pitchFamily="50" charset="-127"/>
              </a:rPr>
              <a:t>서버 응답 </a:t>
            </a:r>
            <a:r>
              <a:rPr kumimoji="0" lang="en-US" altLang="ko-KR" sz="1100">
                <a:latin typeface="Calibri" pitchFamily="34" charset="0"/>
                <a:ea typeface="맑은 고딕" pitchFamily="50" charset="-127"/>
              </a:rPr>
              <a:t>Contents</a:t>
            </a:r>
            <a:r>
              <a:rPr kumimoji="0" lang="ko-KR" altLang="en-US" sz="1100">
                <a:latin typeface="Calibri" pitchFamily="34" charset="0"/>
                <a:ea typeface="맑은 고딕" pitchFamily="50" charset="-127"/>
              </a:rPr>
              <a:t>를 조정하여 </a:t>
            </a:r>
            <a:r>
              <a:rPr kumimoji="0" lang="en-US" altLang="ko-KR" sz="1100">
                <a:latin typeface="Calibri" pitchFamily="34" charset="0"/>
                <a:ea typeface="맑은 고딕" pitchFamily="50" charset="-127"/>
              </a:rPr>
              <a:t>Client</a:t>
            </a:r>
            <a:r>
              <a:rPr kumimoji="0" lang="ko-KR" altLang="en-US" sz="1100">
                <a:latin typeface="Calibri" pitchFamily="34" charset="0"/>
                <a:ea typeface="맑은 고딕" pitchFamily="50" charset="-127"/>
              </a:rPr>
              <a:t>에게 전달하게 되면 </a:t>
            </a:r>
            <a:r>
              <a:rPr kumimoji="0" lang="ko-KR" altLang="ko-KR" sz="1100">
                <a:latin typeface="Calibri" pitchFamily="34" charset="0"/>
                <a:ea typeface="맑은 고딕" pitchFamily="50" charset="-127"/>
              </a:rPr>
              <a:t>Client 에서 동일한 URI </a:t>
            </a:r>
            <a:r>
              <a:rPr kumimoji="0" lang="ko-KR" altLang="en-US" sz="1100">
                <a:latin typeface="Calibri" pitchFamily="34" charset="0"/>
                <a:ea typeface="맑은 고딕" pitchFamily="50" charset="-127"/>
              </a:rPr>
              <a:t>접속 </a:t>
            </a:r>
            <a:r>
              <a:rPr kumimoji="0" lang="ko-KR" altLang="ko-KR" sz="1100">
                <a:latin typeface="Calibri" pitchFamily="34" charset="0"/>
                <a:ea typeface="맑은 고딕" pitchFamily="50" charset="-127"/>
              </a:rPr>
              <a:t>시, </a:t>
            </a:r>
            <a:r>
              <a:rPr kumimoji="0" lang="en-US" altLang="ko-KR" sz="1100">
                <a:latin typeface="Calibri" pitchFamily="34" charset="0"/>
                <a:ea typeface="맑은 고딕" pitchFamily="50" charset="-127"/>
              </a:rPr>
              <a:t>Web Site</a:t>
            </a:r>
            <a:r>
              <a:rPr kumimoji="0" lang="ko-KR" altLang="ko-KR" sz="1100">
                <a:latin typeface="Calibri" pitchFamily="34" charset="0"/>
                <a:ea typeface="맑은 고딕" pitchFamily="50" charset="-127"/>
              </a:rPr>
              <a:t>로 재 요청하지 않고 </a:t>
            </a:r>
            <a:endParaRPr kumimoji="0" lang="ko-KR" altLang="en-US" sz="1100">
              <a:latin typeface="Calibri" pitchFamily="34" charset="0"/>
              <a:ea typeface="맑은 고딕" pitchFamily="50" charset="-127"/>
            </a:endParaRPr>
          </a:p>
          <a:p>
            <a:pPr latinLnBrk="0">
              <a:lnSpc>
                <a:spcPct val="120000"/>
              </a:lnSpc>
              <a:buClr>
                <a:schemeClr val="tx1"/>
              </a:buClr>
              <a:buFont typeface="Wingdings" pitchFamily="2" charset="2"/>
              <a:buNone/>
            </a:pPr>
            <a:r>
              <a:rPr kumimoji="0" lang="ko-KR" altLang="ko-KR" sz="1100">
                <a:latin typeface="Calibri" pitchFamily="34" charset="0"/>
                <a:ea typeface="맑은 고딕" pitchFamily="50" charset="-127"/>
              </a:rPr>
              <a:t> </a:t>
            </a:r>
            <a:r>
              <a:rPr kumimoji="0" lang="ko-KR" altLang="en-US" sz="1100">
                <a:latin typeface="Calibri" pitchFamily="34" charset="0"/>
                <a:ea typeface="맑은 고딕" pitchFamily="50" charset="-127"/>
              </a:rPr>
              <a:t>  조정한</a:t>
            </a:r>
            <a:r>
              <a:rPr kumimoji="0" lang="en-US" altLang="ko-KR" sz="1100">
                <a:latin typeface="Calibri" pitchFamily="34" charset="0"/>
                <a:ea typeface="맑은 고딕" pitchFamily="50" charset="-127"/>
              </a:rPr>
              <a:t> </a:t>
            </a:r>
            <a:r>
              <a:rPr kumimoji="0" lang="ko-KR" altLang="ko-KR" sz="1100">
                <a:latin typeface="Calibri" pitchFamily="34" charset="0"/>
                <a:ea typeface="맑은 고딕" pitchFamily="50" charset="-127"/>
              </a:rPr>
              <a:t>설정</a:t>
            </a:r>
            <a:r>
              <a:rPr kumimoji="0" lang="ko-KR" altLang="en-US" sz="1100">
                <a:latin typeface="Calibri" pitchFamily="34" charset="0"/>
                <a:ea typeface="맑은 고딕" pitchFamily="50" charset="-127"/>
              </a:rPr>
              <a:t>시간</a:t>
            </a:r>
            <a:r>
              <a:rPr kumimoji="0" lang="en-US" altLang="ko-KR" sz="1100">
                <a:latin typeface="Calibri" pitchFamily="34" charset="0"/>
                <a:ea typeface="맑은 고딕" pitchFamily="50" charset="-127"/>
              </a:rPr>
              <a:t> </a:t>
            </a:r>
            <a:r>
              <a:rPr kumimoji="0" lang="ko-KR" altLang="en-US" sz="1100">
                <a:latin typeface="Calibri" pitchFamily="34" charset="0"/>
                <a:ea typeface="맑은 고딕" pitchFamily="50" charset="-127"/>
              </a:rPr>
              <a:t>동안 </a:t>
            </a:r>
            <a:r>
              <a:rPr kumimoji="0" lang="ko-KR" altLang="ko-KR" sz="1100">
                <a:latin typeface="Calibri" pitchFamily="34" charset="0"/>
                <a:ea typeface="맑은 고딕" pitchFamily="50" charset="-127"/>
              </a:rPr>
              <a:t>Client PC의 Local Cache를 이용하여 Client PC에서 바로 보여지도록</a:t>
            </a:r>
            <a:r>
              <a:rPr kumimoji="0" lang="en-US" altLang="ko-KR" sz="1100">
                <a:latin typeface="Calibri" pitchFamily="34" charset="0"/>
                <a:ea typeface="맑은 고딕" pitchFamily="50" charset="-127"/>
              </a:rPr>
              <a:t> </a:t>
            </a:r>
            <a:r>
              <a:rPr kumimoji="0" lang="ko-KR" altLang="en-US" sz="1100">
                <a:latin typeface="Calibri" pitchFamily="34" charset="0"/>
                <a:ea typeface="맑은 고딕" pitchFamily="50" charset="-127"/>
              </a:rPr>
              <a:t>하는 기능을 지원</a:t>
            </a:r>
          </a:p>
          <a:p>
            <a:pPr latinLnBrk="0">
              <a:lnSpc>
                <a:spcPct val="120000"/>
              </a:lnSpc>
              <a:buClr>
                <a:schemeClr val="tx1"/>
              </a:buClr>
              <a:buFont typeface="Wingdings" pitchFamily="2" charset="2"/>
              <a:buNone/>
            </a:pPr>
            <a:r>
              <a:rPr kumimoji="0" lang="en-US" altLang="ko-KR" sz="1100">
                <a:latin typeface="Calibri" pitchFamily="34" charset="0"/>
                <a:ea typeface="맑은 고딕" pitchFamily="50" charset="-127"/>
              </a:rPr>
              <a:t>   Client</a:t>
            </a:r>
            <a:r>
              <a:rPr kumimoji="0" lang="ko-KR" altLang="ko-KR" sz="1100">
                <a:latin typeface="Calibri" pitchFamily="34" charset="0"/>
                <a:ea typeface="맑은 고딕" pitchFamily="50" charset="-127"/>
              </a:rPr>
              <a:t>는 자신의 PC에서 바로 이미지를 </a:t>
            </a:r>
            <a:r>
              <a:rPr kumimoji="0" lang="ko-KR" altLang="en-US" sz="1100">
                <a:solidFill>
                  <a:srgbClr val="FF0000"/>
                </a:solidFill>
                <a:latin typeface="Calibri" pitchFamily="34" charset="0"/>
                <a:ea typeface="맑은 고딕" pitchFamily="50" charset="-127"/>
              </a:rPr>
              <a:t>페이지 로딩 속도 향상</a:t>
            </a:r>
            <a:r>
              <a:rPr kumimoji="0" lang="ko-KR" altLang="en-US" sz="1100">
                <a:latin typeface="Calibri" pitchFamily="34" charset="0"/>
                <a:ea typeface="맑은 고딕" pitchFamily="50" charset="-127"/>
              </a:rPr>
              <a:t> </a:t>
            </a:r>
            <a:r>
              <a:rPr kumimoji="0" lang="ko-KR" altLang="ko-KR" sz="1100">
                <a:latin typeface="Calibri" pitchFamily="34" charset="0"/>
                <a:ea typeface="맑은 고딕" pitchFamily="50" charset="-127"/>
              </a:rPr>
              <a:t>, 서버에서는 사용자의 Request가 감소로 </a:t>
            </a:r>
            <a:r>
              <a:rPr kumimoji="0" lang="ko-KR" altLang="ko-KR" sz="1100">
                <a:solidFill>
                  <a:srgbClr val="FF0000"/>
                </a:solidFill>
                <a:latin typeface="Calibri" pitchFamily="34" charset="0"/>
                <a:ea typeface="맑은 고딕" pitchFamily="50" charset="-127"/>
              </a:rPr>
              <a:t>서버부하가 감소</a:t>
            </a:r>
          </a:p>
        </p:txBody>
      </p:sp>
      <p:sp>
        <p:nvSpPr>
          <p:cNvPr id="76809" name="Rectangle 53"/>
          <p:cNvSpPr>
            <a:spLocks noChangeArrowheads="1"/>
          </p:cNvSpPr>
          <p:nvPr/>
        </p:nvSpPr>
        <p:spPr bwMode="auto">
          <a:xfrm>
            <a:off x="2044700" y="2535238"/>
            <a:ext cx="922338" cy="215900"/>
          </a:xfrm>
          <a:prstGeom prst="rect">
            <a:avLst/>
          </a:prstGeom>
          <a:noFill/>
          <a:ln w="25400">
            <a:solidFill>
              <a:srgbClr val="FF00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
        <p:nvSpPr>
          <p:cNvPr id="76810" name="Rectangle 53"/>
          <p:cNvSpPr>
            <a:spLocks noChangeArrowheads="1"/>
          </p:cNvSpPr>
          <p:nvPr/>
        </p:nvSpPr>
        <p:spPr bwMode="auto">
          <a:xfrm>
            <a:off x="6837363" y="2463800"/>
            <a:ext cx="923925" cy="215900"/>
          </a:xfrm>
          <a:prstGeom prst="rect">
            <a:avLst/>
          </a:prstGeom>
          <a:noFill/>
          <a:ln w="25400">
            <a:solidFill>
              <a:srgbClr val="FF0000"/>
            </a:solidFill>
            <a:miter lim="800000"/>
            <a:headEnd/>
            <a:tailEnd/>
          </a:ln>
        </p:spPr>
        <p:txBody>
          <a:bodyPr wrap="none" anchor="ctr"/>
          <a:lstStyle/>
          <a:p>
            <a:pPr eaLnBrk="0" latinLnBrk="0" hangingPunct="0">
              <a:spcBef>
                <a:spcPct val="50000"/>
              </a:spcBef>
            </a:pPr>
            <a:endParaRPr kumimoji="0" lang="ko-KR" altLang="en-US">
              <a:latin typeface="Calibri" pitchFamily="34" charset="0"/>
              <a:ea typeface="맑은 고딕" pitchFamily="50" charset="-127"/>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구름 139"/>
          <p:cNvSpPr/>
          <p:nvPr/>
        </p:nvSpPr>
        <p:spPr>
          <a:xfrm>
            <a:off x="1042988" y="3408363"/>
            <a:ext cx="3886200" cy="685800"/>
          </a:xfrm>
          <a:prstGeom prst="cloud">
            <a:avLst/>
          </a:prstGeom>
          <a:gradFill flip="none" rotWithShape="1">
            <a:gsLst>
              <a:gs pos="80000">
                <a:srgbClr val="D4DCEA">
                  <a:alpha val="9000"/>
                </a:srgbClr>
              </a:gs>
              <a:gs pos="100000">
                <a:srgbClr val="859CC3">
                  <a:alpha val="50998"/>
                </a:srgbClr>
              </a:gs>
            </a:gsLst>
            <a:path path="shape">
              <a:fillToRect l="50000" t="50000" r="50000" b="50000"/>
            </a:path>
            <a:tileRect/>
          </a:gradFill>
          <a:ln w="25400">
            <a:solidFill>
              <a:schemeClr val="accent4">
                <a:lumMod val="60000"/>
                <a:lumOff val="40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grpSp>
        <p:nvGrpSpPr>
          <p:cNvPr id="77826" name="그룹 137"/>
          <p:cNvGrpSpPr>
            <a:grpSpLocks/>
          </p:cNvGrpSpPr>
          <p:nvPr/>
        </p:nvGrpSpPr>
        <p:grpSpPr bwMode="auto">
          <a:xfrm>
            <a:off x="661988" y="3865563"/>
            <a:ext cx="4572000" cy="2439987"/>
            <a:chOff x="4495800" y="2133600"/>
            <a:chExt cx="4572000" cy="2439816"/>
          </a:xfrm>
        </p:grpSpPr>
        <p:grpSp>
          <p:nvGrpSpPr>
            <p:cNvPr id="77905" name="그룹 115"/>
            <p:cNvGrpSpPr>
              <a:grpSpLocks/>
            </p:cNvGrpSpPr>
            <p:nvPr/>
          </p:nvGrpSpPr>
          <p:grpSpPr bwMode="auto">
            <a:xfrm>
              <a:off x="7219950" y="3848100"/>
              <a:ext cx="1496331" cy="533400"/>
              <a:chOff x="7600497" y="3886200"/>
              <a:chExt cx="1496331" cy="533400"/>
            </a:xfrm>
          </p:grpSpPr>
          <p:pic>
            <p:nvPicPr>
              <p:cNvPr id="77934" name="Picture 87"/>
              <p:cNvPicPr>
                <a:picLocks noChangeAspect="1" noChangeArrowheads="1"/>
              </p:cNvPicPr>
              <p:nvPr/>
            </p:nvPicPr>
            <p:blipFill>
              <a:blip r:embed="rId2"/>
              <a:srcRect l="74121" t="4317" r="1759" b="50360"/>
              <a:stretch>
                <a:fillRect/>
              </a:stretch>
            </p:blipFill>
            <p:spPr bwMode="auto">
              <a:xfrm>
                <a:off x="7600497" y="3886200"/>
                <a:ext cx="406400" cy="533400"/>
              </a:xfrm>
              <a:prstGeom prst="rect">
                <a:avLst/>
              </a:prstGeom>
              <a:noFill/>
              <a:ln w="25400">
                <a:noFill/>
                <a:miter lim="800000"/>
                <a:headEnd/>
                <a:tailEnd/>
              </a:ln>
            </p:spPr>
          </p:pic>
          <p:pic>
            <p:nvPicPr>
              <p:cNvPr id="77935" name="Picture 87"/>
              <p:cNvPicPr>
                <a:picLocks noChangeAspect="1" noChangeArrowheads="1"/>
              </p:cNvPicPr>
              <p:nvPr/>
            </p:nvPicPr>
            <p:blipFill>
              <a:blip r:embed="rId2"/>
              <a:srcRect l="74121" t="4317" r="1759" b="50360"/>
              <a:stretch>
                <a:fillRect/>
              </a:stretch>
            </p:blipFill>
            <p:spPr bwMode="auto">
              <a:xfrm>
                <a:off x="8690428" y="3886200"/>
                <a:ext cx="406400" cy="533400"/>
              </a:xfrm>
              <a:prstGeom prst="rect">
                <a:avLst/>
              </a:prstGeom>
              <a:noFill/>
              <a:ln w="25400">
                <a:noFill/>
                <a:miter lim="800000"/>
                <a:headEnd/>
                <a:tailEnd/>
              </a:ln>
            </p:spPr>
          </p:pic>
          <p:pic>
            <p:nvPicPr>
              <p:cNvPr id="77936" name="Picture 87"/>
              <p:cNvPicPr>
                <a:picLocks noChangeAspect="1" noChangeArrowheads="1"/>
              </p:cNvPicPr>
              <p:nvPr/>
            </p:nvPicPr>
            <p:blipFill>
              <a:blip r:embed="rId2"/>
              <a:srcRect l="74121" t="4317" r="1759" b="50360"/>
              <a:stretch>
                <a:fillRect/>
              </a:stretch>
            </p:blipFill>
            <p:spPr bwMode="auto">
              <a:xfrm>
                <a:off x="8324850" y="3886200"/>
                <a:ext cx="406400" cy="533400"/>
              </a:xfrm>
              <a:prstGeom prst="rect">
                <a:avLst/>
              </a:prstGeom>
              <a:noFill/>
              <a:ln w="25400">
                <a:noFill/>
                <a:miter lim="800000"/>
                <a:headEnd/>
                <a:tailEnd/>
              </a:ln>
            </p:spPr>
          </p:pic>
          <p:pic>
            <p:nvPicPr>
              <p:cNvPr id="77937" name="Picture 87"/>
              <p:cNvPicPr>
                <a:picLocks noChangeAspect="1" noChangeArrowheads="1"/>
              </p:cNvPicPr>
              <p:nvPr/>
            </p:nvPicPr>
            <p:blipFill>
              <a:blip r:embed="rId2"/>
              <a:srcRect l="74121" t="4317" r="1759" b="50360"/>
              <a:stretch>
                <a:fillRect/>
              </a:stretch>
            </p:blipFill>
            <p:spPr bwMode="auto">
              <a:xfrm>
                <a:off x="7966075" y="3886200"/>
                <a:ext cx="406400" cy="533400"/>
              </a:xfrm>
              <a:prstGeom prst="rect">
                <a:avLst/>
              </a:prstGeom>
              <a:noFill/>
              <a:ln w="25400">
                <a:noFill/>
                <a:miter lim="800000"/>
                <a:headEnd/>
                <a:tailEnd/>
              </a:ln>
            </p:spPr>
          </p:pic>
        </p:grpSp>
        <p:sp>
          <p:nvSpPr>
            <p:cNvPr id="9225" name="Text Box 65"/>
            <p:cNvSpPr txBox="1">
              <a:spLocks noChangeArrowheads="1"/>
            </p:cNvSpPr>
            <p:nvPr/>
          </p:nvSpPr>
          <p:spPr bwMode="auto">
            <a:xfrm>
              <a:off x="4943475" y="4295623"/>
              <a:ext cx="1344612" cy="277793"/>
            </a:xfrm>
            <a:prstGeom prst="rect">
              <a:avLst/>
            </a:prstGeom>
            <a:noFill/>
            <a:ln w="25400" algn="ctr">
              <a:noFill/>
              <a:miter lim="800000"/>
              <a:headEnd/>
              <a:tailEnd/>
            </a:ln>
          </p:spPr>
          <p:txBody>
            <a:bodyPr wrap="none" lIns="92075" tIns="46038" rIns="92075" bIns="46038">
              <a:spAutoFit/>
            </a:bodyPr>
            <a:lstStyle/>
            <a:p>
              <a:pPr algn="ctr" fontAlgn="t" latinLnBrk="0">
                <a:spcBef>
                  <a:spcPts val="0"/>
                </a:spcBef>
                <a:spcAft>
                  <a:spcPts val="0"/>
                </a:spcAft>
                <a:defRPr/>
              </a:pPr>
              <a:r>
                <a:rPr kumimoji="0" lang="en-US" altLang="ko-KR" sz="1200" b="1" dirty="0">
                  <a:effectLst>
                    <a:outerShdw blurRad="38100" dist="38100" dir="2700000" algn="tl">
                      <a:srgbClr val="000000">
                        <a:alpha val="43137"/>
                      </a:srgbClr>
                    </a:outerShdw>
                  </a:effectLst>
                  <a:latin typeface="맑은 고딕" pitchFamily="50" charset="-127"/>
                  <a:ea typeface="맑은 고딕" pitchFamily="50" charset="-127"/>
                </a:rPr>
                <a:t>Ticket </a:t>
              </a:r>
              <a:r>
                <a:rPr kumimoji="0" lang="ko-KR" altLang="en-US" sz="1200" b="1" dirty="0">
                  <a:effectLst>
                    <a:outerShdw blurRad="38100" dist="38100" dir="2700000" algn="tl">
                      <a:srgbClr val="000000">
                        <a:alpha val="43137"/>
                      </a:srgbClr>
                    </a:outerShdw>
                  </a:effectLst>
                  <a:latin typeface="맑은 고딕" pitchFamily="50" charset="-127"/>
                  <a:ea typeface="맑은 고딕" pitchFamily="50" charset="-127"/>
                </a:rPr>
                <a:t>발권 서버</a:t>
              </a:r>
            </a:p>
          </p:txBody>
        </p:sp>
        <p:grpSp>
          <p:nvGrpSpPr>
            <p:cNvPr id="77907" name="그룹 66"/>
            <p:cNvGrpSpPr>
              <a:grpSpLocks/>
            </p:cNvGrpSpPr>
            <p:nvPr/>
          </p:nvGrpSpPr>
          <p:grpSpPr bwMode="auto">
            <a:xfrm>
              <a:off x="4914900" y="3879588"/>
              <a:ext cx="1381232" cy="463812"/>
              <a:chOff x="5656384" y="3429000"/>
              <a:chExt cx="1381232" cy="463812"/>
            </a:xfrm>
          </p:grpSpPr>
          <p:pic>
            <p:nvPicPr>
              <p:cNvPr id="77927" name="Picture 84" descr="webserver"/>
              <p:cNvPicPr>
                <a:picLocks noChangeAspect="1" noChangeArrowheads="1"/>
              </p:cNvPicPr>
              <p:nvPr/>
            </p:nvPicPr>
            <p:blipFill>
              <a:blip r:embed="rId3"/>
              <a:srcRect/>
              <a:stretch>
                <a:fillRect/>
              </a:stretch>
            </p:blipFill>
            <p:spPr bwMode="auto">
              <a:xfrm>
                <a:off x="5656384" y="3435612"/>
                <a:ext cx="313438" cy="457200"/>
              </a:xfrm>
              <a:prstGeom prst="rect">
                <a:avLst/>
              </a:prstGeom>
              <a:noFill/>
              <a:ln w="9525">
                <a:noFill/>
                <a:miter lim="800000"/>
                <a:headEnd/>
                <a:tailEnd/>
              </a:ln>
            </p:spPr>
          </p:pic>
          <p:pic>
            <p:nvPicPr>
              <p:cNvPr id="77928" name="Picture 84" descr="webserver"/>
              <p:cNvPicPr>
                <a:picLocks noChangeAspect="1" noChangeArrowheads="1"/>
              </p:cNvPicPr>
              <p:nvPr/>
            </p:nvPicPr>
            <p:blipFill>
              <a:blip r:embed="rId3"/>
              <a:srcRect/>
              <a:stretch>
                <a:fillRect/>
              </a:stretch>
            </p:blipFill>
            <p:spPr bwMode="auto">
              <a:xfrm>
                <a:off x="6011162" y="3435612"/>
                <a:ext cx="313438" cy="457200"/>
              </a:xfrm>
              <a:prstGeom prst="rect">
                <a:avLst/>
              </a:prstGeom>
              <a:noFill/>
              <a:ln w="9525">
                <a:noFill/>
                <a:miter lim="800000"/>
                <a:headEnd/>
                <a:tailEnd/>
              </a:ln>
            </p:spPr>
          </p:pic>
          <p:pic>
            <p:nvPicPr>
              <p:cNvPr id="77929" name="Picture 84" descr="webserver"/>
              <p:cNvPicPr>
                <a:picLocks noChangeAspect="1" noChangeArrowheads="1"/>
              </p:cNvPicPr>
              <p:nvPr/>
            </p:nvPicPr>
            <p:blipFill>
              <a:blip r:embed="rId3"/>
              <a:srcRect/>
              <a:stretch>
                <a:fillRect/>
              </a:stretch>
            </p:blipFill>
            <p:spPr bwMode="auto">
              <a:xfrm>
                <a:off x="6365786" y="3435612"/>
                <a:ext cx="313438" cy="457200"/>
              </a:xfrm>
              <a:prstGeom prst="rect">
                <a:avLst/>
              </a:prstGeom>
              <a:noFill/>
              <a:ln w="9525">
                <a:noFill/>
                <a:miter lim="800000"/>
                <a:headEnd/>
                <a:tailEnd/>
              </a:ln>
            </p:spPr>
          </p:pic>
          <p:pic>
            <p:nvPicPr>
              <p:cNvPr id="77930" name="Picture 84" descr="webserver"/>
              <p:cNvPicPr>
                <a:picLocks noChangeAspect="1" noChangeArrowheads="1"/>
              </p:cNvPicPr>
              <p:nvPr/>
            </p:nvPicPr>
            <p:blipFill>
              <a:blip r:embed="rId3"/>
              <a:srcRect/>
              <a:stretch>
                <a:fillRect/>
              </a:stretch>
            </p:blipFill>
            <p:spPr bwMode="auto">
              <a:xfrm>
                <a:off x="6724178" y="3435612"/>
                <a:ext cx="313438" cy="457200"/>
              </a:xfrm>
              <a:prstGeom prst="rect">
                <a:avLst/>
              </a:prstGeom>
              <a:noFill/>
              <a:ln w="9525">
                <a:noFill/>
                <a:miter lim="800000"/>
                <a:headEnd/>
                <a:tailEnd/>
              </a:ln>
            </p:spPr>
          </p:pic>
          <p:cxnSp>
            <p:nvCxnSpPr>
              <p:cNvPr id="51" name="꺾인 연결선 50"/>
              <p:cNvCxnSpPr>
                <a:stCxn id="9243" idx="0"/>
                <a:endCxn id="49" idx="0"/>
              </p:cNvCxnSpPr>
              <p:nvPr/>
            </p:nvCxnSpPr>
            <p:spPr>
              <a:xfrm rot="5400000" flipH="1" flipV="1">
                <a:off x="6346946" y="2902089"/>
                <a:ext cx="1587" cy="1068388"/>
              </a:xfrm>
              <a:prstGeom prst="bentConnector3">
                <a:avLst>
                  <a:gd name="adj1" fmla="val 7751388"/>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꺾인 연결선 61"/>
              <p:cNvCxnSpPr/>
              <p:nvPr/>
            </p:nvCxnSpPr>
            <p:spPr>
              <a:xfrm rot="5400000" flipH="1" flipV="1">
                <a:off x="6151684" y="3429140"/>
                <a:ext cx="1587" cy="1587"/>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꺾인 연결선 63"/>
              <p:cNvCxnSpPr/>
              <p:nvPr/>
            </p:nvCxnSpPr>
            <p:spPr>
              <a:xfrm rot="5400000" flipH="1" flipV="1">
                <a:off x="6516809" y="3430727"/>
                <a:ext cx="1588" cy="1587"/>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77908" name="Picture 48" descr="6400"/>
            <p:cNvPicPr>
              <a:picLocks noChangeAspect="1" noChangeArrowheads="1"/>
            </p:cNvPicPr>
            <p:nvPr/>
          </p:nvPicPr>
          <p:blipFill>
            <a:blip r:embed="rId4"/>
            <a:srcRect/>
            <a:stretch>
              <a:fillRect/>
            </a:stretch>
          </p:blipFill>
          <p:spPr bwMode="auto">
            <a:xfrm>
              <a:off x="5715000" y="3195887"/>
              <a:ext cx="990600" cy="252163"/>
            </a:xfrm>
            <a:prstGeom prst="rect">
              <a:avLst/>
            </a:prstGeom>
            <a:noFill/>
            <a:ln w="9525">
              <a:noFill/>
              <a:miter lim="800000"/>
              <a:headEnd/>
              <a:tailEnd/>
            </a:ln>
          </p:spPr>
        </p:pic>
        <p:pic>
          <p:nvPicPr>
            <p:cNvPr id="77909" name="Picture 48" descr="6400"/>
            <p:cNvPicPr>
              <a:picLocks noChangeAspect="1" noChangeArrowheads="1"/>
            </p:cNvPicPr>
            <p:nvPr/>
          </p:nvPicPr>
          <p:blipFill>
            <a:blip r:embed="rId4"/>
            <a:srcRect/>
            <a:stretch>
              <a:fillRect/>
            </a:stretch>
          </p:blipFill>
          <p:spPr bwMode="auto">
            <a:xfrm>
              <a:off x="4495800" y="3205412"/>
              <a:ext cx="990600" cy="252163"/>
            </a:xfrm>
            <a:prstGeom prst="rect">
              <a:avLst/>
            </a:prstGeom>
            <a:noFill/>
            <a:ln w="9525">
              <a:noFill/>
              <a:miter lim="800000"/>
              <a:headEnd/>
              <a:tailEnd/>
            </a:ln>
          </p:spPr>
        </p:pic>
        <p:cxnSp>
          <p:nvCxnSpPr>
            <p:cNvPr id="72" name="꺾인 연결선 71"/>
            <p:cNvCxnSpPr>
              <a:stCxn id="70" idx="2"/>
              <a:endCxn id="69" idx="2"/>
            </p:cNvCxnSpPr>
            <p:nvPr/>
          </p:nvCxnSpPr>
          <p:spPr>
            <a:xfrm rot="5400000" flipH="1" flipV="1">
              <a:off x="5595937" y="2843121"/>
              <a:ext cx="9524" cy="1219200"/>
            </a:xfrm>
            <a:prstGeom prst="bentConnector3">
              <a:avLst>
                <a:gd name="adj1" fmla="val -160000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직선 연결선 74"/>
            <p:cNvCxnSpPr/>
            <p:nvPr/>
          </p:nvCxnSpPr>
          <p:spPr>
            <a:xfrm rot="5400000" flipH="1" flipV="1">
              <a:off x="5524505" y="3676541"/>
              <a:ext cx="152389" cy="3175"/>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77912" name="Picture 25"/>
            <p:cNvPicPr>
              <a:picLocks noChangeArrowheads="1"/>
            </p:cNvPicPr>
            <p:nvPr/>
          </p:nvPicPr>
          <p:blipFill>
            <a:blip r:embed="rId5"/>
            <a:srcRect/>
            <a:stretch>
              <a:fillRect/>
            </a:stretch>
          </p:blipFill>
          <p:spPr bwMode="auto">
            <a:xfrm>
              <a:off x="4876800" y="2133600"/>
              <a:ext cx="396875" cy="457200"/>
            </a:xfrm>
            <a:prstGeom prst="rect">
              <a:avLst/>
            </a:prstGeom>
            <a:noFill/>
            <a:ln w="9525">
              <a:noFill/>
              <a:miter lim="800000"/>
              <a:headEnd/>
              <a:tailEnd/>
            </a:ln>
          </p:spPr>
        </p:pic>
        <p:pic>
          <p:nvPicPr>
            <p:cNvPr id="77913" name="Picture 25"/>
            <p:cNvPicPr>
              <a:picLocks noChangeArrowheads="1"/>
            </p:cNvPicPr>
            <p:nvPr/>
          </p:nvPicPr>
          <p:blipFill>
            <a:blip r:embed="rId5"/>
            <a:srcRect/>
            <a:stretch>
              <a:fillRect/>
            </a:stretch>
          </p:blipFill>
          <p:spPr bwMode="auto">
            <a:xfrm>
              <a:off x="8305800" y="2133600"/>
              <a:ext cx="396875" cy="457200"/>
            </a:xfrm>
            <a:prstGeom prst="rect">
              <a:avLst/>
            </a:prstGeom>
            <a:noFill/>
            <a:ln w="9525">
              <a:noFill/>
              <a:miter lim="800000"/>
              <a:headEnd/>
              <a:tailEnd/>
            </a:ln>
          </p:spPr>
        </p:pic>
        <p:cxnSp>
          <p:nvCxnSpPr>
            <p:cNvPr id="94" name="직선 연결선 93"/>
            <p:cNvCxnSpPr/>
            <p:nvPr/>
          </p:nvCxnSpPr>
          <p:spPr>
            <a:xfrm rot="5400000">
              <a:off x="5447517" y="2905864"/>
              <a:ext cx="304779" cy="1588"/>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꺾인 연결선 99"/>
            <p:cNvCxnSpPr/>
            <p:nvPr/>
          </p:nvCxnSpPr>
          <p:spPr>
            <a:xfrm rot="5400000" flipH="1" flipV="1">
              <a:off x="7968456" y="3351883"/>
              <a:ext cx="1588" cy="1066800"/>
            </a:xfrm>
            <a:prstGeom prst="bentConnector3">
              <a:avLst>
                <a:gd name="adj1" fmla="val 7751388"/>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꺾인 연결선 100"/>
            <p:cNvCxnSpPr/>
            <p:nvPr/>
          </p:nvCxnSpPr>
          <p:spPr>
            <a:xfrm rot="5400000" flipH="1" flipV="1">
              <a:off x="7773987" y="3878140"/>
              <a:ext cx="1588" cy="1588"/>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꺾인 연결선 101"/>
            <p:cNvCxnSpPr/>
            <p:nvPr/>
          </p:nvCxnSpPr>
          <p:spPr>
            <a:xfrm rot="5400000" flipH="1" flipV="1">
              <a:off x="8137525" y="3879728"/>
              <a:ext cx="1587" cy="1587"/>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직선 연결선 105"/>
            <p:cNvCxnSpPr/>
            <p:nvPr/>
          </p:nvCxnSpPr>
          <p:spPr>
            <a:xfrm rot="5400000" flipH="1" flipV="1">
              <a:off x="7906549" y="3675748"/>
              <a:ext cx="152389" cy="1587"/>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꺾인 연결선 119"/>
            <p:cNvCxnSpPr/>
            <p:nvPr/>
          </p:nvCxnSpPr>
          <p:spPr>
            <a:xfrm rot="5400000" flipH="1" flipV="1">
              <a:off x="5586412" y="2605012"/>
              <a:ext cx="9524" cy="1219200"/>
            </a:xfrm>
            <a:prstGeom prst="bentConnector3">
              <a:avLst>
                <a:gd name="adj1" fmla="val 159998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77920" name="Picture 48" descr="6400"/>
            <p:cNvPicPr>
              <a:picLocks noChangeAspect="1" noChangeArrowheads="1"/>
            </p:cNvPicPr>
            <p:nvPr/>
          </p:nvPicPr>
          <p:blipFill>
            <a:blip r:embed="rId4"/>
            <a:srcRect/>
            <a:stretch>
              <a:fillRect/>
            </a:stretch>
          </p:blipFill>
          <p:spPr bwMode="auto">
            <a:xfrm>
              <a:off x="8077200" y="3200400"/>
              <a:ext cx="990600" cy="252163"/>
            </a:xfrm>
            <a:prstGeom prst="rect">
              <a:avLst/>
            </a:prstGeom>
            <a:noFill/>
            <a:ln w="9525">
              <a:noFill/>
              <a:miter lim="800000"/>
              <a:headEnd/>
              <a:tailEnd/>
            </a:ln>
          </p:spPr>
        </p:pic>
        <p:pic>
          <p:nvPicPr>
            <p:cNvPr id="77921" name="Picture 48" descr="6400"/>
            <p:cNvPicPr>
              <a:picLocks noChangeAspect="1" noChangeArrowheads="1"/>
            </p:cNvPicPr>
            <p:nvPr/>
          </p:nvPicPr>
          <p:blipFill>
            <a:blip r:embed="rId4"/>
            <a:srcRect/>
            <a:stretch>
              <a:fillRect/>
            </a:stretch>
          </p:blipFill>
          <p:spPr bwMode="auto">
            <a:xfrm>
              <a:off x="6858000" y="3209925"/>
              <a:ext cx="990600" cy="252163"/>
            </a:xfrm>
            <a:prstGeom prst="rect">
              <a:avLst/>
            </a:prstGeom>
            <a:noFill/>
            <a:ln w="9525">
              <a:noFill/>
              <a:miter lim="800000"/>
              <a:headEnd/>
              <a:tailEnd/>
            </a:ln>
          </p:spPr>
        </p:pic>
        <p:cxnSp>
          <p:nvCxnSpPr>
            <p:cNvPr id="126" name="꺾인 연결선 125"/>
            <p:cNvCxnSpPr>
              <a:stCxn id="125" idx="2"/>
              <a:endCxn id="124" idx="2"/>
            </p:cNvCxnSpPr>
            <p:nvPr/>
          </p:nvCxnSpPr>
          <p:spPr>
            <a:xfrm rot="5400000" flipH="1" flipV="1">
              <a:off x="7958137" y="2847882"/>
              <a:ext cx="9524" cy="1219200"/>
            </a:xfrm>
            <a:prstGeom prst="bentConnector3">
              <a:avLst>
                <a:gd name="adj1" fmla="val -160000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꺾인 연결선 126"/>
            <p:cNvCxnSpPr/>
            <p:nvPr/>
          </p:nvCxnSpPr>
          <p:spPr>
            <a:xfrm rot="5400000" flipH="1" flipV="1">
              <a:off x="7948612" y="2609774"/>
              <a:ext cx="9524" cy="1219200"/>
            </a:xfrm>
            <a:prstGeom prst="bentConnector3">
              <a:avLst>
                <a:gd name="adj1" fmla="val 159998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직선 연결선 127"/>
            <p:cNvCxnSpPr/>
            <p:nvPr/>
          </p:nvCxnSpPr>
          <p:spPr>
            <a:xfrm rot="5400000">
              <a:off x="7819242" y="2904277"/>
              <a:ext cx="304779" cy="1588"/>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꺾인 연결선 134"/>
            <p:cNvCxnSpPr>
              <a:stCxn id="79" idx="2"/>
              <a:endCxn id="80" idx="2"/>
            </p:cNvCxnSpPr>
            <p:nvPr/>
          </p:nvCxnSpPr>
          <p:spPr>
            <a:xfrm rot="16200000" flipH="1">
              <a:off x="6790531" y="877062"/>
              <a:ext cx="1587" cy="3429000"/>
            </a:xfrm>
            <a:prstGeom prst="bentConnector3">
              <a:avLst>
                <a:gd name="adj1" fmla="val 10796603"/>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37" name="Text Box 65"/>
            <p:cNvSpPr txBox="1">
              <a:spLocks noChangeArrowheads="1"/>
            </p:cNvSpPr>
            <p:nvPr/>
          </p:nvSpPr>
          <p:spPr bwMode="auto">
            <a:xfrm>
              <a:off x="7229475" y="4295623"/>
              <a:ext cx="1263650" cy="277793"/>
            </a:xfrm>
            <a:prstGeom prst="rect">
              <a:avLst/>
            </a:prstGeom>
            <a:noFill/>
            <a:ln w="25400" algn="ctr">
              <a:noFill/>
              <a:miter lim="800000"/>
              <a:headEnd/>
              <a:tailEnd/>
            </a:ln>
          </p:spPr>
          <p:txBody>
            <a:bodyPr wrap="none" lIns="92075" tIns="46038" rIns="92075" bIns="46038">
              <a:spAutoFit/>
            </a:bodyPr>
            <a:lstStyle/>
            <a:p>
              <a:pPr algn="ctr" fontAlgn="t" latinLnBrk="0">
                <a:spcBef>
                  <a:spcPts val="0"/>
                </a:spcBef>
                <a:spcAft>
                  <a:spcPts val="0"/>
                </a:spcAft>
                <a:defRPr/>
              </a:pPr>
              <a:r>
                <a:rPr kumimoji="0" lang="en-US" altLang="ko-KR" sz="1200" b="1" dirty="0">
                  <a:effectLst>
                    <a:outerShdw blurRad="38100" dist="38100" dir="2700000" algn="tl">
                      <a:srgbClr val="000000">
                        <a:alpha val="43137"/>
                      </a:srgbClr>
                    </a:outerShdw>
                  </a:effectLst>
                  <a:latin typeface="맑은 고딕" pitchFamily="50" charset="-127"/>
                  <a:ea typeface="맑은 고딕" pitchFamily="50" charset="-127"/>
                </a:rPr>
                <a:t>K</a:t>
              </a:r>
              <a:r>
                <a:rPr kumimoji="0" lang="ko-KR" altLang="en-US" sz="1200" b="1" dirty="0">
                  <a:effectLst>
                    <a:outerShdw blurRad="38100" dist="38100" dir="2700000" algn="tl">
                      <a:srgbClr val="000000">
                        <a:alpha val="43137"/>
                      </a:srgbClr>
                    </a:outerShdw>
                  </a:effectLst>
                  <a:latin typeface="맑은 고딕" pitchFamily="50" charset="-127"/>
                  <a:ea typeface="맑은 고딕" pitchFamily="50" charset="-127"/>
                </a:rPr>
                <a:t>항공 홈페이지</a:t>
              </a:r>
            </a:p>
          </p:txBody>
        </p:sp>
      </p:grpSp>
      <p:sp>
        <p:nvSpPr>
          <p:cNvPr id="139" name="모서리가 둥근 직사각형 138"/>
          <p:cNvSpPr/>
          <p:nvPr/>
        </p:nvSpPr>
        <p:spPr>
          <a:xfrm>
            <a:off x="576263" y="4627563"/>
            <a:ext cx="2371725" cy="1752600"/>
          </a:xfrm>
          <a:prstGeom prst="roundRect">
            <a:avLst/>
          </a:prstGeom>
          <a:ln w="25400" cmpd="sng">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grpSp>
        <p:nvGrpSpPr>
          <p:cNvPr id="5" name="Group 148"/>
          <p:cNvGrpSpPr>
            <a:grpSpLocks/>
          </p:cNvGrpSpPr>
          <p:nvPr/>
        </p:nvGrpSpPr>
        <p:grpSpPr bwMode="auto">
          <a:xfrm>
            <a:off x="1576388" y="2617788"/>
            <a:ext cx="2984500" cy="415925"/>
            <a:chOff x="3079750" y="1589088"/>
            <a:chExt cx="3368675" cy="433387"/>
          </a:xfrm>
        </p:grpSpPr>
        <p:grpSp>
          <p:nvGrpSpPr>
            <p:cNvPr id="77887" name="Group 93"/>
            <p:cNvGrpSpPr>
              <a:grpSpLocks/>
            </p:cNvGrpSpPr>
            <p:nvPr/>
          </p:nvGrpSpPr>
          <p:grpSpPr bwMode="auto">
            <a:xfrm>
              <a:off x="3079750" y="1589088"/>
              <a:ext cx="533971" cy="433387"/>
              <a:chOff x="2927350" y="1436688"/>
              <a:chExt cx="533971" cy="433387"/>
            </a:xfrm>
          </p:grpSpPr>
          <p:sp>
            <p:nvSpPr>
              <p:cNvPr id="155" name="AutoShape 30"/>
              <p:cNvSpPr>
                <a:spLocks noChangeArrowheads="1"/>
              </p:cNvSpPr>
              <p:nvPr/>
            </p:nvSpPr>
            <p:spPr bwMode="auto">
              <a:xfrm>
                <a:off x="2927350"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901" name="Picture 31" descr="Application"/>
              <p:cNvPicPr>
                <a:picLocks noChangeAspect="1" noChangeArrowheads="1"/>
              </p:cNvPicPr>
              <p:nvPr/>
            </p:nvPicPr>
            <p:blipFill>
              <a:blip r:embed="rId6"/>
              <a:srcRect/>
              <a:stretch>
                <a:fillRect/>
              </a:stretch>
            </p:blipFill>
            <p:spPr bwMode="auto">
              <a:xfrm>
                <a:off x="2960122" y="1464903"/>
                <a:ext cx="480286" cy="365670"/>
              </a:xfrm>
              <a:prstGeom prst="rect">
                <a:avLst/>
              </a:prstGeom>
              <a:noFill/>
              <a:ln w="9525">
                <a:noFill/>
                <a:miter lim="800000"/>
                <a:headEnd/>
                <a:tailEnd/>
              </a:ln>
            </p:spPr>
          </p:pic>
          <p:sp>
            <p:nvSpPr>
              <p:cNvPr id="77902" name="Rectangle 32"/>
              <p:cNvSpPr>
                <a:spLocks noChangeArrowheads="1"/>
              </p:cNvSpPr>
              <p:nvPr/>
            </p:nvSpPr>
            <p:spPr bwMode="auto">
              <a:xfrm>
                <a:off x="3357912"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903" name="Line 33"/>
              <p:cNvSpPr>
                <a:spLocks noChangeShapeType="1"/>
              </p:cNvSpPr>
              <p:nvPr/>
            </p:nvSpPr>
            <p:spPr bwMode="auto">
              <a:xfrm>
                <a:off x="3356782"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904" name="Line 34"/>
              <p:cNvSpPr>
                <a:spLocks noChangeShapeType="1"/>
              </p:cNvSpPr>
              <p:nvPr/>
            </p:nvSpPr>
            <p:spPr bwMode="auto">
              <a:xfrm flipH="1">
                <a:off x="3356782"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7888" name="Group 99"/>
            <p:cNvGrpSpPr>
              <a:grpSpLocks/>
            </p:cNvGrpSpPr>
            <p:nvPr/>
          </p:nvGrpSpPr>
          <p:grpSpPr bwMode="auto">
            <a:xfrm>
              <a:off x="4459473" y="1589088"/>
              <a:ext cx="533971" cy="433387"/>
              <a:chOff x="4307073" y="1436688"/>
              <a:chExt cx="533971" cy="433387"/>
            </a:xfrm>
          </p:grpSpPr>
          <p:sp>
            <p:nvSpPr>
              <p:cNvPr id="150" name="AutoShape 52"/>
              <p:cNvSpPr>
                <a:spLocks noChangeArrowheads="1"/>
              </p:cNvSpPr>
              <p:nvPr/>
            </p:nvSpPr>
            <p:spPr bwMode="auto">
              <a:xfrm>
                <a:off x="4307073"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96" name="Picture 53" descr="Application"/>
              <p:cNvPicPr>
                <a:picLocks noChangeAspect="1" noChangeArrowheads="1"/>
              </p:cNvPicPr>
              <p:nvPr/>
            </p:nvPicPr>
            <p:blipFill>
              <a:blip r:embed="rId6"/>
              <a:srcRect/>
              <a:stretch>
                <a:fillRect/>
              </a:stretch>
            </p:blipFill>
            <p:spPr bwMode="auto">
              <a:xfrm>
                <a:off x="4339660" y="1464903"/>
                <a:ext cx="480286" cy="365670"/>
              </a:xfrm>
              <a:prstGeom prst="rect">
                <a:avLst/>
              </a:prstGeom>
              <a:noFill/>
              <a:ln w="9525">
                <a:noFill/>
                <a:miter lim="800000"/>
                <a:headEnd/>
                <a:tailEnd/>
              </a:ln>
            </p:spPr>
          </p:pic>
          <p:sp>
            <p:nvSpPr>
              <p:cNvPr id="77897" name="Rectangle 54"/>
              <p:cNvSpPr>
                <a:spLocks noChangeArrowheads="1"/>
              </p:cNvSpPr>
              <p:nvPr/>
            </p:nvSpPr>
            <p:spPr bwMode="auto">
              <a:xfrm>
                <a:off x="4737450"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98" name="Line 55"/>
              <p:cNvSpPr>
                <a:spLocks noChangeShapeType="1"/>
              </p:cNvSpPr>
              <p:nvPr/>
            </p:nvSpPr>
            <p:spPr bwMode="auto">
              <a:xfrm>
                <a:off x="4736320"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99" name="Line 56"/>
              <p:cNvSpPr>
                <a:spLocks noChangeShapeType="1"/>
              </p:cNvSpPr>
              <p:nvPr/>
            </p:nvSpPr>
            <p:spPr bwMode="auto">
              <a:xfrm flipH="1">
                <a:off x="4736320"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7889" name="Group 105"/>
            <p:cNvGrpSpPr>
              <a:grpSpLocks/>
            </p:cNvGrpSpPr>
            <p:nvPr/>
          </p:nvGrpSpPr>
          <p:grpSpPr bwMode="auto">
            <a:xfrm>
              <a:off x="5914454" y="1589088"/>
              <a:ext cx="533971" cy="433387"/>
              <a:chOff x="5762054" y="1436688"/>
              <a:chExt cx="533971" cy="433387"/>
            </a:xfrm>
          </p:grpSpPr>
          <p:sp>
            <p:nvSpPr>
              <p:cNvPr id="145" name="AutoShape 59"/>
              <p:cNvSpPr>
                <a:spLocks noChangeArrowheads="1"/>
              </p:cNvSpPr>
              <p:nvPr/>
            </p:nvSpPr>
            <p:spPr bwMode="auto">
              <a:xfrm>
                <a:off x="5762054"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91" name="Picture 60" descr="Application"/>
              <p:cNvPicPr>
                <a:picLocks noChangeAspect="1" noChangeArrowheads="1"/>
              </p:cNvPicPr>
              <p:nvPr/>
            </p:nvPicPr>
            <p:blipFill>
              <a:blip r:embed="rId6"/>
              <a:srcRect/>
              <a:stretch>
                <a:fillRect/>
              </a:stretch>
            </p:blipFill>
            <p:spPr bwMode="auto">
              <a:xfrm>
                <a:off x="5795397" y="1464903"/>
                <a:ext cx="480286" cy="365670"/>
              </a:xfrm>
              <a:prstGeom prst="rect">
                <a:avLst/>
              </a:prstGeom>
              <a:noFill/>
              <a:ln w="9525">
                <a:noFill/>
                <a:miter lim="800000"/>
                <a:headEnd/>
                <a:tailEnd/>
              </a:ln>
            </p:spPr>
          </p:pic>
          <p:sp>
            <p:nvSpPr>
              <p:cNvPr id="77892" name="Rectangle 61"/>
              <p:cNvSpPr>
                <a:spLocks noChangeArrowheads="1"/>
              </p:cNvSpPr>
              <p:nvPr/>
            </p:nvSpPr>
            <p:spPr bwMode="auto">
              <a:xfrm>
                <a:off x="6193187"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93" name="Line 62"/>
              <p:cNvSpPr>
                <a:spLocks noChangeShapeType="1"/>
              </p:cNvSpPr>
              <p:nvPr/>
            </p:nvSpPr>
            <p:spPr bwMode="auto">
              <a:xfrm>
                <a:off x="6192057"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94" name="Line 63"/>
              <p:cNvSpPr>
                <a:spLocks noChangeShapeType="1"/>
              </p:cNvSpPr>
              <p:nvPr/>
            </p:nvSpPr>
            <p:spPr bwMode="auto">
              <a:xfrm flipH="1">
                <a:off x="6192057" y="1498762"/>
                <a:ext cx="42943" cy="45144"/>
              </a:xfrm>
              <a:prstGeom prst="line">
                <a:avLst/>
              </a:prstGeom>
              <a:noFill/>
              <a:ln w="9525">
                <a:solidFill>
                  <a:srgbClr val="D9D9D9"/>
                </a:solidFill>
                <a:round/>
                <a:headEnd/>
                <a:tailEnd/>
              </a:ln>
            </p:spPr>
            <p:txBody>
              <a:bodyPr wrap="none" anchor="ctr"/>
              <a:lstStyle/>
              <a:p>
                <a:endParaRPr lang="ko-KR" altLang="en-US"/>
              </a:p>
            </p:txBody>
          </p:sp>
        </p:grpSp>
      </p:grpSp>
      <p:grpSp>
        <p:nvGrpSpPr>
          <p:cNvPr id="9" name="Group 111"/>
          <p:cNvGrpSpPr>
            <a:grpSpLocks/>
          </p:cNvGrpSpPr>
          <p:nvPr/>
        </p:nvGrpSpPr>
        <p:grpSpPr bwMode="auto">
          <a:xfrm>
            <a:off x="1441450" y="2763838"/>
            <a:ext cx="2984500" cy="415925"/>
            <a:chOff x="3079750" y="1589088"/>
            <a:chExt cx="3368675" cy="433387"/>
          </a:xfrm>
        </p:grpSpPr>
        <p:grpSp>
          <p:nvGrpSpPr>
            <p:cNvPr id="77869" name="Group 93"/>
            <p:cNvGrpSpPr>
              <a:grpSpLocks/>
            </p:cNvGrpSpPr>
            <p:nvPr/>
          </p:nvGrpSpPr>
          <p:grpSpPr bwMode="auto">
            <a:xfrm>
              <a:off x="3079750" y="1589088"/>
              <a:ext cx="533971" cy="433387"/>
              <a:chOff x="2927350" y="1436688"/>
              <a:chExt cx="533971" cy="433387"/>
            </a:xfrm>
          </p:grpSpPr>
          <p:sp>
            <p:nvSpPr>
              <p:cNvPr id="174" name="AutoShape 30"/>
              <p:cNvSpPr>
                <a:spLocks noChangeArrowheads="1"/>
              </p:cNvSpPr>
              <p:nvPr/>
            </p:nvSpPr>
            <p:spPr bwMode="auto">
              <a:xfrm>
                <a:off x="2927350"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83" name="Picture 31" descr="Application"/>
              <p:cNvPicPr>
                <a:picLocks noChangeAspect="1" noChangeArrowheads="1"/>
              </p:cNvPicPr>
              <p:nvPr/>
            </p:nvPicPr>
            <p:blipFill>
              <a:blip r:embed="rId6"/>
              <a:srcRect/>
              <a:stretch>
                <a:fillRect/>
              </a:stretch>
            </p:blipFill>
            <p:spPr bwMode="auto">
              <a:xfrm>
                <a:off x="2960122" y="1464903"/>
                <a:ext cx="480286" cy="365670"/>
              </a:xfrm>
              <a:prstGeom prst="rect">
                <a:avLst/>
              </a:prstGeom>
              <a:noFill/>
              <a:ln w="9525">
                <a:noFill/>
                <a:miter lim="800000"/>
                <a:headEnd/>
                <a:tailEnd/>
              </a:ln>
            </p:spPr>
          </p:pic>
          <p:sp>
            <p:nvSpPr>
              <p:cNvPr id="77884" name="Rectangle 32"/>
              <p:cNvSpPr>
                <a:spLocks noChangeArrowheads="1"/>
              </p:cNvSpPr>
              <p:nvPr/>
            </p:nvSpPr>
            <p:spPr bwMode="auto">
              <a:xfrm>
                <a:off x="3357912"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85" name="Line 33"/>
              <p:cNvSpPr>
                <a:spLocks noChangeShapeType="1"/>
              </p:cNvSpPr>
              <p:nvPr/>
            </p:nvSpPr>
            <p:spPr bwMode="auto">
              <a:xfrm>
                <a:off x="3356782"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86" name="Line 34"/>
              <p:cNvSpPr>
                <a:spLocks noChangeShapeType="1"/>
              </p:cNvSpPr>
              <p:nvPr/>
            </p:nvSpPr>
            <p:spPr bwMode="auto">
              <a:xfrm flipH="1">
                <a:off x="3356782"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7870" name="Group 99"/>
            <p:cNvGrpSpPr>
              <a:grpSpLocks/>
            </p:cNvGrpSpPr>
            <p:nvPr/>
          </p:nvGrpSpPr>
          <p:grpSpPr bwMode="auto">
            <a:xfrm>
              <a:off x="4459473" y="1589088"/>
              <a:ext cx="533971" cy="433387"/>
              <a:chOff x="4307073" y="1436688"/>
              <a:chExt cx="533971" cy="433387"/>
            </a:xfrm>
          </p:grpSpPr>
          <p:sp>
            <p:nvSpPr>
              <p:cNvPr id="169" name="AutoShape 52"/>
              <p:cNvSpPr>
                <a:spLocks noChangeArrowheads="1"/>
              </p:cNvSpPr>
              <p:nvPr/>
            </p:nvSpPr>
            <p:spPr bwMode="auto">
              <a:xfrm>
                <a:off x="4307073"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78" name="Picture 53" descr="Application"/>
              <p:cNvPicPr>
                <a:picLocks noChangeAspect="1" noChangeArrowheads="1"/>
              </p:cNvPicPr>
              <p:nvPr/>
            </p:nvPicPr>
            <p:blipFill>
              <a:blip r:embed="rId6"/>
              <a:srcRect/>
              <a:stretch>
                <a:fillRect/>
              </a:stretch>
            </p:blipFill>
            <p:spPr bwMode="auto">
              <a:xfrm>
                <a:off x="4339660" y="1464903"/>
                <a:ext cx="480286" cy="365670"/>
              </a:xfrm>
              <a:prstGeom prst="rect">
                <a:avLst/>
              </a:prstGeom>
              <a:noFill/>
              <a:ln w="9525">
                <a:noFill/>
                <a:miter lim="800000"/>
                <a:headEnd/>
                <a:tailEnd/>
              </a:ln>
            </p:spPr>
          </p:pic>
          <p:sp>
            <p:nvSpPr>
              <p:cNvPr id="77879" name="Rectangle 54"/>
              <p:cNvSpPr>
                <a:spLocks noChangeArrowheads="1"/>
              </p:cNvSpPr>
              <p:nvPr/>
            </p:nvSpPr>
            <p:spPr bwMode="auto">
              <a:xfrm>
                <a:off x="4737450"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80" name="Line 55"/>
              <p:cNvSpPr>
                <a:spLocks noChangeShapeType="1"/>
              </p:cNvSpPr>
              <p:nvPr/>
            </p:nvSpPr>
            <p:spPr bwMode="auto">
              <a:xfrm>
                <a:off x="4736320"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81" name="Line 56"/>
              <p:cNvSpPr>
                <a:spLocks noChangeShapeType="1"/>
              </p:cNvSpPr>
              <p:nvPr/>
            </p:nvSpPr>
            <p:spPr bwMode="auto">
              <a:xfrm flipH="1">
                <a:off x="4736320"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7871" name="Group 105"/>
            <p:cNvGrpSpPr>
              <a:grpSpLocks/>
            </p:cNvGrpSpPr>
            <p:nvPr/>
          </p:nvGrpSpPr>
          <p:grpSpPr bwMode="auto">
            <a:xfrm>
              <a:off x="5914454" y="1589088"/>
              <a:ext cx="533971" cy="433387"/>
              <a:chOff x="5762054" y="1436688"/>
              <a:chExt cx="533971" cy="433387"/>
            </a:xfrm>
          </p:grpSpPr>
          <p:sp>
            <p:nvSpPr>
              <p:cNvPr id="164" name="AutoShape 59"/>
              <p:cNvSpPr>
                <a:spLocks noChangeArrowheads="1"/>
              </p:cNvSpPr>
              <p:nvPr/>
            </p:nvSpPr>
            <p:spPr bwMode="auto">
              <a:xfrm>
                <a:off x="5762054"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73" name="Picture 60" descr="Application"/>
              <p:cNvPicPr>
                <a:picLocks noChangeAspect="1" noChangeArrowheads="1"/>
              </p:cNvPicPr>
              <p:nvPr/>
            </p:nvPicPr>
            <p:blipFill>
              <a:blip r:embed="rId6"/>
              <a:srcRect/>
              <a:stretch>
                <a:fillRect/>
              </a:stretch>
            </p:blipFill>
            <p:spPr bwMode="auto">
              <a:xfrm>
                <a:off x="5795397" y="1464903"/>
                <a:ext cx="480286" cy="365670"/>
              </a:xfrm>
              <a:prstGeom prst="rect">
                <a:avLst/>
              </a:prstGeom>
              <a:noFill/>
              <a:ln w="9525">
                <a:noFill/>
                <a:miter lim="800000"/>
                <a:headEnd/>
                <a:tailEnd/>
              </a:ln>
            </p:spPr>
          </p:pic>
          <p:sp>
            <p:nvSpPr>
              <p:cNvPr id="77874" name="Rectangle 61"/>
              <p:cNvSpPr>
                <a:spLocks noChangeArrowheads="1"/>
              </p:cNvSpPr>
              <p:nvPr/>
            </p:nvSpPr>
            <p:spPr bwMode="auto">
              <a:xfrm>
                <a:off x="6193187"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75" name="Line 62"/>
              <p:cNvSpPr>
                <a:spLocks noChangeShapeType="1"/>
              </p:cNvSpPr>
              <p:nvPr/>
            </p:nvSpPr>
            <p:spPr bwMode="auto">
              <a:xfrm>
                <a:off x="6192057"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76" name="Line 63"/>
              <p:cNvSpPr>
                <a:spLocks noChangeShapeType="1"/>
              </p:cNvSpPr>
              <p:nvPr/>
            </p:nvSpPr>
            <p:spPr bwMode="auto">
              <a:xfrm flipH="1">
                <a:off x="6192057" y="1498762"/>
                <a:ext cx="42943" cy="45144"/>
              </a:xfrm>
              <a:prstGeom prst="line">
                <a:avLst/>
              </a:prstGeom>
              <a:noFill/>
              <a:ln w="9525">
                <a:solidFill>
                  <a:srgbClr val="D9D9D9"/>
                </a:solidFill>
                <a:round/>
                <a:headEnd/>
                <a:tailEnd/>
              </a:ln>
            </p:spPr>
            <p:txBody>
              <a:bodyPr wrap="none" anchor="ctr"/>
              <a:lstStyle/>
              <a:p>
                <a:endParaRPr lang="ko-KR" altLang="en-US"/>
              </a:p>
            </p:txBody>
          </p:sp>
        </p:grpSp>
      </p:grpSp>
      <p:grpSp>
        <p:nvGrpSpPr>
          <p:cNvPr id="13" name="그룹 234"/>
          <p:cNvGrpSpPr>
            <a:grpSpLocks/>
          </p:cNvGrpSpPr>
          <p:nvPr/>
        </p:nvGrpSpPr>
        <p:grpSpPr bwMode="auto">
          <a:xfrm>
            <a:off x="1347788" y="2898775"/>
            <a:ext cx="2986087" cy="415925"/>
            <a:chOff x="838200" y="1776413"/>
            <a:chExt cx="2986088" cy="415925"/>
          </a:xfrm>
        </p:grpSpPr>
        <p:grpSp>
          <p:nvGrpSpPr>
            <p:cNvPr id="77851" name="Group 72"/>
            <p:cNvGrpSpPr>
              <a:grpSpLocks/>
            </p:cNvGrpSpPr>
            <p:nvPr/>
          </p:nvGrpSpPr>
          <p:grpSpPr bwMode="auto">
            <a:xfrm>
              <a:off x="838200" y="1776413"/>
              <a:ext cx="473075" cy="415925"/>
              <a:chOff x="2927350" y="1436688"/>
              <a:chExt cx="533400" cy="433387"/>
            </a:xfrm>
          </p:grpSpPr>
          <p:sp>
            <p:nvSpPr>
              <p:cNvPr id="180" name="AutoShape 30"/>
              <p:cNvSpPr>
                <a:spLocks noChangeArrowheads="1"/>
              </p:cNvSpPr>
              <p:nvPr/>
            </p:nvSpPr>
            <p:spPr bwMode="auto">
              <a:xfrm>
                <a:off x="2927350" y="1436688"/>
                <a:ext cx="533400"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65" name="Picture 31" descr="Application"/>
              <p:cNvPicPr>
                <a:picLocks noChangeAspect="1" noChangeArrowheads="1"/>
              </p:cNvPicPr>
              <p:nvPr/>
            </p:nvPicPr>
            <p:blipFill>
              <a:blip r:embed="rId6"/>
              <a:srcRect/>
              <a:stretch>
                <a:fillRect/>
              </a:stretch>
            </p:blipFill>
            <p:spPr bwMode="auto">
              <a:xfrm>
                <a:off x="2960122" y="1464903"/>
                <a:ext cx="480286" cy="365670"/>
              </a:xfrm>
              <a:prstGeom prst="rect">
                <a:avLst/>
              </a:prstGeom>
              <a:noFill/>
              <a:ln w="9525">
                <a:noFill/>
                <a:miter lim="800000"/>
                <a:headEnd/>
                <a:tailEnd/>
              </a:ln>
            </p:spPr>
          </p:pic>
          <p:sp>
            <p:nvSpPr>
              <p:cNvPr id="77866" name="Rectangle 32"/>
              <p:cNvSpPr>
                <a:spLocks noChangeArrowheads="1"/>
              </p:cNvSpPr>
              <p:nvPr/>
            </p:nvSpPr>
            <p:spPr bwMode="auto">
              <a:xfrm>
                <a:off x="3357912"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67" name="Line 33"/>
              <p:cNvSpPr>
                <a:spLocks noChangeShapeType="1"/>
              </p:cNvSpPr>
              <p:nvPr/>
            </p:nvSpPr>
            <p:spPr bwMode="auto">
              <a:xfrm>
                <a:off x="3356782"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68" name="Line 34"/>
              <p:cNvSpPr>
                <a:spLocks noChangeShapeType="1"/>
              </p:cNvSpPr>
              <p:nvPr/>
            </p:nvSpPr>
            <p:spPr bwMode="auto">
              <a:xfrm flipH="1">
                <a:off x="3356782"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7852" name="Group 85"/>
            <p:cNvGrpSpPr>
              <a:grpSpLocks/>
            </p:cNvGrpSpPr>
            <p:nvPr/>
          </p:nvGrpSpPr>
          <p:grpSpPr bwMode="auto">
            <a:xfrm>
              <a:off x="2062163" y="1776413"/>
              <a:ext cx="471487" cy="415925"/>
              <a:chOff x="4306888" y="1436688"/>
              <a:chExt cx="533400" cy="433387"/>
            </a:xfrm>
          </p:grpSpPr>
          <p:sp>
            <p:nvSpPr>
              <p:cNvPr id="186" name="AutoShape 52"/>
              <p:cNvSpPr>
                <a:spLocks noChangeArrowheads="1"/>
              </p:cNvSpPr>
              <p:nvPr/>
            </p:nvSpPr>
            <p:spPr bwMode="auto">
              <a:xfrm>
                <a:off x="4306887" y="1436688"/>
                <a:ext cx="53340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60" name="Picture 53" descr="Application"/>
              <p:cNvPicPr>
                <a:picLocks noChangeAspect="1" noChangeArrowheads="1"/>
              </p:cNvPicPr>
              <p:nvPr/>
            </p:nvPicPr>
            <p:blipFill>
              <a:blip r:embed="rId6"/>
              <a:srcRect/>
              <a:stretch>
                <a:fillRect/>
              </a:stretch>
            </p:blipFill>
            <p:spPr bwMode="auto">
              <a:xfrm>
                <a:off x="4339660" y="1464903"/>
                <a:ext cx="480286" cy="365670"/>
              </a:xfrm>
              <a:prstGeom prst="rect">
                <a:avLst/>
              </a:prstGeom>
              <a:noFill/>
              <a:ln w="9525">
                <a:noFill/>
                <a:miter lim="800000"/>
                <a:headEnd/>
                <a:tailEnd/>
              </a:ln>
            </p:spPr>
          </p:pic>
          <p:sp>
            <p:nvSpPr>
              <p:cNvPr id="77861" name="Rectangle 54"/>
              <p:cNvSpPr>
                <a:spLocks noChangeArrowheads="1"/>
              </p:cNvSpPr>
              <p:nvPr/>
            </p:nvSpPr>
            <p:spPr bwMode="auto">
              <a:xfrm>
                <a:off x="4737450"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62" name="Line 55"/>
              <p:cNvSpPr>
                <a:spLocks noChangeShapeType="1"/>
              </p:cNvSpPr>
              <p:nvPr/>
            </p:nvSpPr>
            <p:spPr bwMode="auto">
              <a:xfrm>
                <a:off x="4736320"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63" name="Line 56"/>
              <p:cNvSpPr>
                <a:spLocks noChangeShapeType="1"/>
              </p:cNvSpPr>
              <p:nvPr/>
            </p:nvSpPr>
            <p:spPr bwMode="auto">
              <a:xfrm flipH="1">
                <a:off x="4736320"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7853" name="Group 86"/>
            <p:cNvGrpSpPr>
              <a:grpSpLocks/>
            </p:cNvGrpSpPr>
            <p:nvPr/>
          </p:nvGrpSpPr>
          <p:grpSpPr bwMode="auto">
            <a:xfrm>
              <a:off x="3351213" y="1776413"/>
              <a:ext cx="473075" cy="415925"/>
              <a:chOff x="5762625" y="1436688"/>
              <a:chExt cx="533400" cy="433387"/>
            </a:xfrm>
          </p:grpSpPr>
          <p:sp>
            <p:nvSpPr>
              <p:cNvPr id="192" name="AutoShape 59"/>
              <p:cNvSpPr>
                <a:spLocks noChangeArrowheads="1"/>
              </p:cNvSpPr>
              <p:nvPr/>
            </p:nvSpPr>
            <p:spPr bwMode="auto">
              <a:xfrm>
                <a:off x="5762625" y="1436688"/>
                <a:ext cx="533400"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7855" name="Picture 60" descr="Application"/>
              <p:cNvPicPr>
                <a:picLocks noChangeAspect="1" noChangeArrowheads="1"/>
              </p:cNvPicPr>
              <p:nvPr/>
            </p:nvPicPr>
            <p:blipFill>
              <a:blip r:embed="rId6"/>
              <a:srcRect/>
              <a:stretch>
                <a:fillRect/>
              </a:stretch>
            </p:blipFill>
            <p:spPr bwMode="auto">
              <a:xfrm>
                <a:off x="5795397" y="1464903"/>
                <a:ext cx="480286" cy="365670"/>
              </a:xfrm>
              <a:prstGeom prst="rect">
                <a:avLst/>
              </a:prstGeom>
              <a:noFill/>
              <a:ln w="9525">
                <a:noFill/>
                <a:miter lim="800000"/>
                <a:headEnd/>
                <a:tailEnd/>
              </a:ln>
            </p:spPr>
          </p:pic>
          <p:sp>
            <p:nvSpPr>
              <p:cNvPr id="77856" name="Rectangle 61"/>
              <p:cNvSpPr>
                <a:spLocks noChangeArrowheads="1"/>
              </p:cNvSpPr>
              <p:nvPr/>
            </p:nvSpPr>
            <p:spPr bwMode="auto">
              <a:xfrm>
                <a:off x="6193187"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7857" name="Line 62"/>
              <p:cNvSpPr>
                <a:spLocks noChangeShapeType="1"/>
              </p:cNvSpPr>
              <p:nvPr/>
            </p:nvSpPr>
            <p:spPr bwMode="auto">
              <a:xfrm>
                <a:off x="6192057"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7858" name="Line 63"/>
              <p:cNvSpPr>
                <a:spLocks noChangeShapeType="1"/>
              </p:cNvSpPr>
              <p:nvPr/>
            </p:nvSpPr>
            <p:spPr bwMode="auto">
              <a:xfrm flipH="1">
                <a:off x="6192057" y="1498762"/>
                <a:ext cx="42943" cy="45144"/>
              </a:xfrm>
              <a:prstGeom prst="line">
                <a:avLst/>
              </a:prstGeom>
              <a:noFill/>
              <a:ln w="9525">
                <a:solidFill>
                  <a:srgbClr val="D9D9D9"/>
                </a:solidFill>
                <a:round/>
                <a:headEnd/>
                <a:tailEnd/>
              </a:ln>
            </p:spPr>
            <p:txBody>
              <a:bodyPr wrap="none" anchor="ctr"/>
              <a:lstStyle/>
              <a:p>
                <a:endParaRPr lang="ko-KR" altLang="en-US"/>
              </a:p>
            </p:txBody>
          </p:sp>
        </p:grpSp>
      </p:grpSp>
      <p:grpSp>
        <p:nvGrpSpPr>
          <p:cNvPr id="17" name="그룹 232"/>
          <p:cNvGrpSpPr>
            <a:grpSpLocks/>
          </p:cNvGrpSpPr>
          <p:nvPr/>
        </p:nvGrpSpPr>
        <p:grpSpPr bwMode="auto">
          <a:xfrm>
            <a:off x="-569913" y="1884363"/>
            <a:ext cx="4584701" cy="3929062"/>
            <a:chOff x="-1177165" y="762000"/>
            <a:chExt cx="4682365" cy="3928518"/>
          </a:xfrm>
        </p:grpSpPr>
        <p:sp>
          <p:nvSpPr>
            <p:cNvPr id="197" name="원호 196"/>
            <p:cNvSpPr/>
            <p:nvPr/>
          </p:nvSpPr>
          <p:spPr>
            <a:xfrm rot="2439674">
              <a:off x="-1177165" y="1794918"/>
              <a:ext cx="3048000" cy="2895600"/>
            </a:xfrm>
            <a:prstGeom prst="arc">
              <a:avLst>
                <a:gd name="adj1" fmla="val 16200000"/>
                <a:gd name="adj2" fmla="val 20442978"/>
              </a:avLst>
            </a:prstGeom>
            <a:ln w="127000">
              <a:solidFill>
                <a:srgbClr val="C00000"/>
              </a:solidFill>
              <a:prstDash val="solid"/>
              <a:headEnd type="none"/>
              <a:tailEnd type="triangle"/>
            </a:ln>
            <a:scene3d>
              <a:camera prst="orthographicFront">
                <a:rot lat="600000" lon="20099993" rev="0"/>
              </a:camera>
              <a:lightRig rig="sunrise" dir="t">
                <a:rot lat="0" lon="0" rev="3000000"/>
              </a:lightRig>
            </a:scene3d>
            <a:sp3d extrusionH="12700" contourW="95250">
              <a:bevelT w="25400"/>
              <a:bevelB w="19050"/>
            </a:sp3d>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sp>
          <p:nvSpPr>
            <p:cNvPr id="198" name="원호 197"/>
            <p:cNvSpPr/>
            <p:nvPr/>
          </p:nvSpPr>
          <p:spPr>
            <a:xfrm rot="4352784">
              <a:off x="-447759" y="1202279"/>
              <a:ext cx="3048000" cy="2895600"/>
            </a:xfrm>
            <a:prstGeom prst="arc">
              <a:avLst>
                <a:gd name="adj1" fmla="val 16200000"/>
                <a:gd name="adj2" fmla="val 20089070"/>
              </a:avLst>
            </a:prstGeom>
            <a:ln w="127000">
              <a:solidFill>
                <a:srgbClr val="C00000"/>
              </a:solidFill>
              <a:prstDash val="solid"/>
              <a:headEnd type="none"/>
              <a:tailEnd type="triangle"/>
            </a:ln>
            <a:scene3d>
              <a:camera prst="orthographicFront">
                <a:rot lat="600000" lon="20099993" rev="0"/>
              </a:camera>
              <a:lightRig rig="sunrise" dir="t">
                <a:rot lat="0" lon="0" rev="3000000"/>
              </a:lightRig>
            </a:scene3d>
            <a:sp3d extrusionH="12700" contourW="95250">
              <a:bevelT w="25400"/>
              <a:bevelB w="19050"/>
            </a:sp3d>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sp>
          <p:nvSpPr>
            <p:cNvPr id="199" name="원호 198"/>
            <p:cNvSpPr/>
            <p:nvPr/>
          </p:nvSpPr>
          <p:spPr>
            <a:xfrm rot="5400000">
              <a:off x="533400" y="838200"/>
              <a:ext cx="3048000" cy="2895600"/>
            </a:xfrm>
            <a:prstGeom prst="arc">
              <a:avLst>
                <a:gd name="adj1" fmla="val 16200000"/>
                <a:gd name="adj2" fmla="val 20473562"/>
              </a:avLst>
            </a:prstGeom>
            <a:ln w="127000">
              <a:solidFill>
                <a:srgbClr val="C00000"/>
              </a:solidFill>
              <a:prstDash val="solid"/>
              <a:headEnd type="none"/>
              <a:tailEnd type="triangle"/>
            </a:ln>
            <a:scene3d>
              <a:camera prst="orthographicFront">
                <a:rot lat="600000" lon="20099993" rev="0"/>
              </a:camera>
              <a:lightRig rig="sunrise" dir="t">
                <a:rot lat="0" lon="0" rev="3000000"/>
              </a:lightRig>
            </a:scene3d>
            <a:sp3d extrusionH="12700" contourW="95250">
              <a:bevelT w="25400"/>
              <a:bevelB w="19050"/>
            </a:sp3d>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pic>
          <p:nvPicPr>
            <p:cNvPr id="77845" name="Picture 1029"/>
            <p:cNvPicPr>
              <a:picLocks noChangeArrowheads="1"/>
            </p:cNvPicPr>
            <p:nvPr/>
          </p:nvPicPr>
          <p:blipFill>
            <a:blip r:embed="rId7"/>
            <a:srcRect/>
            <a:stretch>
              <a:fillRect/>
            </a:stretch>
          </p:blipFill>
          <p:spPr bwMode="auto">
            <a:xfrm>
              <a:off x="1647825" y="2819400"/>
              <a:ext cx="304800" cy="381000"/>
            </a:xfrm>
            <a:prstGeom prst="rect">
              <a:avLst/>
            </a:prstGeom>
            <a:noFill/>
            <a:ln w="9525">
              <a:noFill/>
              <a:miter lim="800000"/>
              <a:headEnd/>
              <a:tailEnd/>
            </a:ln>
          </p:spPr>
        </p:pic>
        <p:pic>
          <p:nvPicPr>
            <p:cNvPr id="77846" name="Picture 1029"/>
            <p:cNvPicPr>
              <a:picLocks noChangeArrowheads="1"/>
            </p:cNvPicPr>
            <p:nvPr/>
          </p:nvPicPr>
          <p:blipFill>
            <a:blip r:embed="rId7"/>
            <a:srcRect/>
            <a:stretch>
              <a:fillRect/>
            </a:stretch>
          </p:blipFill>
          <p:spPr bwMode="auto">
            <a:xfrm>
              <a:off x="2324100" y="2819400"/>
              <a:ext cx="304800" cy="381000"/>
            </a:xfrm>
            <a:prstGeom prst="rect">
              <a:avLst/>
            </a:prstGeom>
            <a:noFill/>
            <a:ln w="9525">
              <a:noFill/>
              <a:miter lim="800000"/>
              <a:headEnd/>
              <a:tailEnd/>
            </a:ln>
          </p:spPr>
        </p:pic>
        <p:pic>
          <p:nvPicPr>
            <p:cNvPr id="77847" name="Picture 1029"/>
            <p:cNvPicPr>
              <a:picLocks noChangeArrowheads="1"/>
            </p:cNvPicPr>
            <p:nvPr/>
          </p:nvPicPr>
          <p:blipFill>
            <a:blip r:embed="rId7"/>
            <a:srcRect/>
            <a:stretch>
              <a:fillRect/>
            </a:stretch>
          </p:blipFill>
          <p:spPr bwMode="auto">
            <a:xfrm>
              <a:off x="3038475" y="2943225"/>
              <a:ext cx="304800" cy="381000"/>
            </a:xfrm>
            <a:prstGeom prst="rect">
              <a:avLst/>
            </a:prstGeom>
            <a:noFill/>
            <a:ln w="9525">
              <a:noFill/>
              <a:miter lim="800000"/>
              <a:headEnd/>
              <a:tailEnd/>
            </a:ln>
          </p:spPr>
        </p:pic>
        <p:sp>
          <p:nvSpPr>
            <p:cNvPr id="227" name="TextBox 226"/>
            <p:cNvSpPr txBox="1"/>
            <p:nvPr/>
          </p:nvSpPr>
          <p:spPr>
            <a:xfrm>
              <a:off x="1905000" y="2438400"/>
              <a:ext cx="1208985" cy="338554"/>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latinLnBrk="0">
                <a:spcBef>
                  <a:spcPts val="0"/>
                </a:spcBef>
                <a:spcAft>
                  <a:spcPts val="0"/>
                </a:spcAft>
                <a:defRPr/>
              </a:pPr>
              <a:r>
                <a:rPr kumimoji="0" lang="en-US" altLang="ko-KR" sz="1600" b="1" dirty="0">
                  <a:effectLst>
                    <a:outerShdw blurRad="38100" dist="38100" dir="2700000" algn="tl">
                      <a:srgbClr val="000000">
                        <a:alpha val="43137"/>
                      </a:srgbClr>
                    </a:outerShdw>
                  </a:effectLst>
                  <a:latin typeface="맑은 고딕" pitchFamily="50" charset="-127"/>
                </a:rPr>
                <a:t>SSL </a:t>
              </a:r>
              <a:r>
                <a:rPr kumimoji="0" lang="ko-KR" altLang="en-US" sz="1600" b="1" dirty="0">
                  <a:effectLst>
                    <a:outerShdw blurRad="38100" dist="38100" dir="2700000" algn="tl">
                      <a:srgbClr val="000000">
                        <a:alpha val="43137"/>
                      </a:srgbClr>
                    </a:outerShdw>
                  </a:effectLst>
                  <a:latin typeface="맑은 고딕" pitchFamily="50" charset="-127"/>
                </a:rPr>
                <a:t>암호화</a:t>
              </a:r>
            </a:p>
          </p:txBody>
        </p:sp>
      </p:grpSp>
      <p:grpSp>
        <p:nvGrpSpPr>
          <p:cNvPr id="18" name="그룹 233"/>
          <p:cNvGrpSpPr>
            <a:grpSpLocks/>
          </p:cNvGrpSpPr>
          <p:nvPr/>
        </p:nvGrpSpPr>
        <p:grpSpPr bwMode="auto">
          <a:xfrm>
            <a:off x="2109788" y="5160963"/>
            <a:ext cx="1449387" cy="465137"/>
            <a:chOff x="1600200" y="4038600"/>
            <a:chExt cx="1449498" cy="465703"/>
          </a:xfrm>
        </p:grpSpPr>
        <p:sp>
          <p:nvSpPr>
            <p:cNvPr id="231" name="TextBox 230"/>
            <p:cNvSpPr txBox="1"/>
            <p:nvPr/>
          </p:nvSpPr>
          <p:spPr>
            <a:xfrm>
              <a:off x="1981200" y="4114800"/>
              <a:ext cx="1068498" cy="338554"/>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latinLnBrk="0">
                <a:spcBef>
                  <a:spcPts val="0"/>
                </a:spcBef>
                <a:spcAft>
                  <a:spcPts val="0"/>
                </a:spcAft>
                <a:defRPr/>
              </a:pPr>
              <a:r>
                <a:rPr kumimoji="0" lang="ko-KR" altLang="en-US" sz="1600" b="1" dirty="0">
                  <a:effectLst>
                    <a:outerShdw blurRad="38100" dist="38100" dir="2700000" algn="tl">
                      <a:srgbClr val="000000">
                        <a:alpha val="43137"/>
                      </a:srgbClr>
                    </a:outerShdw>
                  </a:effectLst>
                  <a:latin typeface="맑은 고딕" pitchFamily="50" charset="-127"/>
                </a:rPr>
                <a:t>일반 </a:t>
              </a:r>
              <a:r>
                <a:rPr kumimoji="0" lang="en-US" altLang="ko-KR" sz="1600" b="1" dirty="0">
                  <a:effectLst>
                    <a:outerShdw blurRad="38100" dist="38100" dir="2700000" algn="tl">
                      <a:srgbClr val="000000">
                        <a:alpha val="43137"/>
                      </a:srgbClr>
                    </a:outerShdw>
                  </a:effectLst>
                  <a:latin typeface="맑은 고딕" pitchFamily="50" charset="-127"/>
                </a:rPr>
                <a:t>Text</a:t>
              </a:r>
              <a:endParaRPr kumimoji="0" lang="ko-KR" altLang="en-US" sz="1600" b="1" dirty="0">
                <a:effectLst>
                  <a:outerShdw blurRad="38100" dist="38100" dir="2700000" algn="tl">
                    <a:srgbClr val="000000">
                      <a:alpha val="43137"/>
                    </a:srgbClr>
                  </a:outerShdw>
                </a:effectLst>
                <a:latin typeface="맑은 고딕" pitchFamily="50" charset="-127"/>
              </a:endParaRPr>
            </a:p>
          </p:txBody>
        </p:sp>
        <p:grpSp>
          <p:nvGrpSpPr>
            <p:cNvPr id="77839" name="그룹 231"/>
            <p:cNvGrpSpPr>
              <a:grpSpLocks/>
            </p:cNvGrpSpPr>
            <p:nvPr/>
          </p:nvGrpSpPr>
          <p:grpSpPr bwMode="auto">
            <a:xfrm>
              <a:off x="1600200" y="4038600"/>
              <a:ext cx="457355" cy="465703"/>
              <a:chOff x="1600200" y="4038600"/>
              <a:chExt cx="457355" cy="465703"/>
            </a:xfrm>
          </p:grpSpPr>
          <p:sp>
            <p:nvSpPr>
              <p:cNvPr id="228" name="아래쪽 화살표 227"/>
              <p:cNvSpPr/>
              <p:nvPr/>
            </p:nvSpPr>
            <p:spPr>
              <a:xfrm rot="1670285">
                <a:off x="1600200" y="4038600"/>
                <a:ext cx="457235" cy="465703"/>
              </a:xfrm>
              <a:prstGeom prst="downArrow">
                <a:avLst/>
              </a:prstGeom>
              <a:solidFill>
                <a:schemeClr val="tx1"/>
              </a:solidFill>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sp>
            <p:nvSpPr>
              <p:cNvPr id="229" name="아래쪽 화살표 228"/>
              <p:cNvSpPr/>
              <p:nvPr/>
            </p:nvSpPr>
            <p:spPr>
              <a:xfrm rot="1670285">
                <a:off x="1673231" y="4078335"/>
                <a:ext cx="317524" cy="375106"/>
              </a:xfrm>
              <a:prstGeom prst="downArrow">
                <a:avLst/>
              </a:prstGeom>
              <a:solidFill>
                <a:schemeClr val="bg1"/>
              </a:solidFill>
              <a:ln w="25400">
                <a:no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grpSp>
      </p:grpSp>
      <p:sp>
        <p:nvSpPr>
          <p:cNvPr id="238" name="타원 237"/>
          <p:cNvSpPr/>
          <p:nvPr/>
        </p:nvSpPr>
        <p:spPr bwMode="auto">
          <a:xfrm>
            <a:off x="5512279" y="2648310"/>
            <a:ext cx="3372928" cy="3467819"/>
          </a:xfrm>
          <a:prstGeom prst="ellipse">
            <a:avLst/>
          </a:prstGeom>
          <a:solidFill>
            <a:srgbClr val="006600"/>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chor="ctr"/>
          <a:lstStyle/>
          <a:p>
            <a:pPr algn="ctr" eaLnBrk="0" fontAlgn="auto" latinLnBrk="0" hangingPunct="0">
              <a:spcBef>
                <a:spcPts val="0"/>
              </a:spcBef>
              <a:spcAft>
                <a:spcPts val="0"/>
              </a:spcAft>
              <a:defRPr/>
            </a:pP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F5 ADN Solution</a:t>
            </a:r>
          </a:p>
          <a:p>
            <a:pPr eaLnBrk="0" fontAlgn="auto" latinLnBrk="0" hangingPunct="0">
              <a:spcBef>
                <a:spcPts val="0"/>
              </a:spcBef>
              <a:spcAft>
                <a:spcPts val="0"/>
              </a:spcAft>
              <a:defRPr/>
            </a:pPr>
            <a:endPar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defRPr/>
            </a:pP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 </a:t>
            </a:r>
            <a:r>
              <a:rPr kumimoji="0" lang="ko-KR" altLang="en-US"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하드웨어적인  </a:t>
            </a:r>
            <a:endPar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defRPr/>
            </a:pP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SSL-Offload</a:t>
            </a:r>
            <a:r>
              <a:rPr kumimoji="0" lang="ko-KR" altLang="en-US"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로 속도 개선</a:t>
            </a:r>
            <a:endPar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defRPr/>
            </a:pP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 </a:t>
            </a:r>
            <a:r>
              <a:rPr kumimoji="0" lang="ko-KR" altLang="en-US"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서버 부하 </a:t>
            </a: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30% </a:t>
            </a:r>
            <a:r>
              <a:rPr kumimoji="0" lang="ko-KR" altLang="en-US"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절감</a:t>
            </a:r>
            <a:endPar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defRPr/>
            </a:pP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 </a:t>
            </a:r>
            <a:r>
              <a:rPr kumimoji="0" lang="ko-KR" altLang="en-US"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관리의 용이</a:t>
            </a:r>
            <a:endPar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p:txBody>
      </p:sp>
      <p:sp>
        <p:nvSpPr>
          <p:cNvPr id="77834" name="제목 1"/>
          <p:cNvSpPr>
            <a:spLocks noGrp="1"/>
          </p:cNvSpPr>
          <p:nvPr>
            <p:ph type="title"/>
          </p:nvPr>
        </p:nvSpPr>
        <p:spPr>
          <a:xfrm>
            <a:off x="457200" y="533400"/>
            <a:ext cx="8229600" cy="808038"/>
          </a:xfrm>
        </p:spPr>
        <p:txBody>
          <a:bodyPr/>
          <a:lstStyle/>
          <a:p>
            <a:pPr eaLnBrk="1" hangingPunct="1"/>
            <a:r>
              <a:rPr lang="en-US" altLang="ko-KR" smtClean="0">
                <a:latin typeface="Arial" charset="0"/>
                <a:cs typeface="Arial" charset="0"/>
              </a:rPr>
              <a:t>Application </a:t>
            </a:r>
            <a:r>
              <a:rPr lang="ko-KR" altLang="en-US" smtClean="0">
                <a:latin typeface="Arial" charset="0"/>
                <a:cs typeface="Arial" charset="0"/>
              </a:rPr>
              <a:t>과부하 방지</a:t>
            </a:r>
            <a:r>
              <a:rPr lang="en-US" altLang="ko-KR" smtClean="0">
                <a:latin typeface="Arial" charset="0"/>
                <a:cs typeface="Arial" charset="0"/>
              </a:rPr>
              <a:t> </a:t>
            </a:r>
            <a:r>
              <a:rPr lang="ko-KR" altLang="en-US" smtClean="0">
                <a:latin typeface="Arial" charset="0"/>
                <a:cs typeface="Arial" charset="0"/>
              </a:rPr>
              <a:t>사례</a:t>
            </a:r>
          </a:p>
        </p:txBody>
      </p:sp>
      <p:sp>
        <p:nvSpPr>
          <p:cNvPr id="113" name="내용 개체 틀 2"/>
          <p:cNvSpPr txBox="1">
            <a:spLocks/>
          </p:cNvSpPr>
          <p:nvPr/>
        </p:nvSpPr>
        <p:spPr>
          <a:xfrm>
            <a:off x="457200" y="1600200"/>
            <a:ext cx="8229600" cy="668338"/>
          </a:xfrm>
          <a:prstGeom prst="rect">
            <a:avLst/>
          </a:prstGeom>
        </p:spPr>
        <p:txBody>
          <a:bodyPr>
            <a:normAutofit/>
          </a:bodyPr>
          <a:lstStyle/>
          <a:p>
            <a:pPr marL="342900" indent="-342900" fontAlgn="auto" latinLnBrk="0">
              <a:spcBef>
                <a:spcPct val="20000"/>
              </a:spcBef>
              <a:spcAft>
                <a:spcPts val="0"/>
              </a:spcAft>
              <a:buClr>
                <a:srgbClr val="B10634"/>
              </a:buClr>
              <a:buFont typeface="Arial"/>
              <a:buChar char="•"/>
              <a:defRPr/>
            </a:pPr>
            <a:r>
              <a:rPr kumimoji="0" lang="en-US" altLang="ko-KR" sz="3200" dirty="0">
                <a:solidFill>
                  <a:schemeClr val="tx1">
                    <a:lumMod val="50000"/>
                    <a:lumOff val="50000"/>
                  </a:schemeClr>
                </a:solidFill>
                <a:latin typeface="Arial"/>
                <a:ea typeface="+mn-ea"/>
                <a:cs typeface="Arial"/>
              </a:rPr>
              <a:t>SSL-Offload</a:t>
            </a:r>
            <a:endParaRPr kumimoji="0" lang="ko-KR" altLang="en-US" sz="3200" dirty="0">
              <a:solidFill>
                <a:schemeClr val="tx1">
                  <a:lumMod val="50000"/>
                  <a:lumOff val="50000"/>
                </a:schemeClr>
              </a:solidFill>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32" fill="hold" nodeType="clickEffect">
                                  <p:stCondLst>
                                    <p:cond delay="0"/>
                                  </p:stCondLst>
                                  <p:childTnLst>
                                    <p:set>
                                      <p:cBhvr>
                                        <p:cTn id="37" dur="1" fill="hold">
                                          <p:stCondLst>
                                            <p:cond delay="0"/>
                                          </p:stCondLst>
                                        </p:cTn>
                                        <p:tgtEl>
                                          <p:spTgt spid="238"/>
                                        </p:tgtEl>
                                        <p:attrNameLst>
                                          <p:attrName>style.visibility</p:attrName>
                                        </p:attrNameLst>
                                      </p:cBhvr>
                                      <p:to>
                                        <p:strVal val="visible"/>
                                      </p:to>
                                    </p:set>
                                    <p:animEffect transition="in" filter="diamond(out)">
                                      <p:cBhvr>
                                        <p:cTn id="38"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제목 1"/>
          <p:cNvSpPr>
            <a:spLocks noGrp="1"/>
          </p:cNvSpPr>
          <p:nvPr>
            <p:ph type="title"/>
          </p:nvPr>
        </p:nvSpPr>
        <p:spPr>
          <a:xfrm>
            <a:off x="457200" y="533400"/>
            <a:ext cx="8229600" cy="808038"/>
          </a:xfrm>
        </p:spPr>
        <p:txBody>
          <a:bodyPr/>
          <a:lstStyle/>
          <a:p>
            <a:pPr eaLnBrk="1" hangingPunct="1"/>
            <a:r>
              <a:rPr lang="en-US" altLang="ko-KR" smtClean="0">
                <a:latin typeface="Arial" charset="0"/>
                <a:cs typeface="Arial" charset="0"/>
              </a:rPr>
              <a:t>Application </a:t>
            </a:r>
            <a:r>
              <a:rPr lang="ko-KR" altLang="en-US" smtClean="0">
                <a:latin typeface="Arial" charset="0"/>
                <a:cs typeface="Arial" charset="0"/>
              </a:rPr>
              <a:t>과부하 방지</a:t>
            </a:r>
            <a:r>
              <a:rPr lang="en-US" altLang="ko-KR" smtClean="0">
                <a:latin typeface="Arial" charset="0"/>
                <a:cs typeface="Arial" charset="0"/>
              </a:rPr>
              <a:t> </a:t>
            </a:r>
            <a:r>
              <a:rPr lang="ko-KR" altLang="en-US" smtClean="0">
                <a:latin typeface="Arial" charset="0"/>
                <a:cs typeface="Arial" charset="0"/>
              </a:rPr>
              <a:t>사례</a:t>
            </a:r>
          </a:p>
        </p:txBody>
      </p:sp>
      <p:sp>
        <p:nvSpPr>
          <p:cNvPr id="5" name="내용 개체 틀 2"/>
          <p:cNvSpPr txBox="1">
            <a:spLocks/>
          </p:cNvSpPr>
          <p:nvPr/>
        </p:nvSpPr>
        <p:spPr>
          <a:xfrm>
            <a:off x="457200" y="1600200"/>
            <a:ext cx="8229600" cy="668338"/>
          </a:xfrm>
          <a:prstGeom prst="rect">
            <a:avLst/>
          </a:prstGeom>
        </p:spPr>
        <p:txBody>
          <a:bodyPr>
            <a:normAutofit/>
          </a:bodyPr>
          <a:lstStyle/>
          <a:p>
            <a:pPr marL="342900" indent="-342900" fontAlgn="auto" latinLnBrk="0">
              <a:spcBef>
                <a:spcPct val="20000"/>
              </a:spcBef>
              <a:spcAft>
                <a:spcPts val="0"/>
              </a:spcAft>
              <a:buClr>
                <a:srgbClr val="B10634"/>
              </a:buClr>
              <a:buFont typeface="Arial"/>
              <a:buChar char="•"/>
              <a:defRPr/>
            </a:pPr>
            <a:r>
              <a:rPr kumimoji="0" lang="en-US" altLang="ko-KR" sz="3200" dirty="0">
                <a:solidFill>
                  <a:schemeClr val="tx1">
                    <a:lumMod val="50000"/>
                    <a:lumOff val="50000"/>
                  </a:schemeClr>
                </a:solidFill>
                <a:latin typeface="Arial"/>
                <a:ea typeface="+mn-ea"/>
                <a:cs typeface="Arial"/>
              </a:rPr>
              <a:t>Application </a:t>
            </a:r>
            <a:r>
              <a:rPr kumimoji="0" lang="ko-KR" altLang="en-US" sz="3200" dirty="0">
                <a:solidFill>
                  <a:schemeClr val="tx1">
                    <a:lumMod val="50000"/>
                    <a:lumOff val="50000"/>
                  </a:schemeClr>
                </a:solidFill>
                <a:latin typeface="Arial"/>
                <a:ea typeface="+mn-ea"/>
                <a:cs typeface="Arial"/>
              </a:rPr>
              <a:t>과부하 방지 시스템</a:t>
            </a:r>
          </a:p>
        </p:txBody>
      </p:sp>
      <p:pic>
        <p:nvPicPr>
          <p:cNvPr id="6" name="Picture 2"/>
          <p:cNvPicPr>
            <a:picLocks noChangeAspect="1" noChangeArrowheads="1"/>
          </p:cNvPicPr>
          <p:nvPr/>
        </p:nvPicPr>
        <p:blipFill>
          <a:blip r:embed="rId2"/>
          <a:srcRect/>
          <a:stretch>
            <a:fillRect/>
          </a:stretch>
        </p:blipFill>
        <p:spPr bwMode="auto">
          <a:xfrm>
            <a:off x="4894263" y="4027488"/>
            <a:ext cx="3482975" cy="2619375"/>
          </a:xfrm>
          <a:prstGeom prst="rect">
            <a:avLst/>
          </a:prstGeom>
          <a:noFill/>
          <a:ln w="9525">
            <a:noFill/>
            <a:miter lim="800000"/>
            <a:headEnd/>
            <a:tailEnd/>
          </a:ln>
        </p:spPr>
      </p:pic>
      <p:sp>
        <p:nvSpPr>
          <p:cNvPr id="7" name="구름 6"/>
          <p:cNvSpPr/>
          <p:nvPr/>
        </p:nvSpPr>
        <p:spPr>
          <a:xfrm>
            <a:off x="731838" y="3408363"/>
            <a:ext cx="3886200" cy="685800"/>
          </a:xfrm>
          <a:prstGeom prst="cloud">
            <a:avLst/>
          </a:prstGeom>
          <a:gradFill flip="none" rotWithShape="1">
            <a:gsLst>
              <a:gs pos="80000">
                <a:srgbClr val="D4DCEA">
                  <a:alpha val="9000"/>
                </a:srgbClr>
              </a:gs>
              <a:gs pos="100000">
                <a:srgbClr val="859CC3">
                  <a:alpha val="50998"/>
                </a:srgbClr>
              </a:gs>
            </a:gsLst>
            <a:path path="shape">
              <a:fillToRect l="50000" t="50000" r="50000" b="50000"/>
            </a:path>
            <a:tileRect/>
          </a:gradFill>
          <a:ln w="25400">
            <a:solidFill>
              <a:schemeClr val="accent4">
                <a:lumMod val="60000"/>
                <a:lumOff val="40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grpSp>
        <p:nvGrpSpPr>
          <p:cNvPr id="78853" name="그룹 137"/>
          <p:cNvGrpSpPr>
            <a:grpSpLocks/>
          </p:cNvGrpSpPr>
          <p:nvPr/>
        </p:nvGrpSpPr>
        <p:grpSpPr bwMode="auto">
          <a:xfrm>
            <a:off x="350838" y="3865563"/>
            <a:ext cx="4572000" cy="2439987"/>
            <a:chOff x="4495800" y="2133600"/>
            <a:chExt cx="4572000" cy="2439816"/>
          </a:xfrm>
        </p:grpSpPr>
        <p:grpSp>
          <p:nvGrpSpPr>
            <p:cNvPr id="78918" name="그룹 115"/>
            <p:cNvGrpSpPr>
              <a:grpSpLocks/>
            </p:cNvGrpSpPr>
            <p:nvPr/>
          </p:nvGrpSpPr>
          <p:grpSpPr bwMode="auto">
            <a:xfrm>
              <a:off x="7219950" y="3848100"/>
              <a:ext cx="1496331" cy="533400"/>
              <a:chOff x="7600497" y="3886200"/>
              <a:chExt cx="1496331" cy="533400"/>
            </a:xfrm>
          </p:grpSpPr>
          <p:pic>
            <p:nvPicPr>
              <p:cNvPr id="78947" name="Picture 87"/>
              <p:cNvPicPr>
                <a:picLocks noChangeAspect="1" noChangeArrowheads="1"/>
              </p:cNvPicPr>
              <p:nvPr/>
            </p:nvPicPr>
            <p:blipFill>
              <a:blip r:embed="rId3"/>
              <a:srcRect l="74121" t="4317" r="1759" b="50360"/>
              <a:stretch>
                <a:fillRect/>
              </a:stretch>
            </p:blipFill>
            <p:spPr bwMode="auto">
              <a:xfrm>
                <a:off x="7600497" y="3886200"/>
                <a:ext cx="406400" cy="533400"/>
              </a:xfrm>
              <a:prstGeom prst="rect">
                <a:avLst/>
              </a:prstGeom>
              <a:noFill/>
              <a:ln w="25400">
                <a:noFill/>
                <a:miter lim="800000"/>
                <a:headEnd/>
                <a:tailEnd/>
              </a:ln>
            </p:spPr>
          </p:pic>
          <p:pic>
            <p:nvPicPr>
              <p:cNvPr id="78948" name="Picture 87"/>
              <p:cNvPicPr>
                <a:picLocks noChangeAspect="1" noChangeArrowheads="1"/>
              </p:cNvPicPr>
              <p:nvPr/>
            </p:nvPicPr>
            <p:blipFill>
              <a:blip r:embed="rId3"/>
              <a:srcRect l="74121" t="4317" r="1759" b="50360"/>
              <a:stretch>
                <a:fillRect/>
              </a:stretch>
            </p:blipFill>
            <p:spPr bwMode="auto">
              <a:xfrm>
                <a:off x="8690428" y="3886200"/>
                <a:ext cx="406400" cy="533400"/>
              </a:xfrm>
              <a:prstGeom prst="rect">
                <a:avLst/>
              </a:prstGeom>
              <a:noFill/>
              <a:ln w="25400">
                <a:noFill/>
                <a:miter lim="800000"/>
                <a:headEnd/>
                <a:tailEnd/>
              </a:ln>
            </p:spPr>
          </p:pic>
          <p:pic>
            <p:nvPicPr>
              <p:cNvPr id="78949" name="Picture 87"/>
              <p:cNvPicPr>
                <a:picLocks noChangeAspect="1" noChangeArrowheads="1"/>
              </p:cNvPicPr>
              <p:nvPr/>
            </p:nvPicPr>
            <p:blipFill>
              <a:blip r:embed="rId3"/>
              <a:srcRect l="74121" t="4317" r="1759" b="50360"/>
              <a:stretch>
                <a:fillRect/>
              </a:stretch>
            </p:blipFill>
            <p:spPr bwMode="auto">
              <a:xfrm>
                <a:off x="8324850" y="3886200"/>
                <a:ext cx="406400" cy="533400"/>
              </a:xfrm>
              <a:prstGeom prst="rect">
                <a:avLst/>
              </a:prstGeom>
              <a:noFill/>
              <a:ln w="25400">
                <a:noFill/>
                <a:miter lim="800000"/>
                <a:headEnd/>
                <a:tailEnd/>
              </a:ln>
            </p:spPr>
          </p:pic>
          <p:pic>
            <p:nvPicPr>
              <p:cNvPr id="78950" name="Picture 87"/>
              <p:cNvPicPr>
                <a:picLocks noChangeAspect="1" noChangeArrowheads="1"/>
              </p:cNvPicPr>
              <p:nvPr/>
            </p:nvPicPr>
            <p:blipFill>
              <a:blip r:embed="rId3"/>
              <a:srcRect l="74121" t="4317" r="1759" b="50360"/>
              <a:stretch>
                <a:fillRect/>
              </a:stretch>
            </p:blipFill>
            <p:spPr bwMode="auto">
              <a:xfrm>
                <a:off x="7966075" y="3886200"/>
                <a:ext cx="406400" cy="533400"/>
              </a:xfrm>
              <a:prstGeom prst="rect">
                <a:avLst/>
              </a:prstGeom>
              <a:noFill/>
              <a:ln w="25400">
                <a:noFill/>
                <a:miter lim="800000"/>
                <a:headEnd/>
                <a:tailEnd/>
              </a:ln>
            </p:spPr>
          </p:pic>
        </p:grpSp>
        <p:sp>
          <p:nvSpPr>
            <p:cNvPr id="10" name="Text Box 65"/>
            <p:cNvSpPr txBox="1">
              <a:spLocks noChangeArrowheads="1"/>
            </p:cNvSpPr>
            <p:nvPr/>
          </p:nvSpPr>
          <p:spPr bwMode="auto">
            <a:xfrm>
              <a:off x="4943475" y="4295623"/>
              <a:ext cx="1344612" cy="277793"/>
            </a:xfrm>
            <a:prstGeom prst="rect">
              <a:avLst/>
            </a:prstGeom>
            <a:noFill/>
            <a:ln w="25400" algn="ctr">
              <a:noFill/>
              <a:miter lim="800000"/>
              <a:headEnd/>
              <a:tailEnd/>
            </a:ln>
          </p:spPr>
          <p:txBody>
            <a:bodyPr wrap="none" lIns="92075" tIns="46038" rIns="92075" bIns="46038">
              <a:spAutoFit/>
            </a:bodyPr>
            <a:lstStyle/>
            <a:p>
              <a:pPr algn="ctr" fontAlgn="t" latinLnBrk="0">
                <a:spcBef>
                  <a:spcPts val="0"/>
                </a:spcBef>
                <a:spcAft>
                  <a:spcPts val="0"/>
                </a:spcAft>
                <a:defRPr/>
              </a:pPr>
              <a:r>
                <a:rPr kumimoji="0" lang="en-US" altLang="ko-KR" sz="1200" b="1" dirty="0">
                  <a:effectLst>
                    <a:outerShdw blurRad="38100" dist="38100" dir="2700000" algn="tl">
                      <a:srgbClr val="000000">
                        <a:alpha val="43137"/>
                      </a:srgbClr>
                    </a:outerShdw>
                  </a:effectLst>
                  <a:latin typeface="맑은 고딕" pitchFamily="50" charset="-127"/>
                  <a:ea typeface="맑은 고딕" pitchFamily="50" charset="-127"/>
                </a:rPr>
                <a:t>Ticket </a:t>
              </a:r>
              <a:r>
                <a:rPr kumimoji="0" lang="ko-KR" altLang="en-US" sz="1200" b="1" dirty="0">
                  <a:effectLst>
                    <a:outerShdw blurRad="38100" dist="38100" dir="2700000" algn="tl">
                      <a:srgbClr val="000000">
                        <a:alpha val="43137"/>
                      </a:srgbClr>
                    </a:outerShdw>
                  </a:effectLst>
                  <a:latin typeface="맑은 고딕" pitchFamily="50" charset="-127"/>
                  <a:ea typeface="맑은 고딕" pitchFamily="50" charset="-127"/>
                </a:rPr>
                <a:t>발권 서버</a:t>
              </a:r>
            </a:p>
          </p:txBody>
        </p:sp>
        <p:grpSp>
          <p:nvGrpSpPr>
            <p:cNvPr id="78920" name="그룹 66"/>
            <p:cNvGrpSpPr>
              <a:grpSpLocks/>
            </p:cNvGrpSpPr>
            <p:nvPr/>
          </p:nvGrpSpPr>
          <p:grpSpPr bwMode="auto">
            <a:xfrm>
              <a:off x="4914900" y="3879727"/>
              <a:ext cx="1381232" cy="463673"/>
              <a:chOff x="5656384" y="3429139"/>
              <a:chExt cx="1381232" cy="463673"/>
            </a:xfrm>
          </p:grpSpPr>
          <p:pic>
            <p:nvPicPr>
              <p:cNvPr id="78940" name="Picture 84" descr="webserver"/>
              <p:cNvPicPr>
                <a:picLocks noChangeAspect="1" noChangeArrowheads="1"/>
              </p:cNvPicPr>
              <p:nvPr/>
            </p:nvPicPr>
            <p:blipFill>
              <a:blip r:embed="rId4"/>
              <a:srcRect/>
              <a:stretch>
                <a:fillRect/>
              </a:stretch>
            </p:blipFill>
            <p:spPr bwMode="auto">
              <a:xfrm>
                <a:off x="5656384" y="3435612"/>
                <a:ext cx="313438" cy="457200"/>
              </a:xfrm>
              <a:prstGeom prst="rect">
                <a:avLst/>
              </a:prstGeom>
              <a:noFill/>
              <a:ln w="9525">
                <a:noFill/>
                <a:miter lim="800000"/>
                <a:headEnd/>
                <a:tailEnd/>
              </a:ln>
            </p:spPr>
          </p:pic>
          <p:pic>
            <p:nvPicPr>
              <p:cNvPr id="78941" name="Picture 84" descr="webserver"/>
              <p:cNvPicPr>
                <a:picLocks noChangeAspect="1" noChangeArrowheads="1"/>
              </p:cNvPicPr>
              <p:nvPr/>
            </p:nvPicPr>
            <p:blipFill>
              <a:blip r:embed="rId4"/>
              <a:srcRect/>
              <a:stretch>
                <a:fillRect/>
              </a:stretch>
            </p:blipFill>
            <p:spPr bwMode="auto">
              <a:xfrm>
                <a:off x="6011162" y="3435612"/>
                <a:ext cx="313438" cy="457200"/>
              </a:xfrm>
              <a:prstGeom prst="rect">
                <a:avLst/>
              </a:prstGeom>
              <a:noFill/>
              <a:ln w="9525">
                <a:noFill/>
                <a:miter lim="800000"/>
                <a:headEnd/>
                <a:tailEnd/>
              </a:ln>
            </p:spPr>
          </p:pic>
          <p:pic>
            <p:nvPicPr>
              <p:cNvPr id="78942" name="Picture 84" descr="webserver"/>
              <p:cNvPicPr>
                <a:picLocks noChangeAspect="1" noChangeArrowheads="1"/>
              </p:cNvPicPr>
              <p:nvPr/>
            </p:nvPicPr>
            <p:blipFill>
              <a:blip r:embed="rId4"/>
              <a:srcRect/>
              <a:stretch>
                <a:fillRect/>
              </a:stretch>
            </p:blipFill>
            <p:spPr bwMode="auto">
              <a:xfrm>
                <a:off x="6365786" y="3435612"/>
                <a:ext cx="313438" cy="457200"/>
              </a:xfrm>
              <a:prstGeom prst="rect">
                <a:avLst/>
              </a:prstGeom>
              <a:noFill/>
              <a:ln w="9525">
                <a:noFill/>
                <a:miter lim="800000"/>
                <a:headEnd/>
                <a:tailEnd/>
              </a:ln>
            </p:spPr>
          </p:pic>
          <p:pic>
            <p:nvPicPr>
              <p:cNvPr id="78943" name="Picture 84" descr="webserver"/>
              <p:cNvPicPr>
                <a:picLocks noChangeAspect="1" noChangeArrowheads="1"/>
              </p:cNvPicPr>
              <p:nvPr/>
            </p:nvPicPr>
            <p:blipFill>
              <a:blip r:embed="rId4"/>
              <a:srcRect/>
              <a:stretch>
                <a:fillRect/>
              </a:stretch>
            </p:blipFill>
            <p:spPr bwMode="auto">
              <a:xfrm>
                <a:off x="6724178" y="3435612"/>
                <a:ext cx="313438" cy="457200"/>
              </a:xfrm>
              <a:prstGeom prst="rect">
                <a:avLst/>
              </a:prstGeom>
              <a:noFill/>
              <a:ln w="9525">
                <a:noFill/>
                <a:miter lim="800000"/>
                <a:headEnd/>
                <a:tailEnd/>
              </a:ln>
            </p:spPr>
          </p:pic>
          <p:cxnSp>
            <p:nvCxnSpPr>
              <p:cNvPr id="35" name="꺾인 연결선 34"/>
              <p:cNvCxnSpPr/>
              <p:nvPr/>
            </p:nvCxnSpPr>
            <p:spPr>
              <a:xfrm rot="5400000" flipH="1" flipV="1">
                <a:off x="6346946" y="2902090"/>
                <a:ext cx="1587" cy="1068388"/>
              </a:xfrm>
              <a:prstGeom prst="bentConnector3">
                <a:avLst>
                  <a:gd name="adj1" fmla="val 7751388"/>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꺾인 연결선 35"/>
              <p:cNvCxnSpPr/>
              <p:nvPr/>
            </p:nvCxnSpPr>
            <p:spPr>
              <a:xfrm rot="5400000" flipH="1" flipV="1">
                <a:off x="6151684" y="3429140"/>
                <a:ext cx="1587" cy="1587"/>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꺾인 연결선 36"/>
              <p:cNvCxnSpPr/>
              <p:nvPr/>
            </p:nvCxnSpPr>
            <p:spPr>
              <a:xfrm rot="5400000" flipH="1" flipV="1">
                <a:off x="6516809" y="3430727"/>
                <a:ext cx="1588" cy="1587"/>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78921" name="Picture 48" descr="6400"/>
            <p:cNvPicPr>
              <a:picLocks noChangeAspect="1" noChangeArrowheads="1"/>
            </p:cNvPicPr>
            <p:nvPr/>
          </p:nvPicPr>
          <p:blipFill>
            <a:blip r:embed="rId5"/>
            <a:srcRect/>
            <a:stretch>
              <a:fillRect/>
            </a:stretch>
          </p:blipFill>
          <p:spPr bwMode="auto">
            <a:xfrm>
              <a:off x="5715000" y="3195887"/>
              <a:ext cx="990600" cy="252163"/>
            </a:xfrm>
            <a:prstGeom prst="rect">
              <a:avLst/>
            </a:prstGeom>
            <a:noFill/>
            <a:ln w="9525">
              <a:noFill/>
              <a:miter lim="800000"/>
              <a:headEnd/>
              <a:tailEnd/>
            </a:ln>
          </p:spPr>
        </p:pic>
        <p:pic>
          <p:nvPicPr>
            <p:cNvPr id="78922" name="Picture 48" descr="6400"/>
            <p:cNvPicPr>
              <a:picLocks noChangeAspect="1" noChangeArrowheads="1"/>
            </p:cNvPicPr>
            <p:nvPr/>
          </p:nvPicPr>
          <p:blipFill>
            <a:blip r:embed="rId5"/>
            <a:srcRect/>
            <a:stretch>
              <a:fillRect/>
            </a:stretch>
          </p:blipFill>
          <p:spPr bwMode="auto">
            <a:xfrm>
              <a:off x="4495800" y="3205412"/>
              <a:ext cx="990600" cy="252163"/>
            </a:xfrm>
            <a:prstGeom prst="rect">
              <a:avLst/>
            </a:prstGeom>
            <a:noFill/>
            <a:ln w="9525">
              <a:noFill/>
              <a:miter lim="800000"/>
              <a:headEnd/>
              <a:tailEnd/>
            </a:ln>
          </p:spPr>
        </p:pic>
        <p:cxnSp>
          <p:nvCxnSpPr>
            <p:cNvPr id="14" name="꺾인 연결선 13"/>
            <p:cNvCxnSpPr/>
            <p:nvPr/>
          </p:nvCxnSpPr>
          <p:spPr>
            <a:xfrm rot="5400000" flipH="1" flipV="1">
              <a:off x="5595937" y="2843121"/>
              <a:ext cx="9524" cy="1219200"/>
            </a:xfrm>
            <a:prstGeom prst="bentConnector3">
              <a:avLst>
                <a:gd name="adj1" fmla="val -160000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rot="5400000" flipH="1" flipV="1">
              <a:off x="5524505" y="3676541"/>
              <a:ext cx="152389" cy="3175"/>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78925" name="Picture 25"/>
            <p:cNvPicPr>
              <a:picLocks noChangeArrowheads="1"/>
            </p:cNvPicPr>
            <p:nvPr/>
          </p:nvPicPr>
          <p:blipFill>
            <a:blip r:embed="rId6"/>
            <a:srcRect/>
            <a:stretch>
              <a:fillRect/>
            </a:stretch>
          </p:blipFill>
          <p:spPr bwMode="auto">
            <a:xfrm>
              <a:off x="4876800" y="2133600"/>
              <a:ext cx="396875" cy="457200"/>
            </a:xfrm>
            <a:prstGeom prst="rect">
              <a:avLst/>
            </a:prstGeom>
            <a:noFill/>
            <a:ln w="9525">
              <a:noFill/>
              <a:miter lim="800000"/>
              <a:headEnd/>
              <a:tailEnd/>
            </a:ln>
          </p:spPr>
        </p:pic>
        <p:pic>
          <p:nvPicPr>
            <p:cNvPr id="78926" name="Picture 25"/>
            <p:cNvPicPr>
              <a:picLocks noChangeArrowheads="1"/>
            </p:cNvPicPr>
            <p:nvPr/>
          </p:nvPicPr>
          <p:blipFill>
            <a:blip r:embed="rId6"/>
            <a:srcRect/>
            <a:stretch>
              <a:fillRect/>
            </a:stretch>
          </p:blipFill>
          <p:spPr bwMode="auto">
            <a:xfrm>
              <a:off x="8305800" y="2133600"/>
              <a:ext cx="396875" cy="457200"/>
            </a:xfrm>
            <a:prstGeom prst="rect">
              <a:avLst/>
            </a:prstGeom>
            <a:noFill/>
            <a:ln w="9525">
              <a:noFill/>
              <a:miter lim="800000"/>
              <a:headEnd/>
              <a:tailEnd/>
            </a:ln>
          </p:spPr>
        </p:pic>
        <p:cxnSp>
          <p:nvCxnSpPr>
            <p:cNvPr id="18" name="직선 연결선 17"/>
            <p:cNvCxnSpPr/>
            <p:nvPr/>
          </p:nvCxnSpPr>
          <p:spPr>
            <a:xfrm rot="5400000">
              <a:off x="5447517" y="2905864"/>
              <a:ext cx="304779" cy="1588"/>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꺾인 연결선 18"/>
            <p:cNvCxnSpPr/>
            <p:nvPr/>
          </p:nvCxnSpPr>
          <p:spPr>
            <a:xfrm rot="5400000" flipH="1" flipV="1">
              <a:off x="7968456" y="3351883"/>
              <a:ext cx="1588" cy="1066800"/>
            </a:xfrm>
            <a:prstGeom prst="bentConnector3">
              <a:avLst>
                <a:gd name="adj1" fmla="val 7751388"/>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꺾인 연결선 19"/>
            <p:cNvCxnSpPr/>
            <p:nvPr/>
          </p:nvCxnSpPr>
          <p:spPr>
            <a:xfrm rot="5400000" flipH="1" flipV="1">
              <a:off x="7773987" y="3878140"/>
              <a:ext cx="1588" cy="1588"/>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꺾인 연결선 20"/>
            <p:cNvCxnSpPr/>
            <p:nvPr/>
          </p:nvCxnSpPr>
          <p:spPr>
            <a:xfrm rot="5400000" flipH="1" flipV="1">
              <a:off x="8137525" y="3879728"/>
              <a:ext cx="1587" cy="1587"/>
            </a:xfrm>
            <a:prstGeom prst="bentConnector3">
              <a:avLst>
                <a:gd name="adj1" fmla="val 6802269"/>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rot="5400000" flipH="1" flipV="1">
              <a:off x="7906549" y="3675748"/>
              <a:ext cx="152389" cy="1587"/>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꺾인 연결선 22"/>
            <p:cNvCxnSpPr/>
            <p:nvPr/>
          </p:nvCxnSpPr>
          <p:spPr>
            <a:xfrm rot="5400000" flipH="1" flipV="1">
              <a:off x="5586412" y="2605012"/>
              <a:ext cx="9524" cy="1219200"/>
            </a:xfrm>
            <a:prstGeom prst="bentConnector3">
              <a:avLst>
                <a:gd name="adj1" fmla="val 159998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78933" name="Picture 48" descr="6400"/>
            <p:cNvPicPr>
              <a:picLocks noChangeAspect="1" noChangeArrowheads="1"/>
            </p:cNvPicPr>
            <p:nvPr/>
          </p:nvPicPr>
          <p:blipFill>
            <a:blip r:embed="rId5"/>
            <a:srcRect/>
            <a:stretch>
              <a:fillRect/>
            </a:stretch>
          </p:blipFill>
          <p:spPr bwMode="auto">
            <a:xfrm>
              <a:off x="8077200" y="3200400"/>
              <a:ext cx="990600" cy="252163"/>
            </a:xfrm>
            <a:prstGeom prst="rect">
              <a:avLst/>
            </a:prstGeom>
            <a:noFill/>
            <a:ln w="9525">
              <a:noFill/>
              <a:miter lim="800000"/>
              <a:headEnd/>
              <a:tailEnd/>
            </a:ln>
          </p:spPr>
        </p:pic>
        <p:pic>
          <p:nvPicPr>
            <p:cNvPr id="78934" name="Picture 48" descr="6400"/>
            <p:cNvPicPr>
              <a:picLocks noChangeAspect="1" noChangeArrowheads="1"/>
            </p:cNvPicPr>
            <p:nvPr/>
          </p:nvPicPr>
          <p:blipFill>
            <a:blip r:embed="rId5"/>
            <a:srcRect/>
            <a:stretch>
              <a:fillRect/>
            </a:stretch>
          </p:blipFill>
          <p:spPr bwMode="auto">
            <a:xfrm>
              <a:off x="6858000" y="3209925"/>
              <a:ext cx="990600" cy="252163"/>
            </a:xfrm>
            <a:prstGeom prst="rect">
              <a:avLst/>
            </a:prstGeom>
            <a:noFill/>
            <a:ln w="9525">
              <a:noFill/>
              <a:miter lim="800000"/>
              <a:headEnd/>
              <a:tailEnd/>
            </a:ln>
          </p:spPr>
        </p:pic>
        <p:cxnSp>
          <p:nvCxnSpPr>
            <p:cNvPr id="26" name="꺾인 연결선 25"/>
            <p:cNvCxnSpPr/>
            <p:nvPr/>
          </p:nvCxnSpPr>
          <p:spPr>
            <a:xfrm rot="5400000" flipH="1" flipV="1">
              <a:off x="7958137" y="2847882"/>
              <a:ext cx="9524" cy="1219200"/>
            </a:xfrm>
            <a:prstGeom prst="bentConnector3">
              <a:avLst>
                <a:gd name="adj1" fmla="val -160000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꺾인 연결선 26"/>
            <p:cNvCxnSpPr/>
            <p:nvPr/>
          </p:nvCxnSpPr>
          <p:spPr>
            <a:xfrm rot="5400000" flipH="1" flipV="1">
              <a:off x="7948612" y="2609774"/>
              <a:ext cx="9524" cy="1219200"/>
            </a:xfrm>
            <a:prstGeom prst="bentConnector3">
              <a:avLst>
                <a:gd name="adj1" fmla="val 1599980"/>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rot="5400000">
              <a:off x="7819242" y="2904277"/>
              <a:ext cx="304779" cy="1588"/>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꺾인 연결선 28"/>
            <p:cNvCxnSpPr/>
            <p:nvPr/>
          </p:nvCxnSpPr>
          <p:spPr>
            <a:xfrm rot="16200000" flipH="1">
              <a:off x="6790531" y="877062"/>
              <a:ext cx="1587" cy="3429000"/>
            </a:xfrm>
            <a:prstGeom prst="bentConnector3">
              <a:avLst>
                <a:gd name="adj1" fmla="val 10796603"/>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Box 65"/>
            <p:cNvSpPr txBox="1">
              <a:spLocks noChangeArrowheads="1"/>
            </p:cNvSpPr>
            <p:nvPr/>
          </p:nvSpPr>
          <p:spPr bwMode="auto">
            <a:xfrm>
              <a:off x="7229475" y="4295623"/>
              <a:ext cx="1263650" cy="277793"/>
            </a:xfrm>
            <a:prstGeom prst="rect">
              <a:avLst/>
            </a:prstGeom>
            <a:noFill/>
            <a:ln w="25400" algn="ctr">
              <a:noFill/>
              <a:miter lim="800000"/>
              <a:headEnd/>
              <a:tailEnd/>
            </a:ln>
          </p:spPr>
          <p:txBody>
            <a:bodyPr wrap="none" lIns="92075" tIns="46038" rIns="92075" bIns="46038">
              <a:spAutoFit/>
            </a:bodyPr>
            <a:lstStyle/>
            <a:p>
              <a:pPr algn="ctr" fontAlgn="t" latinLnBrk="0">
                <a:spcBef>
                  <a:spcPts val="0"/>
                </a:spcBef>
                <a:spcAft>
                  <a:spcPts val="0"/>
                </a:spcAft>
                <a:defRPr/>
              </a:pPr>
              <a:r>
                <a:rPr kumimoji="0" lang="en-US" altLang="ko-KR" sz="1200" b="1" dirty="0">
                  <a:effectLst>
                    <a:outerShdw blurRad="38100" dist="38100" dir="2700000" algn="tl">
                      <a:srgbClr val="000000">
                        <a:alpha val="43137"/>
                      </a:srgbClr>
                    </a:outerShdw>
                  </a:effectLst>
                  <a:latin typeface="맑은 고딕" pitchFamily="50" charset="-127"/>
                  <a:ea typeface="맑은 고딕" pitchFamily="50" charset="-127"/>
                </a:rPr>
                <a:t>K</a:t>
              </a:r>
              <a:r>
                <a:rPr kumimoji="0" lang="ko-KR" altLang="en-US" sz="1200" b="1" dirty="0">
                  <a:effectLst>
                    <a:outerShdw blurRad="38100" dist="38100" dir="2700000" algn="tl">
                      <a:srgbClr val="000000">
                        <a:alpha val="43137"/>
                      </a:srgbClr>
                    </a:outerShdw>
                  </a:effectLst>
                  <a:latin typeface="맑은 고딕" pitchFamily="50" charset="-127"/>
                  <a:ea typeface="맑은 고딕" pitchFamily="50" charset="-127"/>
                </a:rPr>
                <a:t>항공 홈페이지</a:t>
              </a:r>
            </a:p>
          </p:txBody>
        </p:sp>
      </p:grpSp>
      <p:sp>
        <p:nvSpPr>
          <p:cNvPr id="42" name="모서리가 둥근 직사각형 41"/>
          <p:cNvSpPr/>
          <p:nvPr/>
        </p:nvSpPr>
        <p:spPr>
          <a:xfrm>
            <a:off x="265113" y="4627563"/>
            <a:ext cx="2371725" cy="1752600"/>
          </a:xfrm>
          <a:prstGeom prst="roundRect">
            <a:avLst/>
          </a:prstGeom>
          <a:ln w="25400" cmpd="sng">
            <a:solidFill>
              <a:srgbClr val="FFC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cxnSp>
        <p:nvCxnSpPr>
          <p:cNvPr id="43" name="직선 연결선 42"/>
          <p:cNvCxnSpPr/>
          <p:nvPr/>
        </p:nvCxnSpPr>
        <p:spPr>
          <a:xfrm>
            <a:off x="3827463" y="4627563"/>
            <a:ext cx="1295400" cy="1587"/>
          </a:xfrm>
          <a:prstGeom prst="line">
            <a:avLst/>
          </a:prstGeom>
          <a:ln w="1905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78856" name="Picture 104" descr="general-server2"/>
          <p:cNvPicPr>
            <a:picLocks noChangeAspect="1" noChangeArrowheads="1"/>
          </p:cNvPicPr>
          <p:nvPr/>
        </p:nvPicPr>
        <p:blipFill>
          <a:blip r:embed="rId7"/>
          <a:srcRect l="27635" t="7086" r="29761" b="8504"/>
          <a:stretch>
            <a:fillRect/>
          </a:stretch>
        </p:blipFill>
        <p:spPr bwMode="auto">
          <a:xfrm>
            <a:off x="5075238" y="4303713"/>
            <a:ext cx="304800" cy="642937"/>
          </a:xfrm>
          <a:prstGeom prst="rect">
            <a:avLst/>
          </a:prstGeom>
          <a:noFill/>
          <a:ln w="9525">
            <a:noFill/>
            <a:miter lim="800000"/>
            <a:headEnd/>
            <a:tailEnd/>
          </a:ln>
        </p:spPr>
      </p:pic>
      <p:sp>
        <p:nvSpPr>
          <p:cNvPr id="45" name="TextBox 44"/>
          <p:cNvSpPr txBox="1"/>
          <p:nvPr/>
        </p:nvSpPr>
        <p:spPr>
          <a:xfrm>
            <a:off x="4922838" y="4046538"/>
            <a:ext cx="800100" cy="276225"/>
          </a:xfrm>
          <a:prstGeom prst="rect">
            <a:avLst/>
          </a:prstGeom>
          <a:noFill/>
        </p:spPr>
        <p:txBody>
          <a:bodyPr wrap="none">
            <a:spAutoFit/>
          </a:bodyPr>
          <a:lstStyle/>
          <a:p>
            <a:pPr fontAlgn="auto" latinLnBrk="0">
              <a:spcBef>
                <a:spcPts val="0"/>
              </a:spcBef>
              <a:spcAft>
                <a:spcPts val="0"/>
              </a:spcAft>
              <a:defRPr/>
            </a:pPr>
            <a:r>
              <a:rPr kumimoji="0" lang="ko-KR" altLang="en-US" sz="1200" b="1" dirty="0">
                <a:effectLst>
                  <a:outerShdw blurRad="38100" dist="38100" dir="2700000" algn="tl">
                    <a:srgbClr val="000000">
                      <a:alpha val="43137"/>
                    </a:srgbClr>
                  </a:outerShdw>
                </a:effectLst>
                <a:latin typeface="맑은 고딕" pitchFamily="50" charset="-127"/>
                <a:ea typeface="맑은 고딕" pitchFamily="50" charset="-127"/>
              </a:rPr>
              <a:t>안내서버</a:t>
            </a:r>
          </a:p>
        </p:txBody>
      </p:sp>
      <p:grpSp>
        <p:nvGrpSpPr>
          <p:cNvPr id="46" name="Group 93"/>
          <p:cNvGrpSpPr>
            <a:grpSpLocks/>
          </p:cNvGrpSpPr>
          <p:nvPr/>
        </p:nvGrpSpPr>
        <p:grpSpPr bwMode="auto">
          <a:xfrm>
            <a:off x="1722438" y="2493963"/>
            <a:ext cx="473075" cy="415925"/>
            <a:chOff x="2927350" y="1436688"/>
            <a:chExt cx="533971" cy="433387"/>
          </a:xfrm>
        </p:grpSpPr>
        <p:sp>
          <p:nvSpPr>
            <p:cNvPr id="47" name="AutoShape 30"/>
            <p:cNvSpPr>
              <a:spLocks noChangeArrowheads="1"/>
            </p:cNvSpPr>
            <p:nvPr/>
          </p:nvSpPr>
          <p:spPr bwMode="auto">
            <a:xfrm>
              <a:off x="2927350"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914" name="Picture 31" descr="Application"/>
            <p:cNvPicPr>
              <a:picLocks noChangeAspect="1" noChangeArrowheads="1"/>
            </p:cNvPicPr>
            <p:nvPr/>
          </p:nvPicPr>
          <p:blipFill>
            <a:blip r:embed="rId8"/>
            <a:srcRect/>
            <a:stretch>
              <a:fillRect/>
            </a:stretch>
          </p:blipFill>
          <p:spPr bwMode="auto">
            <a:xfrm>
              <a:off x="2960122" y="1464903"/>
              <a:ext cx="480286" cy="365670"/>
            </a:xfrm>
            <a:prstGeom prst="rect">
              <a:avLst/>
            </a:prstGeom>
            <a:noFill/>
            <a:ln w="9525">
              <a:noFill/>
              <a:miter lim="800000"/>
              <a:headEnd/>
              <a:tailEnd/>
            </a:ln>
          </p:spPr>
        </p:pic>
        <p:sp>
          <p:nvSpPr>
            <p:cNvPr id="78915" name="Rectangle 32"/>
            <p:cNvSpPr>
              <a:spLocks noChangeArrowheads="1"/>
            </p:cNvSpPr>
            <p:nvPr/>
          </p:nvSpPr>
          <p:spPr bwMode="auto">
            <a:xfrm>
              <a:off x="3357912"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916" name="Line 33"/>
            <p:cNvSpPr>
              <a:spLocks noChangeShapeType="1"/>
            </p:cNvSpPr>
            <p:nvPr/>
          </p:nvSpPr>
          <p:spPr bwMode="auto">
            <a:xfrm>
              <a:off x="3356782"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917" name="Line 34"/>
            <p:cNvSpPr>
              <a:spLocks noChangeShapeType="1"/>
            </p:cNvSpPr>
            <p:nvPr/>
          </p:nvSpPr>
          <p:spPr bwMode="auto">
            <a:xfrm flipH="1">
              <a:off x="3356782"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52" name="Group 99"/>
          <p:cNvGrpSpPr>
            <a:grpSpLocks/>
          </p:cNvGrpSpPr>
          <p:nvPr/>
        </p:nvGrpSpPr>
        <p:grpSpPr bwMode="auto">
          <a:xfrm>
            <a:off x="2944813" y="2493963"/>
            <a:ext cx="473075" cy="415925"/>
            <a:chOff x="4307073" y="1436688"/>
            <a:chExt cx="533971" cy="433387"/>
          </a:xfrm>
        </p:grpSpPr>
        <p:sp>
          <p:nvSpPr>
            <p:cNvPr id="53" name="AutoShape 52"/>
            <p:cNvSpPr>
              <a:spLocks noChangeArrowheads="1"/>
            </p:cNvSpPr>
            <p:nvPr/>
          </p:nvSpPr>
          <p:spPr bwMode="auto">
            <a:xfrm>
              <a:off x="4307073"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909" name="Picture 53" descr="Application"/>
            <p:cNvPicPr>
              <a:picLocks noChangeAspect="1" noChangeArrowheads="1"/>
            </p:cNvPicPr>
            <p:nvPr/>
          </p:nvPicPr>
          <p:blipFill>
            <a:blip r:embed="rId8"/>
            <a:srcRect/>
            <a:stretch>
              <a:fillRect/>
            </a:stretch>
          </p:blipFill>
          <p:spPr bwMode="auto">
            <a:xfrm>
              <a:off x="4339660" y="1464903"/>
              <a:ext cx="480286" cy="365670"/>
            </a:xfrm>
            <a:prstGeom prst="rect">
              <a:avLst/>
            </a:prstGeom>
            <a:noFill/>
            <a:ln w="9525">
              <a:noFill/>
              <a:miter lim="800000"/>
              <a:headEnd/>
              <a:tailEnd/>
            </a:ln>
          </p:spPr>
        </p:pic>
        <p:sp>
          <p:nvSpPr>
            <p:cNvPr id="78910" name="Rectangle 54"/>
            <p:cNvSpPr>
              <a:spLocks noChangeArrowheads="1"/>
            </p:cNvSpPr>
            <p:nvPr/>
          </p:nvSpPr>
          <p:spPr bwMode="auto">
            <a:xfrm>
              <a:off x="4737450"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911" name="Line 55"/>
            <p:cNvSpPr>
              <a:spLocks noChangeShapeType="1"/>
            </p:cNvSpPr>
            <p:nvPr/>
          </p:nvSpPr>
          <p:spPr bwMode="auto">
            <a:xfrm>
              <a:off x="4736320"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912" name="Line 56"/>
            <p:cNvSpPr>
              <a:spLocks noChangeShapeType="1"/>
            </p:cNvSpPr>
            <p:nvPr/>
          </p:nvSpPr>
          <p:spPr bwMode="auto">
            <a:xfrm flipH="1">
              <a:off x="4736320"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58" name="Group 105"/>
          <p:cNvGrpSpPr>
            <a:grpSpLocks/>
          </p:cNvGrpSpPr>
          <p:nvPr/>
        </p:nvGrpSpPr>
        <p:grpSpPr bwMode="auto">
          <a:xfrm>
            <a:off x="4233863" y="2493963"/>
            <a:ext cx="473075" cy="415925"/>
            <a:chOff x="5762054" y="1436688"/>
            <a:chExt cx="533971" cy="433387"/>
          </a:xfrm>
        </p:grpSpPr>
        <p:sp>
          <p:nvSpPr>
            <p:cNvPr id="59" name="AutoShape 59"/>
            <p:cNvSpPr>
              <a:spLocks noChangeArrowheads="1"/>
            </p:cNvSpPr>
            <p:nvPr/>
          </p:nvSpPr>
          <p:spPr bwMode="auto">
            <a:xfrm>
              <a:off x="5762054"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904" name="Picture 60" descr="Application"/>
            <p:cNvPicPr>
              <a:picLocks noChangeAspect="1" noChangeArrowheads="1"/>
            </p:cNvPicPr>
            <p:nvPr/>
          </p:nvPicPr>
          <p:blipFill>
            <a:blip r:embed="rId8"/>
            <a:srcRect/>
            <a:stretch>
              <a:fillRect/>
            </a:stretch>
          </p:blipFill>
          <p:spPr bwMode="auto">
            <a:xfrm>
              <a:off x="5795397" y="1464903"/>
              <a:ext cx="480286" cy="365670"/>
            </a:xfrm>
            <a:prstGeom prst="rect">
              <a:avLst/>
            </a:prstGeom>
            <a:noFill/>
            <a:ln w="9525">
              <a:noFill/>
              <a:miter lim="800000"/>
              <a:headEnd/>
              <a:tailEnd/>
            </a:ln>
          </p:spPr>
        </p:pic>
        <p:sp>
          <p:nvSpPr>
            <p:cNvPr id="78905" name="Rectangle 61"/>
            <p:cNvSpPr>
              <a:spLocks noChangeArrowheads="1"/>
            </p:cNvSpPr>
            <p:nvPr/>
          </p:nvSpPr>
          <p:spPr bwMode="auto">
            <a:xfrm>
              <a:off x="6193187"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906" name="Line 62"/>
            <p:cNvSpPr>
              <a:spLocks noChangeShapeType="1"/>
            </p:cNvSpPr>
            <p:nvPr/>
          </p:nvSpPr>
          <p:spPr bwMode="auto">
            <a:xfrm>
              <a:off x="6192057"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907" name="Line 63"/>
            <p:cNvSpPr>
              <a:spLocks noChangeShapeType="1"/>
            </p:cNvSpPr>
            <p:nvPr/>
          </p:nvSpPr>
          <p:spPr bwMode="auto">
            <a:xfrm flipH="1">
              <a:off x="6192057"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64" name="Group 72"/>
          <p:cNvGrpSpPr>
            <a:grpSpLocks/>
          </p:cNvGrpSpPr>
          <p:nvPr/>
        </p:nvGrpSpPr>
        <p:grpSpPr bwMode="auto">
          <a:xfrm>
            <a:off x="1036638" y="2898775"/>
            <a:ext cx="473075" cy="415925"/>
            <a:chOff x="2927350" y="1436688"/>
            <a:chExt cx="533400" cy="433387"/>
          </a:xfrm>
        </p:grpSpPr>
        <p:sp>
          <p:nvSpPr>
            <p:cNvPr id="65" name="AutoShape 30"/>
            <p:cNvSpPr>
              <a:spLocks noChangeArrowheads="1"/>
            </p:cNvSpPr>
            <p:nvPr/>
          </p:nvSpPr>
          <p:spPr bwMode="auto">
            <a:xfrm>
              <a:off x="2927350" y="1436688"/>
              <a:ext cx="533400"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899" name="Picture 31" descr="Application"/>
            <p:cNvPicPr>
              <a:picLocks noChangeAspect="1" noChangeArrowheads="1"/>
            </p:cNvPicPr>
            <p:nvPr/>
          </p:nvPicPr>
          <p:blipFill>
            <a:blip r:embed="rId8"/>
            <a:srcRect/>
            <a:stretch>
              <a:fillRect/>
            </a:stretch>
          </p:blipFill>
          <p:spPr bwMode="auto">
            <a:xfrm>
              <a:off x="2960122" y="1464903"/>
              <a:ext cx="480286" cy="365670"/>
            </a:xfrm>
            <a:prstGeom prst="rect">
              <a:avLst/>
            </a:prstGeom>
            <a:noFill/>
            <a:ln w="9525">
              <a:noFill/>
              <a:miter lim="800000"/>
              <a:headEnd/>
              <a:tailEnd/>
            </a:ln>
          </p:spPr>
        </p:pic>
        <p:sp>
          <p:nvSpPr>
            <p:cNvPr id="78900" name="Rectangle 32"/>
            <p:cNvSpPr>
              <a:spLocks noChangeArrowheads="1"/>
            </p:cNvSpPr>
            <p:nvPr/>
          </p:nvSpPr>
          <p:spPr bwMode="auto">
            <a:xfrm>
              <a:off x="3357912"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901" name="Line 33"/>
            <p:cNvSpPr>
              <a:spLocks noChangeShapeType="1"/>
            </p:cNvSpPr>
            <p:nvPr/>
          </p:nvSpPr>
          <p:spPr bwMode="auto">
            <a:xfrm>
              <a:off x="3356782"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902" name="Line 34"/>
            <p:cNvSpPr>
              <a:spLocks noChangeShapeType="1"/>
            </p:cNvSpPr>
            <p:nvPr/>
          </p:nvSpPr>
          <p:spPr bwMode="auto">
            <a:xfrm flipH="1">
              <a:off x="3356782"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0" name="Group 85"/>
          <p:cNvGrpSpPr>
            <a:grpSpLocks/>
          </p:cNvGrpSpPr>
          <p:nvPr/>
        </p:nvGrpSpPr>
        <p:grpSpPr bwMode="auto">
          <a:xfrm>
            <a:off x="2260600" y="2898775"/>
            <a:ext cx="471488" cy="415925"/>
            <a:chOff x="4306888" y="1436688"/>
            <a:chExt cx="533400" cy="433387"/>
          </a:xfrm>
        </p:grpSpPr>
        <p:sp>
          <p:nvSpPr>
            <p:cNvPr id="71" name="AutoShape 52"/>
            <p:cNvSpPr>
              <a:spLocks noChangeArrowheads="1"/>
            </p:cNvSpPr>
            <p:nvPr/>
          </p:nvSpPr>
          <p:spPr bwMode="auto">
            <a:xfrm>
              <a:off x="4306888" y="1436688"/>
              <a:ext cx="533400"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894" name="Picture 53" descr="Application"/>
            <p:cNvPicPr>
              <a:picLocks noChangeAspect="1" noChangeArrowheads="1"/>
            </p:cNvPicPr>
            <p:nvPr/>
          </p:nvPicPr>
          <p:blipFill>
            <a:blip r:embed="rId8"/>
            <a:srcRect/>
            <a:stretch>
              <a:fillRect/>
            </a:stretch>
          </p:blipFill>
          <p:spPr bwMode="auto">
            <a:xfrm>
              <a:off x="4339660" y="1464903"/>
              <a:ext cx="480286" cy="365670"/>
            </a:xfrm>
            <a:prstGeom prst="rect">
              <a:avLst/>
            </a:prstGeom>
            <a:noFill/>
            <a:ln w="9525">
              <a:noFill/>
              <a:miter lim="800000"/>
              <a:headEnd/>
              <a:tailEnd/>
            </a:ln>
          </p:spPr>
        </p:pic>
        <p:sp>
          <p:nvSpPr>
            <p:cNvPr id="78895" name="Rectangle 54"/>
            <p:cNvSpPr>
              <a:spLocks noChangeArrowheads="1"/>
            </p:cNvSpPr>
            <p:nvPr/>
          </p:nvSpPr>
          <p:spPr bwMode="auto">
            <a:xfrm>
              <a:off x="4737450"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896" name="Line 55"/>
            <p:cNvSpPr>
              <a:spLocks noChangeShapeType="1"/>
            </p:cNvSpPr>
            <p:nvPr/>
          </p:nvSpPr>
          <p:spPr bwMode="auto">
            <a:xfrm>
              <a:off x="4736320"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897" name="Line 56"/>
            <p:cNvSpPr>
              <a:spLocks noChangeShapeType="1"/>
            </p:cNvSpPr>
            <p:nvPr/>
          </p:nvSpPr>
          <p:spPr bwMode="auto">
            <a:xfrm flipH="1">
              <a:off x="4736320"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76" name="Group 86"/>
          <p:cNvGrpSpPr>
            <a:grpSpLocks/>
          </p:cNvGrpSpPr>
          <p:nvPr/>
        </p:nvGrpSpPr>
        <p:grpSpPr bwMode="auto">
          <a:xfrm>
            <a:off x="3549650" y="2898775"/>
            <a:ext cx="473075" cy="415925"/>
            <a:chOff x="5762625" y="1436688"/>
            <a:chExt cx="533400" cy="433387"/>
          </a:xfrm>
        </p:grpSpPr>
        <p:sp>
          <p:nvSpPr>
            <p:cNvPr id="77" name="AutoShape 59"/>
            <p:cNvSpPr>
              <a:spLocks noChangeArrowheads="1"/>
            </p:cNvSpPr>
            <p:nvPr/>
          </p:nvSpPr>
          <p:spPr bwMode="auto">
            <a:xfrm>
              <a:off x="5762625" y="1436688"/>
              <a:ext cx="533400"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889" name="Picture 60" descr="Application"/>
            <p:cNvPicPr>
              <a:picLocks noChangeAspect="1" noChangeArrowheads="1"/>
            </p:cNvPicPr>
            <p:nvPr/>
          </p:nvPicPr>
          <p:blipFill>
            <a:blip r:embed="rId8"/>
            <a:srcRect/>
            <a:stretch>
              <a:fillRect/>
            </a:stretch>
          </p:blipFill>
          <p:spPr bwMode="auto">
            <a:xfrm>
              <a:off x="5795397" y="1464903"/>
              <a:ext cx="480286" cy="365670"/>
            </a:xfrm>
            <a:prstGeom prst="rect">
              <a:avLst/>
            </a:prstGeom>
            <a:noFill/>
            <a:ln w="9525">
              <a:noFill/>
              <a:miter lim="800000"/>
              <a:headEnd/>
              <a:tailEnd/>
            </a:ln>
          </p:spPr>
        </p:pic>
        <p:sp>
          <p:nvSpPr>
            <p:cNvPr id="78890" name="Rectangle 61"/>
            <p:cNvSpPr>
              <a:spLocks noChangeArrowheads="1"/>
            </p:cNvSpPr>
            <p:nvPr/>
          </p:nvSpPr>
          <p:spPr bwMode="auto">
            <a:xfrm>
              <a:off x="6193187"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891" name="Line 62"/>
            <p:cNvSpPr>
              <a:spLocks noChangeShapeType="1"/>
            </p:cNvSpPr>
            <p:nvPr/>
          </p:nvSpPr>
          <p:spPr bwMode="auto">
            <a:xfrm>
              <a:off x="6192057"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892" name="Line 63"/>
            <p:cNvSpPr>
              <a:spLocks noChangeShapeType="1"/>
            </p:cNvSpPr>
            <p:nvPr/>
          </p:nvSpPr>
          <p:spPr bwMode="auto">
            <a:xfrm flipH="1">
              <a:off x="6192057" y="1498762"/>
              <a:ext cx="42943" cy="45144"/>
            </a:xfrm>
            <a:prstGeom prst="line">
              <a:avLst/>
            </a:prstGeom>
            <a:noFill/>
            <a:ln w="9525">
              <a:solidFill>
                <a:srgbClr val="D9D9D9"/>
              </a:solidFill>
              <a:round/>
              <a:headEnd/>
              <a:tailEnd/>
            </a:ln>
          </p:spPr>
          <p:txBody>
            <a:bodyPr wrap="none" anchor="ctr"/>
            <a:lstStyle/>
            <a:p>
              <a:endParaRPr lang="ko-KR" altLang="en-US"/>
            </a:p>
          </p:txBody>
        </p:sp>
      </p:grpSp>
      <p:sp>
        <p:nvSpPr>
          <p:cNvPr id="82" name="원호 81"/>
          <p:cNvSpPr/>
          <p:nvPr/>
        </p:nvSpPr>
        <p:spPr>
          <a:xfrm rot="12342383">
            <a:off x="2944806" y="2517413"/>
            <a:ext cx="3048000" cy="2115643"/>
          </a:xfrm>
          <a:prstGeom prst="arc">
            <a:avLst>
              <a:gd name="adj1" fmla="val 13016045"/>
              <a:gd name="adj2" fmla="val 256252"/>
            </a:avLst>
          </a:prstGeom>
          <a:ln w="127000">
            <a:solidFill>
              <a:srgbClr val="C00000"/>
            </a:solidFill>
            <a:prstDash val="solid"/>
            <a:headEnd type="triangle"/>
            <a:tailEnd type="triangle"/>
          </a:ln>
          <a:scene3d>
            <a:camera prst="orthographicFront">
              <a:rot lat="600000" lon="20099993" rev="0"/>
            </a:camera>
            <a:lightRig rig="sunrise" dir="t">
              <a:rot lat="0" lon="0" rev="3000000"/>
            </a:lightRig>
          </a:scene3d>
          <a:sp3d extrusionH="12700" contourW="95250">
            <a:bevelT w="25400"/>
            <a:bevelB w="19050"/>
          </a:sp3d>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sp>
        <p:nvSpPr>
          <p:cNvPr id="83" name="원호 82"/>
          <p:cNvSpPr/>
          <p:nvPr/>
        </p:nvSpPr>
        <p:spPr>
          <a:xfrm rot="4663639">
            <a:off x="-1867346" y="2907307"/>
            <a:ext cx="4582110" cy="2895600"/>
          </a:xfrm>
          <a:prstGeom prst="arc">
            <a:avLst>
              <a:gd name="adj1" fmla="val 13916269"/>
              <a:gd name="adj2" fmla="val 20089070"/>
            </a:avLst>
          </a:prstGeom>
          <a:ln w="127000">
            <a:solidFill>
              <a:srgbClr val="FFFF00"/>
            </a:solidFill>
            <a:prstDash val="solid"/>
            <a:headEnd type="triangle"/>
            <a:tailEnd type="triangle"/>
          </a:ln>
          <a:scene3d>
            <a:camera prst="orthographicFront">
              <a:rot lat="600000" lon="20099993" rev="0"/>
            </a:camera>
            <a:lightRig rig="sunrise" dir="t">
              <a:rot lat="0" lon="0" rev="3000000"/>
            </a:lightRig>
          </a:scene3d>
          <a:sp3d extrusionH="12700" contourW="95250">
            <a:bevelT w="25400"/>
            <a:bevelB w="19050"/>
          </a:sp3d>
        </p:spPr>
        <p:style>
          <a:lnRef idx="1">
            <a:schemeClr val="accent1"/>
          </a:lnRef>
          <a:fillRef idx="0">
            <a:schemeClr val="accent1"/>
          </a:fillRef>
          <a:effectRef idx="0">
            <a:schemeClr val="accent1"/>
          </a:effectRef>
          <a:fontRef idx="minor">
            <a:schemeClr val="tx1"/>
          </a:fontRef>
        </p:style>
        <p:txBody>
          <a:bodyPr anchor="ctr"/>
          <a:lstStyle/>
          <a:p>
            <a:pPr algn="ctr" fontAlgn="auto" latinLnBrk="0">
              <a:spcBef>
                <a:spcPts val="0"/>
              </a:spcBef>
              <a:spcAft>
                <a:spcPts val="0"/>
              </a:spcAft>
              <a:defRPr/>
            </a:pPr>
            <a:endParaRPr kumimoji="0" lang="ko-KR" altLang="en-US"/>
          </a:p>
        </p:txBody>
      </p:sp>
      <p:grpSp>
        <p:nvGrpSpPr>
          <p:cNvPr id="84" name="Group 93"/>
          <p:cNvGrpSpPr>
            <a:grpSpLocks/>
          </p:cNvGrpSpPr>
          <p:nvPr/>
        </p:nvGrpSpPr>
        <p:grpSpPr bwMode="auto">
          <a:xfrm>
            <a:off x="1130300" y="2763838"/>
            <a:ext cx="473075" cy="415925"/>
            <a:chOff x="2927350" y="1436688"/>
            <a:chExt cx="533971" cy="433387"/>
          </a:xfrm>
        </p:grpSpPr>
        <p:sp>
          <p:nvSpPr>
            <p:cNvPr id="85" name="AutoShape 30"/>
            <p:cNvSpPr>
              <a:spLocks noChangeArrowheads="1"/>
            </p:cNvSpPr>
            <p:nvPr/>
          </p:nvSpPr>
          <p:spPr bwMode="auto">
            <a:xfrm>
              <a:off x="2927350"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884" name="Picture 31" descr="Application"/>
            <p:cNvPicPr>
              <a:picLocks noChangeAspect="1" noChangeArrowheads="1"/>
            </p:cNvPicPr>
            <p:nvPr/>
          </p:nvPicPr>
          <p:blipFill>
            <a:blip r:embed="rId8"/>
            <a:srcRect/>
            <a:stretch>
              <a:fillRect/>
            </a:stretch>
          </p:blipFill>
          <p:spPr bwMode="auto">
            <a:xfrm>
              <a:off x="2960122" y="1464903"/>
              <a:ext cx="480286" cy="365670"/>
            </a:xfrm>
            <a:prstGeom prst="rect">
              <a:avLst/>
            </a:prstGeom>
            <a:noFill/>
            <a:ln w="9525">
              <a:noFill/>
              <a:miter lim="800000"/>
              <a:headEnd/>
              <a:tailEnd/>
            </a:ln>
          </p:spPr>
        </p:pic>
        <p:sp>
          <p:nvSpPr>
            <p:cNvPr id="78885" name="Rectangle 32"/>
            <p:cNvSpPr>
              <a:spLocks noChangeArrowheads="1"/>
            </p:cNvSpPr>
            <p:nvPr/>
          </p:nvSpPr>
          <p:spPr bwMode="auto">
            <a:xfrm>
              <a:off x="3357912"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886" name="Line 33"/>
            <p:cNvSpPr>
              <a:spLocks noChangeShapeType="1"/>
            </p:cNvSpPr>
            <p:nvPr/>
          </p:nvSpPr>
          <p:spPr bwMode="auto">
            <a:xfrm>
              <a:off x="3356782"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887" name="Line 34"/>
            <p:cNvSpPr>
              <a:spLocks noChangeShapeType="1"/>
            </p:cNvSpPr>
            <p:nvPr/>
          </p:nvSpPr>
          <p:spPr bwMode="auto">
            <a:xfrm flipH="1">
              <a:off x="3356782"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90" name="Group 99"/>
          <p:cNvGrpSpPr>
            <a:grpSpLocks/>
          </p:cNvGrpSpPr>
          <p:nvPr/>
        </p:nvGrpSpPr>
        <p:grpSpPr bwMode="auto">
          <a:xfrm>
            <a:off x="2352675" y="2763838"/>
            <a:ext cx="473075" cy="415925"/>
            <a:chOff x="4307073" y="1436688"/>
            <a:chExt cx="533971" cy="433387"/>
          </a:xfrm>
        </p:grpSpPr>
        <p:sp>
          <p:nvSpPr>
            <p:cNvPr id="91" name="AutoShape 52"/>
            <p:cNvSpPr>
              <a:spLocks noChangeArrowheads="1"/>
            </p:cNvSpPr>
            <p:nvPr/>
          </p:nvSpPr>
          <p:spPr bwMode="auto">
            <a:xfrm>
              <a:off x="4307073"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879" name="Picture 53" descr="Application"/>
            <p:cNvPicPr>
              <a:picLocks noChangeAspect="1" noChangeArrowheads="1"/>
            </p:cNvPicPr>
            <p:nvPr/>
          </p:nvPicPr>
          <p:blipFill>
            <a:blip r:embed="rId8"/>
            <a:srcRect/>
            <a:stretch>
              <a:fillRect/>
            </a:stretch>
          </p:blipFill>
          <p:spPr bwMode="auto">
            <a:xfrm>
              <a:off x="4339660" y="1464903"/>
              <a:ext cx="480286" cy="365670"/>
            </a:xfrm>
            <a:prstGeom prst="rect">
              <a:avLst/>
            </a:prstGeom>
            <a:noFill/>
            <a:ln w="9525">
              <a:noFill/>
              <a:miter lim="800000"/>
              <a:headEnd/>
              <a:tailEnd/>
            </a:ln>
          </p:spPr>
        </p:pic>
        <p:sp>
          <p:nvSpPr>
            <p:cNvPr id="78880" name="Rectangle 54"/>
            <p:cNvSpPr>
              <a:spLocks noChangeArrowheads="1"/>
            </p:cNvSpPr>
            <p:nvPr/>
          </p:nvSpPr>
          <p:spPr bwMode="auto">
            <a:xfrm>
              <a:off x="4737450"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881" name="Line 55"/>
            <p:cNvSpPr>
              <a:spLocks noChangeShapeType="1"/>
            </p:cNvSpPr>
            <p:nvPr/>
          </p:nvSpPr>
          <p:spPr bwMode="auto">
            <a:xfrm>
              <a:off x="4736320"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882" name="Line 56"/>
            <p:cNvSpPr>
              <a:spLocks noChangeShapeType="1"/>
            </p:cNvSpPr>
            <p:nvPr/>
          </p:nvSpPr>
          <p:spPr bwMode="auto">
            <a:xfrm flipH="1">
              <a:off x="4736320" y="1498762"/>
              <a:ext cx="42943" cy="45144"/>
            </a:xfrm>
            <a:prstGeom prst="line">
              <a:avLst/>
            </a:prstGeom>
            <a:noFill/>
            <a:ln w="9525">
              <a:solidFill>
                <a:srgbClr val="D9D9D9"/>
              </a:solidFill>
              <a:round/>
              <a:headEnd/>
              <a:tailEnd/>
            </a:ln>
          </p:spPr>
          <p:txBody>
            <a:bodyPr wrap="none" anchor="ctr"/>
            <a:lstStyle/>
            <a:p>
              <a:endParaRPr lang="ko-KR" altLang="en-US"/>
            </a:p>
          </p:txBody>
        </p:sp>
      </p:grpSp>
      <p:grpSp>
        <p:nvGrpSpPr>
          <p:cNvPr id="96" name="Group 105"/>
          <p:cNvGrpSpPr>
            <a:grpSpLocks/>
          </p:cNvGrpSpPr>
          <p:nvPr/>
        </p:nvGrpSpPr>
        <p:grpSpPr bwMode="auto">
          <a:xfrm>
            <a:off x="3641725" y="2763838"/>
            <a:ext cx="473075" cy="415925"/>
            <a:chOff x="5762054" y="1436688"/>
            <a:chExt cx="533971" cy="433387"/>
          </a:xfrm>
        </p:grpSpPr>
        <p:sp>
          <p:nvSpPr>
            <p:cNvPr id="97" name="AutoShape 59"/>
            <p:cNvSpPr>
              <a:spLocks noChangeArrowheads="1"/>
            </p:cNvSpPr>
            <p:nvPr/>
          </p:nvSpPr>
          <p:spPr bwMode="auto">
            <a:xfrm>
              <a:off x="5762054" y="1436688"/>
              <a:ext cx="533971" cy="433387"/>
            </a:xfrm>
            <a:prstGeom prst="roundRect">
              <a:avLst>
                <a:gd name="adj" fmla="val 16667"/>
              </a:avLst>
            </a:prstGeom>
            <a:solidFill>
              <a:srgbClr val="D9D9D9"/>
            </a:solidFill>
            <a:ln w="19050">
              <a:solidFill>
                <a:srgbClr val="536EA5"/>
              </a:solidFill>
              <a:round/>
              <a:headEnd/>
              <a:tailEnd/>
            </a:ln>
            <a:effectLst>
              <a:outerShdw dist="12700" dir="2700000" algn="ctr" rotWithShape="0">
                <a:schemeClr val="bg2"/>
              </a:outerShdw>
            </a:effectLst>
          </p:spPr>
          <p:txBody>
            <a:bodyPr wrap="none" anchor="ctr"/>
            <a:lstStyle/>
            <a:p>
              <a:pPr eaLnBrk="0" fontAlgn="auto" latinLnBrk="0" hangingPunct="0">
                <a:spcBef>
                  <a:spcPts val="0"/>
                </a:spcBef>
                <a:spcAft>
                  <a:spcPts val="0"/>
                </a:spcAft>
                <a:defRPr/>
              </a:pPr>
              <a:endParaRPr kumimoji="0" lang="ko-KR" altLang="ko-KR" sz="2000">
                <a:latin typeface="+mn-lt"/>
                <a:ea typeface="+mn-ea"/>
              </a:endParaRPr>
            </a:p>
          </p:txBody>
        </p:sp>
        <p:pic>
          <p:nvPicPr>
            <p:cNvPr id="78874" name="Picture 60" descr="Application"/>
            <p:cNvPicPr>
              <a:picLocks noChangeAspect="1" noChangeArrowheads="1"/>
            </p:cNvPicPr>
            <p:nvPr/>
          </p:nvPicPr>
          <p:blipFill>
            <a:blip r:embed="rId8"/>
            <a:srcRect/>
            <a:stretch>
              <a:fillRect/>
            </a:stretch>
          </p:blipFill>
          <p:spPr bwMode="auto">
            <a:xfrm>
              <a:off x="5795397" y="1464903"/>
              <a:ext cx="480286" cy="365670"/>
            </a:xfrm>
            <a:prstGeom prst="rect">
              <a:avLst/>
            </a:prstGeom>
            <a:noFill/>
            <a:ln w="9525">
              <a:noFill/>
              <a:miter lim="800000"/>
              <a:headEnd/>
              <a:tailEnd/>
            </a:ln>
          </p:spPr>
        </p:pic>
        <p:sp>
          <p:nvSpPr>
            <p:cNvPr id="78875" name="Rectangle 61"/>
            <p:cNvSpPr>
              <a:spLocks noChangeArrowheads="1"/>
            </p:cNvSpPr>
            <p:nvPr/>
          </p:nvSpPr>
          <p:spPr bwMode="auto">
            <a:xfrm>
              <a:off x="6193187" y="1499890"/>
              <a:ext cx="45203" cy="48530"/>
            </a:xfrm>
            <a:prstGeom prst="rect">
              <a:avLst/>
            </a:prstGeom>
            <a:solidFill>
              <a:schemeClr val="bg2"/>
            </a:solidFill>
            <a:ln w="9525">
              <a:solidFill>
                <a:srgbClr val="D9D9D9"/>
              </a:solidFill>
              <a:miter lim="800000"/>
              <a:headEnd/>
              <a:tailEnd/>
            </a:ln>
          </p:spPr>
          <p:txBody>
            <a:bodyPr wrap="none" anchor="ctr"/>
            <a:lstStyle/>
            <a:p>
              <a:pPr eaLnBrk="0" latinLnBrk="0" hangingPunct="0"/>
              <a:endParaRPr kumimoji="0" lang="ko-KR" altLang="ko-KR" sz="2000">
                <a:latin typeface="Calibri" pitchFamily="34" charset="0"/>
                <a:ea typeface="맑은 고딕" pitchFamily="50" charset="-127"/>
              </a:endParaRPr>
            </a:p>
          </p:txBody>
        </p:sp>
        <p:sp>
          <p:nvSpPr>
            <p:cNvPr id="78876" name="Line 62"/>
            <p:cNvSpPr>
              <a:spLocks noChangeShapeType="1"/>
            </p:cNvSpPr>
            <p:nvPr/>
          </p:nvSpPr>
          <p:spPr bwMode="auto">
            <a:xfrm>
              <a:off x="6192057" y="1501019"/>
              <a:ext cx="42943" cy="45144"/>
            </a:xfrm>
            <a:prstGeom prst="line">
              <a:avLst/>
            </a:prstGeom>
            <a:noFill/>
            <a:ln w="9525">
              <a:solidFill>
                <a:srgbClr val="D9D9D9"/>
              </a:solidFill>
              <a:round/>
              <a:headEnd/>
              <a:tailEnd/>
            </a:ln>
          </p:spPr>
          <p:txBody>
            <a:bodyPr wrap="none" anchor="ctr"/>
            <a:lstStyle/>
            <a:p>
              <a:endParaRPr lang="ko-KR" altLang="en-US"/>
            </a:p>
          </p:txBody>
        </p:sp>
        <p:sp>
          <p:nvSpPr>
            <p:cNvPr id="78877" name="Line 63"/>
            <p:cNvSpPr>
              <a:spLocks noChangeShapeType="1"/>
            </p:cNvSpPr>
            <p:nvPr/>
          </p:nvSpPr>
          <p:spPr bwMode="auto">
            <a:xfrm flipH="1">
              <a:off x="6192057" y="1498762"/>
              <a:ext cx="42943" cy="45144"/>
            </a:xfrm>
            <a:prstGeom prst="line">
              <a:avLst/>
            </a:prstGeom>
            <a:noFill/>
            <a:ln w="9525">
              <a:solidFill>
                <a:srgbClr val="D9D9D9"/>
              </a:solidFill>
              <a:round/>
              <a:headEnd/>
              <a:tailEnd/>
            </a:ln>
          </p:spPr>
          <p:txBody>
            <a:bodyPr wrap="none" anchor="ctr"/>
            <a:lstStyle/>
            <a:p>
              <a:endParaRPr lang="ko-KR" altLang="en-US"/>
            </a:p>
          </p:txBody>
        </p:sp>
      </p:grpSp>
      <p:sp>
        <p:nvSpPr>
          <p:cNvPr id="102" name="TextBox 101"/>
          <p:cNvSpPr txBox="1"/>
          <p:nvPr/>
        </p:nvSpPr>
        <p:spPr>
          <a:xfrm>
            <a:off x="350798" y="5390058"/>
            <a:ext cx="1282723" cy="338554"/>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none">
            <a:spAutoFit/>
          </a:bodyPr>
          <a:lstStyle/>
          <a:p>
            <a:pPr fontAlgn="auto" latinLnBrk="0">
              <a:spcBef>
                <a:spcPts val="0"/>
              </a:spcBef>
              <a:spcAft>
                <a:spcPts val="0"/>
              </a:spcAft>
              <a:defRPr/>
            </a:pPr>
            <a:r>
              <a:rPr kumimoji="0" lang="ko-KR" altLang="en-US" sz="1600" b="1" dirty="0">
                <a:effectLst>
                  <a:outerShdw blurRad="38100" dist="38100" dir="2700000" algn="tl">
                    <a:srgbClr val="000000">
                      <a:alpha val="43137"/>
                    </a:srgbClr>
                  </a:outerShdw>
                </a:effectLst>
                <a:latin typeface="맑은 고딕" pitchFamily="50" charset="-127"/>
              </a:rPr>
              <a:t>서버 과부하</a:t>
            </a:r>
          </a:p>
        </p:txBody>
      </p:sp>
      <p:sp>
        <p:nvSpPr>
          <p:cNvPr id="103" name="타원 102"/>
          <p:cNvSpPr/>
          <p:nvPr/>
        </p:nvSpPr>
        <p:spPr bwMode="auto">
          <a:xfrm>
            <a:off x="5788324" y="2113458"/>
            <a:ext cx="3554073" cy="3562723"/>
          </a:xfrm>
          <a:prstGeom prst="ellipse">
            <a:avLst/>
          </a:prstGeom>
          <a:solidFill>
            <a:srgbClr val="006600"/>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chor="ctr"/>
          <a:lstStyle/>
          <a:p>
            <a:pPr algn="ctr" eaLnBrk="0" fontAlgn="auto" latinLnBrk="0" hangingPunct="0">
              <a:spcBef>
                <a:spcPts val="0"/>
              </a:spcBef>
              <a:spcAft>
                <a:spcPts val="0"/>
              </a:spcAft>
              <a:defRPr/>
            </a:pPr>
            <a:r>
              <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F5 ADN Solution</a:t>
            </a:r>
          </a:p>
          <a:p>
            <a:pPr eaLnBrk="0" fontAlgn="auto" latinLnBrk="0" hangingPunct="0">
              <a:spcBef>
                <a:spcPts val="0"/>
              </a:spcBef>
              <a:spcAft>
                <a:spcPts val="0"/>
              </a:spcAft>
              <a:defRPr/>
            </a:pPr>
            <a:endParaRPr kumimoji="0" lang="en-US" altLang="ko-KR"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buFont typeface="Arial" pitchFamily="34" charset="0"/>
              <a:buChar char="•"/>
              <a:defRPr/>
            </a:pPr>
            <a:r>
              <a:rPr kumimoji="0" lang="ko-KR" altLang="en-US"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서비스 고 가용성 제공</a:t>
            </a:r>
            <a:endParaRPr kumimoji="0" lang="en-US" altLang="ko-KR"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buFont typeface="Arial" pitchFamily="34" charset="0"/>
              <a:buChar char="•"/>
              <a:defRPr/>
            </a:pPr>
            <a:r>
              <a:rPr kumimoji="0" lang="ko-KR" altLang="en-US"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대 고객 만족 서비스실현</a:t>
            </a:r>
            <a:endParaRPr kumimoji="0" lang="en-US" altLang="ko-KR"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buFont typeface="Arial" pitchFamily="34" charset="0"/>
              <a:buChar char="•"/>
              <a:defRPr/>
            </a:pPr>
            <a:r>
              <a:rPr kumimoji="0" lang="ko-KR" altLang="en-US"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서버 리소스 최적화 실현</a:t>
            </a:r>
            <a:endParaRPr kumimoji="0" lang="en-US" altLang="ko-KR"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buFont typeface="Arial" pitchFamily="34" charset="0"/>
              <a:buChar char="•"/>
              <a:defRPr/>
            </a:pPr>
            <a:r>
              <a:rPr kumimoji="0" lang="ko-KR" altLang="en-US"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경쟁사 대비 우위 확보</a:t>
            </a:r>
            <a:endParaRPr kumimoji="0" lang="en-US" altLang="ko-KR"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a:p>
            <a:pPr eaLnBrk="0" fontAlgn="auto" latinLnBrk="0" hangingPunct="0">
              <a:spcBef>
                <a:spcPts val="0"/>
              </a:spcBef>
              <a:spcAft>
                <a:spcPts val="0"/>
              </a:spcAft>
              <a:buFont typeface="Arial" pitchFamily="34" charset="0"/>
              <a:buChar char="•"/>
              <a:defRPr/>
            </a:pPr>
            <a:r>
              <a:rPr kumimoji="0" lang="ko-KR" altLang="en-US"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빠른 </a:t>
            </a:r>
            <a:r>
              <a:rPr kumimoji="0" lang="ko-KR" altLang="en-US" sz="1600" b="1" dirty="0" err="1">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티켓팅</a:t>
            </a:r>
            <a:r>
              <a:rPr kumimoji="0" lang="ko-KR" altLang="en-US"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rPr>
              <a:t> 서비스 제공</a:t>
            </a:r>
            <a:endParaRPr kumimoji="0" lang="en-US" altLang="ko-KR" sz="1600" b="1" dirty="0">
              <a:solidFill>
                <a:srgbClr val="FFFF00"/>
              </a:solidFill>
              <a:effectLst>
                <a:outerShdw blurRad="38100" dist="38100" dir="2700000" algn="tl">
                  <a:srgbClr val="000000">
                    <a:alpha val="43137"/>
                  </a:srgbClr>
                </a:outerShdw>
              </a:effectLst>
              <a:latin typeface="맑은 고딕" pitchFamily="50" charset="-127"/>
              <a:ea typeface="맑은 고딕"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1000"/>
                                        <p:tgtEl>
                                          <p:spTgt spid="83"/>
                                        </p:tgtEl>
                                      </p:cBhvr>
                                    </p:animEffect>
                                    <p:anim calcmode="lin" valueType="num">
                                      <p:cBhvr>
                                        <p:cTn id="24" dur="1000" fill="hold"/>
                                        <p:tgtEl>
                                          <p:spTgt spid="83"/>
                                        </p:tgtEl>
                                        <p:attrNameLst>
                                          <p:attrName>ppt_x</p:attrName>
                                        </p:attrNameLst>
                                      </p:cBhvr>
                                      <p:tavLst>
                                        <p:tav tm="0">
                                          <p:val>
                                            <p:strVal val="#ppt_x"/>
                                          </p:val>
                                        </p:tav>
                                        <p:tav tm="100000">
                                          <p:val>
                                            <p:strVal val="#ppt_x"/>
                                          </p:val>
                                        </p:tav>
                                      </p:tavLst>
                                    </p:anim>
                                    <p:anim calcmode="lin" valueType="num">
                                      <p:cBhvr>
                                        <p:cTn id="2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1000"/>
                                        <p:tgtEl>
                                          <p:spTgt spid="84"/>
                                        </p:tgtEl>
                                      </p:cBhvr>
                                    </p:animEffect>
                                    <p:anim calcmode="lin" valueType="num">
                                      <p:cBhvr>
                                        <p:cTn id="31" dur="1000" fill="hold"/>
                                        <p:tgtEl>
                                          <p:spTgt spid="84"/>
                                        </p:tgtEl>
                                        <p:attrNameLst>
                                          <p:attrName>ppt_x</p:attrName>
                                        </p:attrNameLst>
                                      </p:cBhvr>
                                      <p:tavLst>
                                        <p:tav tm="0">
                                          <p:val>
                                            <p:strVal val="#ppt_x"/>
                                          </p:val>
                                        </p:tav>
                                        <p:tav tm="100000">
                                          <p:val>
                                            <p:strVal val="#ppt_x"/>
                                          </p:val>
                                        </p:tav>
                                      </p:tavLst>
                                    </p:anim>
                                    <p:anim calcmode="lin" valueType="num">
                                      <p:cBhvr>
                                        <p:cTn id="32" dur="1000" fill="hold"/>
                                        <p:tgtEl>
                                          <p:spTgt spid="8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1000"/>
                                        <p:tgtEl>
                                          <p:spTgt spid="90"/>
                                        </p:tgtEl>
                                      </p:cBhvr>
                                    </p:animEffect>
                                    <p:anim calcmode="lin" valueType="num">
                                      <p:cBhvr>
                                        <p:cTn id="36" dur="1000" fill="hold"/>
                                        <p:tgtEl>
                                          <p:spTgt spid="90"/>
                                        </p:tgtEl>
                                        <p:attrNameLst>
                                          <p:attrName>ppt_x</p:attrName>
                                        </p:attrNameLst>
                                      </p:cBhvr>
                                      <p:tavLst>
                                        <p:tav tm="0">
                                          <p:val>
                                            <p:strVal val="#ppt_x"/>
                                          </p:val>
                                        </p:tav>
                                        <p:tav tm="100000">
                                          <p:val>
                                            <p:strVal val="#ppt_x"/>
                                          </p:val>
                                        </p:tav>
                                      </p:tavLst>
                                    </p:anim>
                                    <p:anim calcmode="lin" valueType="num">
                                      <p:cBhvr>
                                        <p:cTn id="37" dur="1000" fill="hold"/>
                                        <p:tgtEl>
                                          <p:spTgt spid="9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1000"/>
                                        <p:tgtEl>
                                          <p:spTgt spid="96"/>
                                        </p:tgtEl>
                                      </p:cBhvr>
                                    </p:animEffect>
                                    <p:anim calcmode="lin" valueType="num">
                                      <p:cBhvr>
                                        <p:cTn id="41" dur="1000" fill="hold"/>
                                        <p:tgtEl>
                                          <p:spTgt spid="96"/>
                                        </p:tgtEl>
                                        <p:attrNameLst>
                                          <p:attrName>ppt_x</p:attrName>
                                        </p:attrNameLst>
                                      </p:cBhvr>
                                      <p:tavLst>
                                        <p:tav tm="0">
                                          <p:val>
                                            <p:strVal val="#ppt_x"/>
                                          </p:val>
                                        </p:tav>
                                        <p:tav tm="100000">
                                          <p:val>
                                            <p:strVal val="#ppt_x"/>
                                          </p:val>
                                        </p:tav>
                                      </p:tavLst>
                                    </p:anim>
                                    <p:anim calcmode="lin" valueType="num">
                                      <p:cBhvr>
                                        <p:cTn id="42" dur="1000" fill="hold"/>
                                        <p:tgtEl>
                                          <p:spTgt spid="96"/>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6" presetClass="emph" presetSubtype="0" fill="hold" nodeType="afterEffect">
                                  <p:stCondLst>
                                    <p:cond delay="0"/>
                                  </p:stCondLst>
                                  <p:childTnLst>
                                    <p:animScale>
                                      <p:cBhvr>
                                        <p:cTn id="45" dur="2000" fill="hold"/>
                                        <p:tgtEl>
                                          <p:spTgt spid="83"/>
                                        </p:tgtEl>
                                      </p:cBhvr>
                                      <p:by x="120000" y="120000"/>
                                    </p:animScale>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anim calcmode="lin" valueType="num">
                                      <p:cBhvr>
                                        <p:cTn id="56" dur="1000" fill="hold"/>
                                        <p:tgtEl>
                                          <p:spTgt spid="52"/>
                                        </p:tgtEl>
                                        <p:attrNameLst>
                                          <p:attrName>ppt_x</p:attrName>
                                        </p:attrNameLst>
                                      </p:cBhvr>
                                      <p:tavLst>
                                        <p:tav tm="0">
                                          <p:val>
                                            <p:strVal val="#ppt_x"/>
                                          </p:val>
                                        </p:tav>
                                        <p:tav tm="100000">
                                          <p:val>
                                            <p:strVal val="#ppt_x"/>
                                          </p:val>
                                        </p:tav>
                                      </p:tavLst>
                                    </p:anim>
                                    <p:anim calcmode="lin" valueType="num">
                                      <p:cBhvr>
                                        <p:cTn id="57" dur="1000" fill="hold"/>
                                        <p:tgtEl>
                                          <p:spTgt spid="52"/>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1000"/>
                                        <p:tgtEl>
                                          <p:spTgt spid="58"/>
                                        </p:tgtEl>
                                      </p:cBhvr>
                                    </p:animEffect>
                                    <p:anim calcmode="lin" valueType="num">
                                      <p:cBhvr>
                                        <p:cTn id="61" dur="1000" fill="hold"/>
                                        <p:tgtEl>
                                          <p:spTgt spid="58"/>
                                        </p:tgtEl>
                                        <p:attrNameLst>
                                          <p:attrName>ppt_x</p:attrName>
                                        </p:attrNameLst>
                                      </p:cBhvr>
                                      <p:tavLst>
                                        <p:tav tm="0">
                                          <p:val>
                                            <p:strVal val="#ppt_x"/>
                                          </p:val>
                                        </p:tav>
                                        <p:tav tm="100000">
                                          <p:val>
                                            <p:strVal val="#ppt_x"/>
                                          </p:val>
                                        </p:tav>
                                      </p:tavLst>
                                    </p:anim>
                                    <p:anim calcmode="lin" valueType="num">
                                      <p:cBhvr>
                                        <p:cTn id="62" dur="1000" fill="hold"/>
                                        <p:tgtEl>
                                          <p:spTgt spid="58"/>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2000"/>
                                        <p:tgtEl>
                                          <p:spTgt spid="102"/>
                                        </p:tgtEl>
                                      </p:cBhvr>
                                    </p:animEffect>
                                  </p:childTnLst>
                                </p:cTn>
                              </p:par>
                              <p:par>
                                <p:cTn id="67" presetID="6" presetClass="emph" presetSubtype="0" fill="hold" nodeType="withEffect">
                                  <p:stCondLst>
                                    <p:cond delay="0"/>
                                  </p:stCondLst>
                                  <p:childTnLst>
                                    <p:animScale>
                                      <p:cBhvr>
                                        <p:cTn id="68" dur="2000" fill="hold"/>
                                        <p:tgtEl>
                                          <p:spTgt spid="102"/>
                                        </p:tgtEl>
                                      </p:cBhvr>
                                      <p:by x="120000" y="120000"/>
                                    </p:animScale>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1000"/>
                                        <p:tgtEl>
                                          <p:spTgt spid="82"/>
                                        </p:tgtEl>
                                      </p:cBhvr>
                                    </p:animEffect>
                                    <p:anim calcmode="lin" valueType="num">
                                      <p:cBhvr>
                                        <p:cTn id="74" dur="1000" fill="hold"/>
                                        <p:tgtEl>
                                          <p:spTgt spid="82"/>
                                        </p:tgtEl>
                                        <p:attrNameLst>
                                          <p:attrName>ppt_x</p:attrName>
                                        </p:attrNameLst>
                                      </p:cBhvr>
                                      <p:tavLst>
                                        <p:tav tm="0">
                                          <p:val>
                                            <p:strVal val="#ppt_x"/>
                                          </p:val>
                                        </p:tav>
                                        <p:tav tm="100000">
                                          <p:val>
                                            <p:strVal val="#ppt_x"/>
                                          </p:val>
                                        </p:tav>
                                      </p:tavLst>
                                    </p:anim>
                                    <p:anim calcmode="lin" valueType="num">
                                      <p:cBhvr>
                                        <p:cTn id="75" dur="1000" fill="hold"/>
                                        <p:tgtEl>
                                          <p:spTgt spid="82"/>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20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1" fill="hold" nodeType="clickEffect">
                                  <p:stCondLst>
                                    <p:cond delay="0"/>
                                  </p:stCondLst>
                                  <p:childTnLst>
                                    <p:anim calcmode="lin" valueType="num">
                                      <p:cBhvr additive="base">
                                        <p:cTn id="83" dur="500"/>
                                        <p:tgtEl>
                                          <p:spTgt spid="96"/>
                                        </p:tgtEl>
                                        <p:attrNameLst>
                                          <p:attrName>ppt_x</p:attrName>
                                        </p:attrNameLst>
                                      </p:cBhvr>
                                      <p:tavLst>
                                        <p:tav tm="0">
                                          <p:val>
                                            <p:strVal val="ppt_x"/>
                                          </p:val>
                                        </p:tav>
                                        <p:tav tm="100000">
                                          <p:val>
                                            <p:strVal val="ppt_x"/>
                                          </p:val>
                                        </p:tav>
                                      </p:tavLst>
                                    </p:anim>
                                    <p:anim calcmode="lin" valueType="num">
                                      <p:cBhvr additive="base">
                                        <p:cTn id="84" dur="500"/>
                                        <p:tgtEl>
                                          <p:spTgt spid="96"/>
                                        </p:tgtEl>
                                        <p:attrNameLst>
                                          <p:attrName>ppt_y</p:attrName>
                                        </p:attrNameLst>
                                      </p:cBhvr>
                                      <p:tavLst>
                                        <p:tav tm="0">
                                          <p:val>
                                            <p:strVal val="ppt_y"/>
                                          </p:val>
                                        </p:tav>
                                        <p:tav tm="100000">
                                          <p:val>
                                            <p:strVal val="0-ppt_h/2"/>
                                          </p:val>
                                        </p:tav>
                                      </p:tavLst>
                                    </p:anim>
                                    <p:set>
                                      <p:cBhvr>
                                        <p:cTn id="85" dur="1" fill="hold">
                                          <p:stCondLst>
                                            <p:cond delay="499"/>
                                          </p:stCondLst>
                                        </p:cTn>
                                        <p:tgtEl>
                                          <p:spTgt spid="96"/>
                                        </p:tgtEl>
                                        <p:attrNameLst>
                                          <p:attrName>style.visibility</p:attrName>
                                        </p:attrNameLst>
                                      </p:cBhvr>
                                      <p:to>
                                        <p:strVal val="hidden"/>
                                      </p:to>
                                    </p:set>
                                  </p:childTnLst>
                                </p:cTn>
                              </p:par>
                              <p:par>
                                <p:cTn id="86" presetID="2" presetClass="exit" presetSubtype="1" fill="hold" nodeType="withEffect">
                                  <p:stCondLst>
                                    <p:cond delay="0"/>
                                  </p:stCondLst>
                                  <p:childTnLst>
                                    <p:anim calcmode="lin" valueType="num">
                                      <p:cBhvr additive="base">
                                        <p:cTn id="87" dur="500"/>
                                        <p:tgtEl>
                                          <p:spTgt spid="76"/>
                                        </p:tgtEl>
                                        <p:attrNameLst>
                                          <p:attrName>ppt_x</p:attrName>
                                        </p:attrNameLst>
                                      </p:cBhvr>
                                      <p:tavLst>
                                        <p:tav tm="0">
                                          <p:val>
                                            <p:strVal val="ppt_x"/>
                                          </p:val>
                                        </p:tav>
                                        <p:tav tm="100000">
                                          <p:val>
                                            <p:strVal val="ppt_x"/>
                                          </p:val>
                                        </p:tav>
                                      </p:tavLst>
                                    </p:anim>
                                    <p:anim calcmode="lin" valueType="num">
                                      <p:cBhvr additive="base">
                                        <p:cTn id="88" dur="500"/>
                                        <p:tgtEl>
                                          <p:spTgt spid="76"/>
                                        </p:tgtEl>
                                        <p:attrNameLst>
                                          <p:attrName>ppt_y</p:attrName>
                                        </p:attrNameLst>
                                      </p:cBhvr>
                                      <p:tavLst>
                                        <p:tav tm="0">
                                          <p:val>
                                            <p:strVal val="ppt_y"/>
                                          </p:val>
                                        </p:tav>
                                        <p:tav tm="100000">
                                          <p:val>
                                            <p:strVal val="0-ppt_h/2"/>
                                          </p:val>
                                        </p:tav>
                                      </p:tavLst>
                                    </p:anim>
                                    <p:set>
                                      <p:cBhvr>
                                        <p:cTn id="89" dur="1" fill="hold">
                                          <p:stCondLst>
                                            <p:cond delay="499"/>
                                          </p:stCondLst>
                                        </p:cTn>
                                        <p:tgtEl>
                                          <p:spTgt spid="7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5" presetClass="exit" presetSubtype="10" fill="hold" nodeType="clickEffect">
                                  <p:stCondLst>
                                    <p:cond delay="0"/>
                                  </p:stCondLst>
                                  <p:childTnLst>
                                    <p:animEffect transition="out" filter="checkerboard(across)">
                                      <p:cBhvr>
                                        <p:cTn id="93" dur="500"/>
                                        <p:tgtEl>
                                          <p:spTgt spid="82"/>
                                        </p:tgtEl>
                                      </p:cBhvr>
                                    </p:animEffect>
                                    <p:set>
                                      <p:cBhvr>
                                        <p:cTn id="94" dur="1" fill="hold">
                                          <p:stCondLst>
                                            <p:cond delay="499"/>
                                          </p:stCondLst>
                                        </p:cTn>
                                        <p:tgtEl>
                                          <p:spTgt spid="82"/>
                                        </p:tgtEl>
                                        <p:attrNameLst>
                                          <p:attrName>style.visibility</p:attrName>
                                        </p:attrNameLst>
                                      </p:cBhvr>
                                      <p:to>
                                        <p:strVal val="hidden"/>
                                      </p:to>
                                    </p:set>
                                  </p:childTnLst>
                                </p:cTn>
                              </p:par>
                            </p:childTnLst>
                          </p:cTn>
                        </p:par>
                        <p:par>
                          <p:cTn id="95" fill="hold">
                            <p:stCondLst>
                              <p:cond delay="500"/>
                            </p:stCondLst>
                            <p:childTnLst>
                              <p:par>
                                <p:cTn id="96" presetID="5" presetClass="exit" presetSubtype="10" fill="hold" nodeType="afterEffect">
                                  <p:stCondLst>
                                    <p:cond delay="0"/>
                                  </p:stCondLst>
                                  <p:childTnLst>
                                    <p:animEffect transition="out" filter="checkerboard(across)">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childTnLst>
                          </p:cTn>
                        </p:par>
                        <p:par>
                          <p:cTn id="99" fill="hold">
                            <p:stCondLst>
                              <p:cond delay="1000"/>
                            </p:stCondLst>
                            <p:childTnLst>
                              <p:par>
                                <p:cTn id="100" presetID="5" presetClass="exit" presetSubtype="10" fill="hold" nodeType="afterEffect">
                                  <p:stCondLst>
                                    <p:cond delay="0"/>
                                  </p:stCondLst>
                                  <p:childTnLst>
                                    <p:animEffect transition="out" filter="checkerboard(across)">
                                      <p:cBhvr>
                                        <p:cTn id="101" dur="500"/>
                                        <p:tgtEl>
                                          <p:spTgt spid="102"/>
                                        </p:tgtEl>
                                      </p:cBhvr>
                                    </p:animEffect>
                                    <p:set>
                                      <p:cBhvr>
                                        <p:cTn id="102" dur="1" fill="hold">
                                          <p:stCondLst>
                                            <p:cond delay="499"/>
                                          </p:stCondLst>
                                        </p:cTn>
                                        <p:tgtEl>
                                          <p:spTgt spid="10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8" presetClass="entr" presetSubtype="32" fill="hold" nodeType="click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diamond(out)">
                                      <p:cBhvr>
                                        <p:cTn id="10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제목 1"/>
          <p:cNvSpPr>
            <a:spLocks noGrp="1"/>
          </p:cNvSpPr>
          <p:nvPr>
            <p:ph type="title"/>
          </p:nvPr>
        </p:nvSpPr>
        <p:spPr/>
        <p:txBody>
          <a:bodyPr/>
          <a:lstStyle/>
          <a:p>
            <a:pPr eaLnBrk="1" hangingPunct="1"/>
            <a:r>
              <a:rPr lang="en-US" altLang="ko-KR" smtClean="0">
                <a:latin typeface="Arial" charset="0"/>
                <a:cs typeface="Arial" charset="0"/>
              </a:rPr>
              <a:t>ADN </a:t>
            </a:r>
            <a:r>
              <a:rPr lang="ko-KR" altLang="en-US" smtClean="0">
                <a:latin typeface="Arial" charset="0"/>
                <a:cs typeface="Arial" charset="0"/>
              </a:rPr>
              <a:t>구축 시 예상 효과</a:t>
            </a:r>
          </a:p>
        </p:txBody>
      </p:sp>
      <p:sp>
        <p:nvSpPr>
          <p:cNvPr id="3" name="내용 개체 틀 2"/>
          <p:cNvSpPr>
            <a:spLocks noGrp="1"/>
          </p:cNvSpPr>
          <p:nvPr>
            <p:ph idx="1"/>
          </p:nvPr>
        </p:nvSpPr>
        <p:spPr/>
        <p:txBody>
          <a:bodyPr rtlCol="0">
            <a:normAutofit lnSpcReduction="10000"/>
          </a:bodyPr>
          <a:lstStyle/>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최대 </a:t>
            </a:r>
            <a:r>
              <a:rPr lang="en-US" altLang="ko-KR" sz="2200" dirty="0" smtClean="0">
                <a:solidFill>
                  <a:schemeClr val="tx1">
                    <a:lumMod val="50000"/>
                    <a:lumOff val="50000"/>
                  </a:schemeClr>
                </a:solidFill>
              </a:rPr>
              <a:t>2 ~ 3</a:t>
            </a:r>
            <a:r>
              <a:rPr lang="ko-KR" altLang="en-US" sz="2200" dirty="0" smtClean="0">
                <a:solidFill>
                  <a:schemeClr val="tx1">
                    <a:lumMod val="50000"/>
                    <a:lumOff val="50000"/>
                  </a:schemeClr>
                </a:solidFill>
              </a:rPr>
              <a:t>배의 </a:t>
            </a:r>
            <a:r>
              <a:rPr lang="en-US" altLang="ko-KR" sz="2200" dirty="0" smtClean="0">
                <a:solidFill>
                  <a:schemeClr val="tx1">
                    <a:lumMod val="50000"/>
                    <a:lumOff val="50000"/>
                  </a:schemeClr>
                </a:solidFill>
              </a:rPr>
              <a:t>Web Application </a:t>
            </a:r>
            <a:r>
              <a:rPr lang="ko-KR" altLang="en-US" sz="2200" dirty="0" smtClean="0">
                <a:solidFill>
                  <a:schemeClr val="tx1">
                    <a:lumMod val="50000"/>
                    <a:lumOff val="50000"/>
                  </a:schemeClr>
                </a:solidFill>
              </a:rPr>
              <a:t>속도 향상</a:t>
            </a:r>
          </a:p>
          <a:p>
            <a:pPr eaLnBrk="1" fontAlgn="auto" hangingPunct="1">
              <a:lnSpc>
                <a:spcPct val="150000"/>
              </a:lnSpc>
              <a:spcAft>
                <a:spcPts val="0"/>
              </a:spcAft>
              <a:buFont typeface="Arial"/>
              <a:buChar char="•"/>
              <a:defRPr/>
            </a:pPr>
            <a:r>
              <a:rPr lang="en-US" altLang="ko-KR" sz="2200" dirty="0" smtClean="0">
                <a:solidFill>
                  <a:schemeClr val="tx1">
                    <a:lumMod val="50000"/>
                    <a:lumOff val="50000"/>
                  </a:schemeClr>
                </a:solidFill>
              </a:rPr>
              <a:t>Infrastructure </a:t>
            </a:r>
            <a:r>
              <a:rPr lang="ko-KR" altLang="en-US" sz="2200" dirty="0" smtClean="0">
                <a:solidFill>
                  <a:schemeClr val="tx1">
                    <a:lumMod val="50000"/>
                    <a:lumOff val="50000"/>
                  </a:schemeClr>
                </a:solidFill>
              </a:rPr>
              <a:t>구축</a:t>
            </a:r>
            <a:r>
              <a:rPr lang="en-US" altLang="ko-KR" sz="2200" dirty="0" smtClean="0">
                <a:solidFill>
                  <a:schemeClr val="tx1">
                    <a:lumMod val="50000"/>
                    <a:lumOff val="50000"/>
                  </a:schemeClr>
                </a:solidFill>
              </a:rPr>
              <a:t>/</a:t>
            </a:r>
            <a:r>
              <a:rPr lang="ko-KR" altLang="en-US" sz="2200" dirty="0" smtClean="0">
                <a:solidFill>
                  <a:schemeClr val="tx1">
                    <a:lumMod val="50000"/>
                    <a:lumOff val="50000"/>
                  </a:schemeClr>
                </a:solidFill>
              </a:rPr>
              <a:t>유지비용 </a:t>
            </a:r>
            <a:r>
              <a:rPr lang="en-US" altLang="ko-KR" sz="2200" dirty="0" smtClean="0">
                <a:solidFill>
                  <a:schemeClr val="tx1">
                    <a:lumMod val="50000"/>
                    <a:lumOff val="50000"/>
                  </a:schemeClr>
                </a:solidFill>
              </a:rPr>
              <a:t>33% </a:t>
            </a:r>
            <a:r>
              <a:rPr lang="ko-KR" altLang="en-US" sz="2200" dirty="0" smtClean="0">
                <a:solidFill>
                  <a:schemeClr val="tx1">
                    <a:lumMod val="50000"/>
                    <a:lumOff val="50000"/>
                  </a:schemeClr>
                </a:solidFill>
              </a:rPr>
              <a:t>이상 절감 효과</a:t>
            </a:r>
          </a:p>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주요 </a:t>
            </a:r>
            <a:r>
              <a:rPr lang="en-US" altLang="ko-KR" sz="2200" dirty="0" smtClean="0">
                <a:solidFill>
                  <a:schemeClr val="tx1">
                    <a:lumMod val="50000"/>
                    <a:lumOff val="50000"/>
                  </a:schemeClr>
                </a:solidFill>
              </a:rPr>
              <a:t>Application</a:t>
            </a:r>
            <a:r>
              <a:rPr lang="ko-KR" altLang="en-US" sz="2200" dirty="0" smtClean="0">
                <a:solidFill>
                  <a:schemeClr val="tx1">
                    <a:lumMod val="50000"/>
                    <a:lumOff val="50000"/>
                  </a:schemeClr>
                </a:solidFill>
              </a:rPr>
              <a:t>의 </a:t>
            </a:r>
            <a:r>
              <a:rPr lang="en-US" altLang="ko-KR" sz="2200" dirty="0" smtClean="0">
                <a:solidFill>
                  <a:schemeClr val="tx1">
                    <a:lumMod val="50000"/>
                    <a:lumOff val="50000"/>
                  </a:schemeClr>
                </a:solidFill>
              </a:rPr>
              <a:t>Performance </a:t>
            </a:r>
            <a:r>
              <a:rPr lang="ko-KR" altLang="en-US" sz="2200" dirty="0" smtClean="0">
                <a:solidFill>
                  <a:schemeClr val="tx1">
                    <a:lumMod val="50000"/>
                    <a:lumOff val="50000"/>
                  </a:schemeClr>
                </a:solidFill>
              </a:rPr>
              <a:t>보장</a:t>
            </a:r>
          </a:p>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고효율의 지능적 </a:t>
            </a:r>
            <a:r>
              <a:rPr lang="en-US" altLang="ko-KR" sz="2200" dirty="0" smtClean="0">
                <a:solidFill>
                  <a:schemeClr val="tx1">
                    <a:lumMod val="50000"/>
                    <a:lumOff val="50000"/>
                  </a:schemeClr>
                </a:solidFill>
              </a:rPr>
              <a:t>Application </a:t>
            </a:r>
            <a:r>
              <a:rPr lang="ko-KR" altLang="en-US" sz="2200" dirty="0" smtClean="0">
                <a:solidFill>
                  <a:schemeClr val="tx1">
                    <a:lumMod val="50000"/>
                    <a:lumOff val="50000"/>
                  </a:schemeClr>
                </a:solidFill>
              </a:rPr>
              <a:t>보안</a:t>
            </a:r>
          </a:p>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최고 수준의 시스템 가용성 확보</a:t>
            </a:r>
          </a:p>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최적의 시스템 통합 및 </a:t>
            </a:r>
            <a:r>
              <a:rPr lang="ko-KR" altLang="en-US" sz="2200" dirty="0" err="1" smtClean="0">
                <a:solidFill>
                  <a:schemeClr val="tx1">
                    <a:lumMod val="50000"/>
                    <a:lumOff val="50000"/>
                  </a:schemeClr>
                </a:solidFill>
              </a:rPr>
              <a:t>확장성</a:t>
            </a:r>
            <a:r>
              <a:rPr lang="ko-KR" altLang="en-US" sz="2200" dirty="0" smtClean="0">
                <a:solidFill>
                  <a:schemeClr val="tx1">
                    <a:lumMod val="50000"/>
                    <a:lumOff val="50000"/>
                  </a:schemeClr>
                </a:solidFill>
              </a:rPr>
              <a:t> 제공</a:t>
            </a:r>
          </a:p>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손쉬운 적용 및 운영</a:t>
            </a:r>
          </a:p>
          <a:p>
            <a:pPr eaLnBrk="1" fontAlgn="auto" hangingPunct="1">
              <a:lnSpc>
                <a:spcPct val="150000"/>
              </a:lnSpc>
              <a:spcAft>
                <a:spcPts val="0"/>
              </a:spcAft>
              <a:buFont typeface="Arial"/>
              <a:buChar char="•"/>
              <a:defRPr/>
            </a:pPr>
            <a:r>
              <a:rPr lang="ko-KR" altLang="en-US" sz="2200" dirty="0" smtClean="0">
                <a:solidFill>
                  <a:schemeClr val="tx1">
                    <a:lumMod val="50000"/>
                    <a:lumOff val="50000"/>
                  </a:schemeClr>
                </a:solidFill>
              </a:rPr>
              <a:t>네트워크 및 서버의 최적화 및 통합 관리 제공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itle 1"/>
          <p:cNvSpPr>
            <a:spLocks noGrp="1"/>
          </p:cNvSpPr>
          <p:nvPr>
            <p:ph type="ctrTitle"/>
          </p:nvPr>
        </p:nvSpPr>
        <p:spPr>
          <a:xfrm>
            <a:off x="647700" y="3567113"/>
            <a:ext cx="6781800" cy="661987"/>
          </a:xfrm>
        </p:spPr>
        <p:txBody>
          <a:bodyPr/>
          <a:lstStyle/>
          <a:p>
            <a:pPr eaLnBrk="1" hangingPunct="1">
              <a:spcBef>
                <a:spcPts val="6000"/>
              </a:spcBef>
            </a:pPr>
            <a:r>
              <a:rPr lang="ko-KR" altLang="en-US" sz="3000" smtClean="0">
                <a:solidFill>
                  <a:srgbClr val="0070C0"/>
                </a:solidFill>
                <a:latin typeface="Arial" charset="0"/>
                <a:cs typeface="Arial" charset="0"/>
              </a:rPr>
              <a:t>현재 </a:t>
            </a:r>
            <a:r>
              <a:rPr lang="en-US" altLang="ko-KR" sz="3000" smtClean="0">
                <a:solidFill>
                  <a:srgbClr val="0070C0"/>
                </a:solidFill>
                <a:latin typeface="Arial" charset="0"/>
                <a:cs typeface="Arial" charset="0"/>
              </a:rPr>
              <a:t>IT Infra Structure</a:t>
            </a:r>
            <a:r>
              <a:rPr lang="ko-KR" altLang="en-US" sz="3000" smtClean="0">
                <a:solidFill>
                  <a:srgbClr val="0070C0"/>
                </a:solidFill>
                <a:latin typeface="Arial" charset="0"/>
                <a:cs typeface="Arial" charset="0"/>
              </a:rPr>
              <a:t>의 도전 과제</a:t>
            </a:r>
            <a:r>
              <a:rPr lang="ko-KR" altLang="en-US" sz="3000" smtClean="0">
                <a:solidFill>
                  <a:srgbClr val="0070C0"/>
                </a:solidFill>
                <a:latin typeface="Arial" charset="0"/>
                <a:ea typeface="굴림" charset="-127"/>
                <a:cs typeface="Arial" charset="0"/>
              </a:rPr>
              <a:t/>
            </a:r>
            <a:br>
              <a:rPr lang="ko-KR" altLang="en-US" sz="3000" smtClean="0">
                <a:solidFill>
                  <a:srgbClr val="0070C0"/>
                </a:solidFill>
                <a:latin typeface="Arial" charset="0"/>
                <a:ea typeface="굴림" charset="-127"/>
                <a:cs typeface="Arial" charset="0"/>
              </a:rPr>
            </a:br>
            <a:r>
              <a:rPr lang="ko-KR" altLang="en-US" sz="2800" smtClean="0">
                <a:solidFill>
                  <a:srgbClr val="0070C0"/>
                </a:solidFill>
                <a:latin typeface="Arial" charset="0"/>
                <a:ea typeface="굴림" charset="-127"/>
                <a:cs typeface="Arial" charset="0"/>
              </a:rPr>
              <a:t/>
            </a:r>
            <a:br>
              <a:rPr lang="ko-KR" altLang="en-US" sz="2800" smtClean="0">
                <a:solidFill>
                  <a:srgbClr val="0070C0"/>
                </a:solidFill>
                <a:latin typeface="Arial" charset="0"/>
                <a:ea typeface="굴림" charset="-127"/>
                <a:cs typeface="Arial" charset="0"/>
              </a:rPr>
            </a:br>
            <a:r>
              <a:rPr lang="ko-KR" altLang="en-US" sz="3000" smtClean="0">
                <a:solidFill>
                  <a:srgbClr val="0070C0"/>
                </a:solidFill>
                <a:latin typeface="Arial" charset="0"/>
                <a:ea typeface="굴림" charset="-127"/>
                <a:cs typeface="Arial" charset="0"/>
              </a:rPr>
              <a:t/>
            </a:r>
            <a:br>
              <a:rPr lang="ko-KR" altLang="en-US" sz="3000" smtClean="0">
                <a:solidFill>
                  <a:srgbClr val="0070C0"/>
                </a:solidFill>
                <a:latin typeface="Arial" charset="0"/>
                <a:ea typeface="굴림" charset="-127"/>
                <a:cs typeface="Arial" charset="0"/>
              </a:rPr>
            </a:br>
            <a:endParaRPr lang="ko-KR" altLang="en-US" sz="3000" smtClean="0">
              <a:solidFill>
                <a:srgbClr val="0070C0"/>
              </a:solidFill>
              <a:latin typeface="Arial" charset="0"/>
              <a:ea typeface="굴림" charset="-127"/>
              <a:cs typeface="Arial" charset="0"/>
            </a:endParaRPr>
          </a:p>
        </p:txBody>
      </p:sp>
      <p:pic>
        <p:nvPicPr>
          <p:cNvPr id="46083" name="Picture 4" descr="F5logo_tagline.jpg"/>
          <p:cNvPicPr>
            <a:picLocks noChangeAspect="1"/>
          </p:cNvPicPr>
          <p:nvPr/>
        </p:nvPicPr>
        <p:blipFill>
          <a:blip r:embed="rId3"/>
          <a:srcRect/>
          <a:stretch>
            <a:fillRect/>
          </a:stretch>
        </p:blipFill>
        <p:spPr bwMode="auto">
          <a:xfrm>
            <a:off x="6680200" y="5638800"/>
            <a:ext cx="1941513" cy="70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25450" y="376238"/>
            <a:ext cx="8382000" cy="676275"/>
          </a:xfrm>
        </p:spPr>
        <p:txBody>
          <a:bodyPr/>
          <a:lstStyle/>
          <a:p>
            <a:pPr eaLnBrk="1" hangingPunct="1"/>
            <a:r>
              <a:rPr lang="en-US" altLang="ko-KR" smtClean="0">
                <a:latin typeface="Arial" charset="0"/>
                <a:cs typeface="Arial" charset="0"/>
              </a:rPr>
              <a:t>Why F5?</a:t>
            </a:r>
          </a:p>
        </p:txBody>
      </p:sp>
      <p:sp>
        <p:nvSpPr>
          <p:cNvPr id="2" name="Round Diagonal Corner Rectangle 8"/>
          <p:cNvSpPr/>
          <p:nvPr/>
        </p:nvSpPr>
        <p:spPr bwMode="auto">
          <a:xfrm>
            <a:off x="5129213" y="1319213"/>
            <a:ext cx="3268662" cy="136842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F5 Solution Center             </a:t>
            </a:r>
            <a:r>
              <a:rPr kumimoji="0" lang="en-US" altLang="ko-KR" sz="1200" b="1" dirty="0">
                <a:solidFill>
                  <a:srgbClr val="000000"/>
                </a:solidFill>
                <a:latin typeface="맑은 고딕" pitchFamily="50" charset="-127"/>
              </a:rPr>
              <a:t>http://www.f5.com/solution-center/</a:t>
            </a:r>
            <a:endParaRPr kumimoji="0" lang="en-US" altLang="ko-KR" sz="1400" b="1" dirty="0">
              <a:solidFill>
                <a:schemeClr val="tx1"/>
              </a:solidFill>
              <a:latin typeface="맑은 고딕" pitchFamily="50" charset="-127"/>
            </a:endParaRPr>
          </a:p>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F5 ARS (Application Ready Solution) </a:t>
            </a:r>
          </a:p>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ko-KR" altLang="en-US" sz="1400" b="1" dirty="0">
                <a:solidFill>
                  <a:schemeClr val="tx1"/>
                </a:solidFill>
                <a:latin typeface="맑은 고딕" pitchFamily="50" charset="-127"/>
              </a:rPr>
              <a:t>공동 테스트 결과 및 구축 가이드</a:t>
            </a:r>
            <a:endParaRPr kumimoji="0" lang="en-US" altLang="ko-KR" sz="1400" b="1" dirty="0">
              <a:solidFill>
                <a:schemeClr val="tx1"/>
              </a:solidFill>
              <a:latin typeface="맑은 고딕" pitchFamily="50" charset="-127"/>
            </a:endParaRPr>
          </a:p>
        </p:txBody>
      </p:sp>
      <p:sp>
        <p:nvSpPr>
          <p:cNvPr id="3" name="Round Diagonal Corner Rectangle 8"/>
          <p:cNvSpPr/>
          <p:nvPr/>
        </p:nvSpPr>
        <p:spPr bwMode="auto">
          <a:xfrm>
            <a:off x="5129213" y="3049588"/>
            <a:ext cx="3268662" cy="150971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en-US" altLang="ko-KR" sz="1400" b="1" dirty="0" err="1">
                <a:solidFill>
                  <a:schemeClr val="tx1"/>
                </a:solidFill>
                <a:latin typeface="맑은 고딕" pitchFamily="50" charset="-127"/>
              </a:rPr>
              <a:t>iRule</a:t>
            </a:r>
            <a:endParaRPr kumimoji="0" lang="en-US" altLang="ko-KR" sz="1400" b="1" dirty="0">
              <a:solidFill>
                <a:schemeClr val="tx1"/>
              </a:solidFill>
              <a:latin typeface="맑은 고딕" pitchFamily="50" charset="-127"/>
            </a:endParaRPr>
          </a:p>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en-US" altLang="ko-KR" sz="1400" b="1" dirty="0" err="1">
                <a:solidFill>
                  <a:schemeClr val="tx1"/>
                </a:solidFill>
                <a:latin typeface="맑은 고딕" pitchFamily="50" charset="-127"/>
              </a:rPr>
              <a:t>iControl</a:t>
            </a:r>
            <a:endParaRPr kumimoji="0" lang="en-US" altLang="ko-KR" sz="1400" b="1" dirty="0">
              <a:solidFill>
                <a:schemeClr val="tx1"/>
              </a:solidFill>
              <a:latin typeface="맑은 고딕" pitchFamily="50" charset="-127"/>
            </a:endParaRPr>
          </a:p>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en-US" altLang="ko-KR" sz="1400" b="1" dirty="0" err="1">
                <a:solidFill>
                  <a:schemeClr val="tx1"/>
                </a:solidFill>
                <a:latin typeface="맑은 고딕" pitchFamily="50" charset="-127"/>
              </a:rPr>
              <a:t>DevCentral</a:t>
            </a:r>
            <a:endParaRPr kumimoji="0" lang="en-US" altLang="ko-KR" sz="1400" b="1" dirty="0">
              <a:solidFill>
                <a:schemeClr val="tx1"/>
              </a:solidFill>
              <a:latin typeface="맑은 고딕" pitchFamily="50" charset="-127"/>
            </a:endParaRPr>
          </a:p>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TCP Express, One-Connect, Compression, Caching, ASM, WAM, SAM….</a:t>
            </a:r>
          </a:p>
        </p:txBody>
      </p:sp>
      <p:sp>
        <p:nvSpPr>
          <p:cNvPr id="4" name="Round Diagonal Corner Rectangle 8"/>
          <p:cNvSpPr/>
          <p:nvPr/>
        </p:nvSpPr>
        <p:spPr bwMode="auto">
          <a:xfrm>
            <a:off x="5129213" y="4957763"/>
            <a:ext cx="3268662" cy="158115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#1 </a:t>
            </a:r>
            <a:r>
              <a:rPr kumimoji="0" lang="ko-KR" altLang="en-US" sz="1400" b="1" dirty="0" err="1">
                <a:solidFill>
                  <a:schemeClr val="tx1"/>
                </a:solidFill>
                <a:latin typeface="맑은 고딕" pitchFamily="50" charset="-127"/>
              </a:rPr>
              <a:t>마켓쉐어</a:t>
            </a:r>
            <a:r>
              <a:rPr kumimoji="0" lang="en-US" altLang="ko-KR" sz="1400" b="1" dirty="0">
                <a:solidFill>
                  <a:schemeClr val="tx1"/>
                </a:solidFill>
                <a:latin typeface="맑은 고딕" pitchFamily="50" charset="-127"/>
              </a:rPr>
              <a:t>(60% -Advanced ADC, </a:t>
            </a:r>
            <a:r>
              <a:rPr kumimoji="0" lang="ko-KR" altLang="en-US" sz="1400" b="1" dirty="0" err="1">
                <a:solidFill>
                  <a:schemeClr val="tx1"/>
                </a:solidFill>
                <a:latin typeface="맑은 고딕" pitchFamily="50" charset="-127"/>
              </a:rPr>
              <a:t>가트너</a:t>
            </a:r>
            <a:r>
              <a:rPr kumimoji="0" lang="ko-KR" altLang="en-US" sz="1400" b="1" dirty="0">
                <a:solidFill>
                  <a:schemeClr val="tx1"/>
                </a:solidFill>
                <a:latin typeface="맑은 고딕" pitchFamily="50" charset="-127"/>
              </a:rPr>
              <a:t> </a:t>
            </a:r>
            <a:r>
              <a:rPr kumimoji="0" lang="en-US" altLang="ko-KR" sz="1400" b="1" dirty="0">
                <a:solidFill>
                  <a:schemeClr val="tx1"/>
                </a:solidFill>
                <a:latin typeface="맑은 고딕" pitchFamily="50" charset="-127"/>
              </a:rPr>
              <a:t>2008</a:t>
            </a:r>
            <a:r>
              <a:rPr kumimoji="0" lang="ko-KR" altLang="en-US" sz="1400" b="1" dirty="0">
                <a:solidFill>
                  <a:schemeClr val="tx1"/>
                </a:solidFill>
                <a:latin typeface="맑은 고딕" pitchFamily="50" charset="-127"/>
              </a:rPr>
              <a:t>년 전체</a:t>
            </a:r>
            <a:r>
              <a:rPr kumimoji="0" lang="en-US" altLang="ko-KR" sz="1400" b="1" dirty="0">
                <a:solidFill>
                  <a:schemeClr val="tx1"/>
                </a:solidFill>
                <a:latin typeface="맑은 고딕" pitchFamily="50" charset="-127"/>
              </a:rPr>
              <a:t>) </a:t>
            </a:r>
            <a:endParaRPr kumimoji="0" lang="en-US" altLang="ko-KR" sz="1000" b="1" dirty="0">
              <a:solidFill>
                <a:schemeClr val="tx1"/>
              </a:solidFill>
              <a:latin typeface="맑은 고딕" pitchFamily="50" charset="-127"/>
            </a:endParaRPr>
          </a:p>
          <a:p>
            <a:pPr fontAlgn="auto" latinLnBrk="0">
              <a:spcBef>
                <a:spcPts val="0"/>
              </a:spcBef>
              <a:spcAft>
                <a:spcPts val="0"/>
              </a:spcAft>
              <a:buFont typeface="Wingdings" pitchFamily="2" charset="2"/>
              <a:buChar char="ü"/>
              <a:defRPr/>
            </a:pPr>
            <a:r>
              <a:rPr kumimoji="0" lang="en-US" altLang="ko-KR" sz="1000" b="1" dirty="0">
                <a:solidFill>
                  <a:schemeClr val="tx1"/>
                </a:solidFill>
                <a:latin typeface="맑은 고딕" pitchFamily="50" charset="-127"/>
              </a:rPr>
              <a:t> 10</a:t>
            </a:r>
            <a:r>
              <a:rPr kumimoji="0" lang="ko-KR" altLang="en-US" sz="1000" b="1" dirty="0">
                <a:solidFill>
                  <a:schemeClr val="tx1"/>
                </a:solidFill>
                <a:latin typeface="맑은 고딕" pitchFamily="50" charset="-127"/>
              </a:rPr>
              <a:t>개 </a:t>
            </a:r>
            <a:r>
              <a:rPr kumimoji="0" lang="en-US" altLang="ko-KR" sz="1000" b="1" dirty="0">
                <a:solidFill>
                  <a:schemeClr val="tx1"/>
                </a:solidFill>
                <a:latin typeface="맑은 고딕" pitchFamily="50" charset="-127"/>
              </a:rPr>
              <a:t>Fortune 10 </a:t>
            </a:r>
            <a:r>
              <a:rPr kumimoji="0" lang="ko-KR" altLang="en-US" sz="1000" b="1" dirty="0" err="1">
                <a:solidFill>
                  <a:schemeClr val="tx1"/>
                </a:solidFill>
                <a:latin typeface="맑은 고딕" pitchFamily="50" charset="-127"/>
              </a:rPr>
              <a:t>회사중</a:t>
            </a:r>
            <a:r>
              <a:rPr kumimoji="0" lang="ko-KR" altLang="en-US" sz="1000" b="1" dirty="0">
                <a:solidFill>
                  <a:schemeClr val="tx1"/>
                </a:solidFill>
                <a:latin typeface="맑은 고딕" pitchFamily="50" charset="-127"/>
              </a:rPr>
              <a:t> </a:t>
            </a:r>
            <a:r>
              <a:rPr kumimoji="0" lang="en-US" altLang="ko-KR" sz="1000" b="1" dirty="0">
                <a:solidFill>
                  <a:schemeClr val="tx1"/>
                </a:solidFill>
                <a:latin typeface="맑은 고딕" pitchFamily="50" charset="-127"/>
              </a:rPr>
              <a:t>9</a:t>
            </a:r>
            <a:r>
              <a:rPr kumimoji="0" lang="ko-KR" altLang="en-US" sz="1000" b="1" dirty="0">
                <a:solidFill>
                  <a:schemeClr val="tx1"/>
                </a:solidFill>
                <a:latin typeface="맑은 고딕" pitchFamily="50" charset="-127"/>
              </a:rPr>
              <a:t>개사가 </a:t>
            </a:r>
            <a:r>
              <a:rPr kumimoji="0" lang="en-US" altLang="ko-KR" sz="1000" b="1" dirty="0">
                <a:solidFill>
                  <a:schemeClr val="tx1"/>
                </a:solidFill>
                <a:latin typeface="맑은 고딕" pitchFamily="50" charset="-127"/>
              </a:rPr>
              <a:t>F5</a:t>
            </a:r>
            <a:r>
              <a:rPr kumimoji="0" lang="ko-KR" altLang="en-US" sz="1000" b="1" dirty="0">
                <a:solidFill>
                  <a:schemeClr val="tx1"/>
                </a:solidFill>
                <a:latin typeface="맑은 고딕" pitchFamily="50" charset="-127"/>
              </a:rPr>
              <a:t>를 사용</a:t>
            </a:r>
          </a:p>
          <a:p>
            <a:pPr fontAlgn="auto" latinLnBrk="0">
              <a:spcBef>
                <a:spcPts val="0"/>
              </a:spcBef>
              <a:spcAft>
                <a:spcPts val="0"/>
              </a:spcAft>
              <a:buFont typeface="Wingdings" pitchFamily="2" charset="2"/>
              <a:buChar char="ü"/>
              <a:defRPr/>
            </a:pPr>
            <a:r>
              <a:rPr kumimoji="0" lang="ko-KR" altLang="en-US" sz="1000" b="1" dirty="0">
                <a:solidFill>
                  <a:schemeClr val="tx1"/>
                </a:solidFill>
                <a:latin typeface="맑은 고딕" pitchFamily="50" charset="-127"/>
              </a:rPr>
              <a:t> 상위 </a:t>
            </a:r>
            <a:r>
              <a:rPr kumimoji="0" lang="en-US" altLang="ko-KR" sz="1000" b="1" dirty="0">
                <a:solidFill>
                  <a:schemeClr val="tx1"/>
                </a:solidFill>
                <a:latin typeface="맑은 고딕" pitchFamily="50" charset="-127"/>
              </a:rPr>
              <a:t>10</a:t>
            </a:r>
            <a:r>
              <a:rPr kumimoji="0" lang="ko-KR" altLang="en-US" sz="1000" b="1" dirty="0">
                <a:solidFill>
                  <a:schemeClr val="tx1"/>
                </a:solidFill>
                <a:latin typeface="맑은 고딕" pitchFamily="50" charset="-127"/>
              </a:rPr>
              <a:t>개 </a:t>
            </a:r>
            <a:r>
              <a:rPr kumimoji="0" lang="ko-KR" altLang="en-US" sz="1000" b="1" dirty="0" err="1">
                <a:solidFill>
                  <a:schemeClr val="tx1"/>
                </a:solidFill>
                <a:latin typeface="맑은 고딕" pitchFamily="50" charset="-127"/>
              </a:rPr>
              <a:t>금융사중</a:t>
            </a:r>
            <a:r>
              <a:rPr kumimoji="0" lang="ko-KR" altLang="en-US" sz="1000" b="1" dirty="0">
                <a:solidFill>
                  <a:schemeClr val="tx1"/>
                </a:solidFill>
                <a:latin typeface="맑은 고딕" pitchFamily="50" charset="-127"/>
              </a:rPr>
              <a:t> </a:t>
            </a:r>
            <a:r>
              <a:rPr kumimoji="0" lang="en-US" altLang="ko-KR" sz="1000" b="1" dirty="0">
                <a:solidFill>
                  <a:schemeClr val="tx1"/>
                </a:solidFill>
                <a:latin typeface="맑은 고딕" pitchFamily="50" charset="-127"/>
              </a:rPr>
              <a:t>9</a:t>
            </a:r>
            <a:r>
              <a:rPr kumimoji="0" lang="ko-KR" altLang="en-US" sz="1000" b="1" dirty="0">
                <a:solidFill>
                  <a:schemeClr val="tx1"/>
                </a:solidFill>
                <a:latin typeface="맑은 고딕" pitchFamily="50" charset="-127"/>
              </a:rPr>
              <a:t>개사 </a:t>
            </a:r>
            <a:r>
              <a:rPr kumimoji="0" lang="en-US" altLang="ko-KR" sz="1000" b="1" dirty="0">
                <a:solidFill>
                  <a:schemeClr val="tx1"/>
                </a:solidFill>
                <a:latin typeface="맑은 고딕" pitchFamily="50" charset="-127"/>
              </a:rPr>
              <a:t>F5</a:t>
            </a:r>
            <a:r>
              <a:rPr kumimoji="0" lang="ko-KR" altLang="en-US" sz="1000" b="1" dirty="0">
                <a:solidFill>
                  <a:schemeClr val="tx1"/>
                </a:solidFill>
                <a:latin typeface="맑은 고딕" pitchFamily="50" charset="-127"/>
              </a:rPr>
              <a:t>를 표준장비로 선정</a:t>
            </a:r>
          </a:p>
          <a:p>
            <a:pPr fontAlgn="auto" latinLnBrk="0">
              <a:spcBef>
                <a:spcPts val="0"/>
              </a:spcBef>
              <a:spcAft>
                <a:spcPts val="0"/>
              </a:spcAft>
              <a:buFontTx/>
              <a:buChar char="•"/>
              <a:defRPr/>
            </a:pPr>
            <a:r>
              <a:rPr kumimoji="0" lang="ko-KR" altLang="en-US" sz="1400" b="1" dirty="0">
                <a:solidFill>
                  <a:schemeClr val="tx1"/>
                </a:solidFill>
                <a:latin typeface="맑은 고딕" pitchFamily="50" charset="-127"/>
              </a:rPr>
              <a:t> </a:t>
            </a:r>
            <a:r>
              <a:rPr kumimoji="0" lang="ko-KR" altLang="en-US" sz="1400" b="1" dirty="0" err="1">
                <a:solidFill>
                  <a:schemeClr val="tx1"/>
                </a:solidFill>
                <a:latin typeface="맑은 고딕" pitchFamily="50" charset="-127"/>
              </a:rPr>
              <a:t>가트너</a:t>
            </a:r>
            <a:r>
              <a:rPr kumimoji="0" lang="ko-KR" altLang="en-US" sz="1400" b="1" dirty="0">
                <a:solidFill>
                  <a:schemeClr val="tx1"/>
                </a:solidFill>
                <a:latin typeface="맑은 고딕" pitchFamily="50" charset="-127"/>
              </a:rPr>
              <a:t> 벤더 평가</a:t>
            </a:r>
            <a:r>
              <a:rPr kumimoji="0" lang="en-US" altLang="ko-KR" sz="1400" b="1" dirty="0">
                <a:solidFill>
                  <a:schemeClr val="tx1"/>
                </a:solidFill>
                <a:latin typeface="맑은 고딕" pitchFamily="50" charset="-127"/>
              </a:rPr>
              <a:t>(</a:t>
            </a:r>
            <a:r>
              <a:rPr kumimoji="0" lang="ko-KR" altLang="en-US" sz="1400" b="1" dirty="0" err="1">
                <a:solidFill>
                  <a:schemeClr val="tx1"/>
                </a:solidFill>
                <a:latin typeface="맑은 고딕" pitchFamily="50" charset="-127"/>
              </a:rPr>
              <a:t>매직쿼드런트</a:t>
            </a:r>
            <a:r>
              <a:rPr kumimoji="0" lang="en-US" altLang="ko-KR" sz="1400" b="1" dirty="0">
                <a:solidFill>
                  <a:schemeClr val="tx1"/>
                </a:solidFill>
                <a:latin typeface="맑은 고딕" pitchFamily="50" charset="-127"/>
              </a:rPr>
              <a:t>)</a:t>
            </a:r>
          </a:p>
        </p:txBody>
      </p:sp>
      <p:grpSp>
        <p:nvGrpSpPr>
          <p:cNvPr id="11" name="Group 42"/>
          <p:cNvGrpSpPr>
            <a:grpSpLocks/>
          </p:cNvGrpSpPr>
          <p:nvPr/>
        </p:nvGrpSpPr>
        <p:grpSpPr bwMode="auto">
          <a:xfrm>
            <a:off x="731838" y="1103313"/>
            <a:ext cx="3268662" cy="1584325"/>
            <a:chOff x="671" y="686"/>
            <a:chExt cx="2231" cy="998"/>
          </a:xfrm>
        </p:grpSpPr>
        <p:sp>
          <p:nvSpPr>
            <p:cNvPr id="5" name="Round Diagonal Corner Rectangle 8"/>
            <p:cNvSpPr/>
            <p:nvPr/>
          </p:nvSpPr>
          <p:spPr>
            <a:xfrm>
              <a:off x="671" y="822"/>
              <a:ext cx="2231" cy="86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ko-KR" altLang="en-US" sz="1400" b="1" dirty="0">
                  <a:solidFill>
                    <a:schemeClr val="tx1"/>
                  </a:solidFill>
                  <a:latin typeface="맑은 고딕" pitchFamily="50" charset="-127"/>
                </a:rPr>
                <a:t>메이저 애플리케이션 벤더</a:t>
              </a:r>
              <a:r>
                <a:rPr kumimoji="0" lang="en-US" altLang="ko-KR" sz="1400" b="1" dirty="0">
                  <a:solidFill>
                    <a:schemeClr val="tx1"/>
                  </a:solidFill>
                  <a:latin typeface="맑은 고딕" pitchFamily="50" charset="-127"/>
                </a:rPr>
                <a:t>(Oracle, MS, BEA, SAP </a:t>
              </a:r>
              <a:r>
                <a:rPr kumimoji="0" lang="ko-KR" altLang="en-US" sz="1400" b="1" dirty="0">
                  <a:solidFill>
                    <a:schemeClr val="tx1"/>
                  </a:solidFill>
                  <a:latin typeface="맑은 고딕" pitchFamily="50" charset="-127"/>
                </a:rPr>
                <a:t>등</a:t>
              </a:r>
              <a:r>
                <a:rPr kumimoji="0" lang="en-US" altLang="ko-KR" sz="1400" b="1" dirty="0">
                  <a:solidFill>
                    <a:schemeClr val="tx1"/>
                  </a:solidFill>
                  <a:latin typeface="맑은 고딕" pitchFamily="50" charset="-127"/>
                </a:rPr>
                <a:t>)</a:t>
              </a:r>
              <a:r>
                <a:rPr kumimoji="0" lang="ko-KR" altLang="en-US" sz="1400" b="1" dirty="0">
                  <a:solidFill>
                    <a:schemeClr val="tx1"/>
                  </a:solidFill>
                  <a:latin typeface="맑은 고딕" pitchFamily="50" charset="-127"/>
                </a:rPr>
                <a:t>들이 자신들의 애플리케이션을 위한 솔루션으로 </a:t>
              </a:r>
              <a:r>
                <a:rPr kumimoji="0" lang="en-US" altLang="ko-KR" sz="1400" b="1" dirty="0">
                  <a:solidFill>
                    <a:schemeClr val="tx1"/>
                  </a:solidFill>
                  <a:latin typeface="맑은 고딕" pitchFamily="50" charset="-127"/>
                </a:rPr>
                <a:t>F5</a:t>
              </a:r>
              <a:r>
                <a:rPr kumimoji="0" lang="ko-KR" altLang="en-US" sz="1400" b="1" dirty="0">
                  <a:solidFill>
                    <a:schemeClr val="tx1"/>
                  </a:solidFill>
                  <a:latin typeface="맑은 고딕" pitchFamily="50" charset="-127"/>
                </a:rPr>
                <a:t>를 권고</a:t>
              </a:r>
            </a:p>
          </p:txBody>
        </p:sp>
        <p:sp>
          <p:nvSpPr>
            <p:cNvPr id="80912" name="Rectangle 15"/>
            <p:cNvSpPr>
              <a:spLocks noChangeArrowheads="1"/>
            </p:cNvSpPr>
            <p:nvPr/>
          </p:nvSpPr>
          <p:spPr bwMode="auto">
            <a:xfrm>
              <a:off x="784" y="686"/>
              <a:ext cx="1089" cy="307"/>
            </a:xfrm>
            <a:prstGeom prst="rect">
              <a:avLst/>
            </a:prstGeom>
            <a:gradFill rotWithShape="0">
              <a:gsLst>
                <a:gs pos="0">
                  <a:srgbClr val="99CCFF"/>
                </a:gs>
                <a:gs pos="100000">
                  <a:srgbClr val="FFFFFF"/>
                </a:gs>
              </a:gsLst>
              <a:path path="shape">
                <a:fillToRect l="50000" t="50000" r="50000" b="50000"/>
              </a:path>
            </a:gradFill>
            <a:ln w="9525">
              <a:noFill/>
              <a:miter lim="800000"/>
              <a:headEnd/>
              <a:tailEnd/>
            </a:ln>
          </p:spPr>
          <p:txBody>
            <a:bodyPr wrap="none" anchor="ctr" anchorCtr="1"/>
            <a:lstStyle/>
            <a:p>
              <a:pPr algn="ctr" latinLnBrk="0"/>
              <a:r>
                <a:rPr kumimoji="0" lang="en-US" altLang="ko-KR" sz="1500" b="1">
                  <a:latin typeface="맑은 고딕" pitchFamily="50" charset="-127"/>
                  <a:ea typeface="맑은 고딕" pitchFamily="50" charset="-127"/>
                </a:rPr>
                <a:t>Application Ready</a:t>
              </a:r>
            </a:p>
          </p:txBody>
        </p:sp>
      </p:grpSp>
      <p:grpSp>
        <p:nvGrpSpPr>
          <p:cNvPr id="12" name="Group 48"/>
          <p:cNvGrpSpPr>
            <a:grpSpLocks/>
          </p:cNvGrpSpPr>
          <p:nvPr/>
        </p:nvGrpSpPr>
        <p:grpSpPr bwMode="auto">
          <a:xfrm>
            <a:off x="731838" y="2778125"/>
            <a:ext cx="3268662" cy="1781175"/>
            <a:chOff x="671" y="1741"/>
            <a:chExt cx="2231" cy="1122"/>
          </a:xfrm>
        </p:grpSpPr>
        <p:sp>
          <p:nvSpPr>
            <p:cNvPr id="6" name="Round Diagonal Corner Rectangle 8"/>
            <p:cNvSpPr/>
            <p:nvPr/>
          </p:nvSpPr>
          <p:spPr>
            <a:xfrm>
              <a:off x="671" y="1912"/>
              <a:ext cx="2231" cy="951"/>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ko-KR" altLang="en-US" sz="1400" b="1" dirty="0">
                  <a:solidFill>
                    <a:schemeClr val="tx1"/>
                  </a:solidFill>
                  <a:latin typeface="맑은 고딕" pitchFamily="50" charset="-127"/>
                </a:rPr>
                <a:t>애플리케이션의 </a:t>
              </a:r>
              <a:r>
                <a:rPr kumimoji="0" lang="en-US" altLang="ko-KR" sz="1400" b="1" dirty="0">
                  <a:solidFill>
                    <a:schemeClr val="tx1"/>
                  </a:solidFill>
                  <a:latin typeface="맑은 고딕" pitchFamily="50" charset="-127"/>
                </a:rPr>
                <a:t>End-to-End </a:t>
              </a:r>
              <a:r>
                <a:rPr kumimoji="0" lang="ko-KR" altLang="en-US" sz="1400" b="1" dirty="0">
                  <a:solidFill>
                    <a:schemeClr val="tx1"/>
                  </a:solidFill>
                  <a:latin typeface="맑은 고딕" pitchFamily="50" charset="-127"/>
                </a:rPr>
                <a:t>보안</a:t>
              </a:r>
              <a:r>
                <a:rPr kumimoji="0" lang="en-US" altLang="ko-KR" sz="1400" b="1" dirty="0">
                  <a:solidFill>
                    <a:schemeClr val="tx1"/>
                  </a:solidFill>
                  <a:latin typeface="맑은 고딕" pitchFamily="50" charset="-127"/>
                </a:rPr>
                <a:t>(Secure), </a:t>
              </a:r>
              <a:r>
                <a:rPr kumimoji="0" lang="ko-KR" altLang="en-US" sz="1400" b="1" dirty="0">
                  <a:solidFill>
                    <a:schemeClr val="tx1"/>
                  </a:solidFill>
                  <a:latin typeface="맑은 고딕" pitchFamily="50" charset="-127"/>
                </a:rPr>
                <a:t>가속</a:t>
              </a:r>
              <a:r>
                <a:rPr kumimoji="0" lang="en-US" altLang="ko-KR" sz="1400" b="1" dirty="0">
                  <a:solidFill>
                    <a:schemeClr val="tx1"/>
                  </a:solidFill>
                  <a:latin typeface="맑은 고딕" pitchFamily="50" charset="-127"/>
                </a:rPr>
                <a:t>(Fast), </a:t>
              </a:r>
              <a:r>
                <a:rPr kumimoji="0" lang="ko-KR" altLang="en-US" sz="1400" b="1" dirty="0">
                  <a:solidFill>
                    <a:schemeClr val="tx1"/>
                  </a:solidFill>
                  <a:latin typeface="맑은 고딕" pitchFamily="50" charset="-127"/>
                </a:rPr>
                <a:t>가용성</a:t>
              </a:r>
              <a:r>
                <a:rPr kumimoji="0" lang="en-US" altLang="ko-KR" sz="1400" b="1" dirty="0">
                  <a:solidFill>
                    <a:schemeClr val="tx1"/>
                  </a:solidFill>
                  <a:latin typeface="맑은 고딕" pitchFamily="50" charset="-127"/>
                </a:rPr>
                <a:t>(Available)</a:t>
              </a:r>
              <a:r>
                <a:rPr kumimoji="0" lang="ko-KR" altLang="en-US" sz="1400" b="1" dirty="0">
                  <a:solidFill>
                    <a:schemeClr val="tx1"/>
                  </a:solidFill>
                  <a:latin typeface="맑은 고딕" pitchFamily="50" charset="-127"/>
                </a:rPr>
                <a:t>을 통합적으로 제공할 수 있는 유연하고 강력한 </a:t>
              </a:r>
              <a:r>
                <a:rPr kumimoji="0" lang="en-US" altLang="ko-KR" sz="1400" b="1" dirty="0">
                  <a:solidFill>
                    <a:schemeClr val="tx1"/>
                  </a:solidFill>
                  <a:latin typeface="맑은 고딕" pitchFamily="50" charset="-127"/>
                </a:rPr>
                <a:t>Full-Proxy</a:t>
              </a:r>
              <a:r>
                <a:rPr kumimoji="0" lang="ko-KR" altLang="en-US" sz="1400" b="1" dirty="0">
                  <a:solidFill>
                    <a:schemeClr val="tx1"/>
                  </a:solidFill>
                  <a:latin typeface="맑은 고딕" pitchFamily="50" charset="-127"/>
                </a:rPr>
                <a:t> 아키텍처 </a:t>
              </a:r>
              <a:r>
                <a:rPr kumimoji="0" lang="en-US" altLang="ko-KR" sz="1400" b="1" dirty="0">
                  <a:solidFill>
                    <a:schemeClr val="tx1"/>
                  </a:solidFill>
                  <a:latin typeface="맑은 고딕" pitchFamily="50" charset="-127"/>
                </a:rPr>
                <a:t>(TMOS)</a:t>
              </a:r>
            </a:p>
          </p:txBody>
        </p:sp>
        <p:sp>
          <p:nvSpPr>
            <p:cNvPr id="80910" name="Rectangle 15"/>
            <p:cNvSpPr>
              <a:spLocks noChangeArrowheads="1"/>
            </p:cNvSpPr>
            <p:nvPr/>
          </p:nvSpPr>
          <p:spPr bwMode="auto">
            <a:xfrm>
              <a:off x="784" y="1741"/>
              <a:ext cx="567" cy="307"/>
            </a:xfrm>
            <a:prstGeom prst="rect">
              <a:avLst/>
            </a:prstGeom>
            <a:gradFill rotWithShape="0">
              <a:gsLst>
                <a:gs pos="0">
                  <a:srgbClr val="99CCFF"/>
                </a:gs>
                <a:gs pos="100000">
                  <a:srgbClr val="FFFFFF"/>
                </a:gs>
              </a:gsLst>
              <a:path path="shape">
                <a:fillToRect l="50000" t="50000" r="50000" b="50000"/>
              </a:path>
            </a:gradFill>
            <a:ln w="9525">
              <a:noFill/>
              <a:miter lim="800000"/>
              <a:headEnd/>
              <a:tailEnd/>
            </a:ln>
          </p:spPr>
          <p:txBody>
            <a:bodyPr wrap="none" anchor="ctr" anchorCtr="1"/>
            <a:lstStyle/>
            <a:p>
              <a:pPr algn="ctr" latinLnBrk="0"/>
              <a:r>
                <a:rPr kumimoji="0" lang="en-US" altLang="ko-KR" sz="1500" b="1">
                  <a:latin typeface="맑은 고딕" pitchFamily="50" charset="-127"/>
                  <a:ea typeface="맑은 고딕" pitchFamily="50" charset="-127"/>
                </a:rPr>
                <a:t>TMOS</a:t>
              </a:r>
            </a:p>
          </p:txBody>
        </p:sp>
      </p:grpSp>
      <p:grpSp>
        <p:nvGrpSpPr>
          <p:cNvPr id="13" name="Group 44"/>
          <p:cNvGrpSpPr>
            <a:grpSpLocks/>
          </p:cNvGrpSpPr>
          <p:nvPr/>
        </p:nvGrpSpPr>
        <p:grpSpPr bwMode="auto">
          <a:xfrm>
            <a:off x="731838" y="4719638"/>
            <a:ext cx="3268662" cy="1855787"/>
            <a:chOff x="671" y="2896"/>
            <a:chExt cx="2231" cy="1237"/>
          </a:xfrm>
        </p:grpSpPr>
        <p:sp>
          <p:nvSpPr>
            <p:cNvPr id="9" name="Round Diagonal Corner Rectangle 8"/>
            <p:cNvSpPr/>
            <p:nvPr/>
          </p:nvSpPr>
          <p:spPr>
            <a:xfrm>
              <a:off x="671" y="3046"/>
              <a:ext cx="2231" cy="108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0">
                <a:spcBef>
                  <a:spcPts val="0"/>
                </a:spcBef>
                <a:spcAft>
                  <a:spcPts val="0"/>
                </a:spcAft>
                <a:buFontTx/>
                <a:buChar char="•"/>
                <a:defRPr/>
              </a:pPr>
              <a:r>
                <a:rPr kumimoji="0" lang="en-US" altLang="ko-KR" sz="1400" b="1" dirty="0">
                  <a:solidFill>
                    <a:schemeClr val="tx1"/>
                  </a:solidFill>
                  <a:latin typeface="맑은 고딕" pitchFamily="50" charset="-127"/>
                </a:rPr>
                <a:t> </a:t>
              </a:r>
              <a:r>
                <a:rPr kumimoji="0" lang="ko-KR" altLang="en-US" sz="1400" b="1" dirty="0">
                  <a:solidFill>
                    <a:schemeClr val="tx1"/>
                  </a:solidFill>
                  <a:latin typeface="맑은 고딕" pitchFamily="50" charset="-127"/>
                </a:rPr>
                <a:t>월등한 </a:t>
              </a:r>
              <a:r>
                <a:rPr kumimoji="0" lang="ko-KR" altLang="en-US" sz="1400" b="1" dirty="0" err="1">
                  <a:solidFill>
                    <a:schemeClr val="tx1"/>
                  </a:solidFill>
                  <a:latin typeface="맑은 고딕" pitchFamily="50" charset="-127"/>
                </a:rPr>
                <a:t>마켓쉐어로</a:t>
              </a:r>
              <a:r>
                <a:rPr kumimoji="0" lang="ko-KR" altLang="en-US" sz="1400" b="1" dirty="0">
                  <a:solidFill>
                    <a:schemeClr val="tx1"/>
                  </a:solidFill>
                  <a:latin typeface="맑은 고딕" pitchFamily="50" charset="-127"/>
                </a:rPr>
                <a:t> 검증된 제품이며 다수의 분석가</a:t>
              </a:r>
              <a:r>
                <a:rPr kumimoji="0" lang="en-US" altLang="ko-KR" sz="1400" b="1" dirty="0">
                  <a:solidFill>
                    <a:schemeClr val="tx1"/>
                  </a:solidFill>
                  <a:latin typeface="맑은 고딕" pitchFamily="50" charset="-127"/>
                </a:rPr>
                <a:t>(</a:t>
              </a:r>
              <a:r>
                <a:rPr kumimoji="0" lang="ko-KR" altLang="en-US" sz="1400" b="1" dirty="0" err="1">
                  <a:solidFill>
                    <a:schemeClr val="tx1"/>
                  </a:solidFill>
                  <a:latin typeface="맑은 고딕" pitchFamily="50" charset="-127"/>
                </a:rPr>
                <a:t>컨설팅사</a:t>
              </a:r>
              <a:r>
                <a:rPr kumimoji="0" lang="en-US" altLang="ko-KR" sz="1400" b="1" dirty="0">
                  <a:solidFill>
                    <a:schemeClr val="tx1"/>
                  </a:solidFill>
                  <a:latin typeface="맑은 고딕" pitchFamily="50" charset="-127"/>
                </a:rPr>
                <a:t>)</a:t>
              </a:r>
              <a:r>
                <a:rPr kumimoji="0" lang="ko-KR" altLang="en-US" sz="1400" b="1" dirty="0">
                  <a:solidFill>
                    <a:schemeClr val="tx1"/>
                  </a:solidFill>
                  <a:latin typeface="맑은 고딕" pitchFamily="50" charset="-127"/>
                </a:rPr>
                <a:t>들이 회사의 비전 및 기술력에 대해 탁월한 평가</a:t>
              </a:r>
            </a:p>
          </p:txBody>
        </p:sp>
        <p:sp>
          <p:nvSpPr>
            <p:cNvPr id="80908" name="Rectangle 15"/>
            <p:cNvSpPr>
              <a:spLocks noChangeArrowheads="1"/>
            </p:cNvSpPr>
            <p:nvPr/>
          </p:nvSpPr>
          <p:spPr bwMode="auto">
            <a:xfrm>
              <a:off x="784" y="2896"/>
              <a:ext cx="1089" cy="307"/>
            </a:xfrm>
            <a:prstGeom prst="rect">
              <a:avLst/>
            </a:prstGeom>
            <a:gradFill rotWithShape="0">
              <a:gsLst>
                <a:gs pos="0">
                  <a:srgbClr val="99CCFF"/>
                </a:gs>
                <a:gs pos="100000">
                  <a:srgbClr val="FFFFFF"/>
                </a:gs>
              </a:gsLst>
              <a:path path="shape">
                <a:fillToRect l="50000" t="50000" r="50000" b="50000"/>
              </a:path>
            </a:gradFill>
            <a:ln w="9525">
              <a:noFill/>
              <a:miter lim="800000"/>
              <a:headEnd/>
              <a:tailEnd/>
            </a:ln>
          </p:spPr>
          <p:txBody>
            <a:bodyPr wrap="none" anchor="ctr" anchorCtr="1"/>
            <a:lstStyle/>
            <a:p>
              <a:pPr algn="ctr" latinLnBrk="0"/>
              <a:r>
                <a:rPr kumimoji="0" lang="en-US" altLang="ko-KR" sz="1500" b="1">
                  <a:latin typeface="맑은 고딕" pitchFamily="50" charset="-127"/>
                  <a:ea typeface="맑은 고딕" pitchFamily="50" charset="-127"/>
                </a:rPr>
                <a:t>Market Leadership</a:t>
              </a:r>
            </a:p>
          </p:txBody>
        </p:sp>
      </p:grpSp>
      <p:sp>
        <p:nvSpPr>
          <p:cNvPr id="21" name="오른쪽 화살표 20"/>
          <p:cNvSpPr/>
          <p:nvPr/>
        </p:nvSpPr>
        <p:spPr>
          <a:xfrm>
            <a:off x="4356100" y="1793875"/>
            <a:ext cx="527050" cy="4492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22" name="오른쪽 화살표 21"/>
          <p:cNvSpPr/>
          <p:nvPr/>
        </p:nvSpPr>
        <p:spPr>
          <a:xfrm>
            <a:off x="4344988" y="5535613"/>
            <a:ext cx="525462" cy="4476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23" name="오른쪽 화살표 22"/>
          <p:cNvSpPr/>
          <p:nvPr/>
        </p:nvSpPr>
        <p:spPr>
          <a:xfrm>
            <a:off x="4351338" y="3565525"/>
            <a:ext cx="525462" cy="4492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latinLnBrk="0">
              <a:spcBef>
                <a:spcPts val="0"/>
              </a:spcBef>
              <a:spcAft>
                <a:spcPts val="0"/>
              </a:spcAft>
              <a:defRPr/>
            </a:pPr>
            <a:endParaRPr kumimoji="0"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내용 개체 틀 2"/>
          <p:cNvSpPr>
            <a:spLocks noGrp="1"/>
          </p:cNvSpPr>
          <p:nvPr>
            <p:ph idx="1"/>
          </p:nvPr>
        </p:nvSpPr>
        <p:spPr>
          <a:xfrm>
            <a:off x="360363" y="196850"/>
            <a:ext cx="8382000" cy="1968500"/>
          </a:xfrm>
        </p:spPr>
        <p:txBody>
          <a:bodyPr/>
          <a:lstStyle/>
          <a:p>
            <a:pPr eaLnBrk="1" fontAlgn="ctr" hangingPunct="1">
              <a:buFontTx/>
              <a:buNone/>
            </a:pPr>
            <a:r>
              <a:rPr lang="ko-KR" altLang="en-US" sz="1600" b="1" i="1" smtClean="0">
                <a:solidFill>
                  <a:srgbClr val="FFFF00"/>
                </a:solidFill>
                <a:latin typeface="맑은 고딕" pitchFamily="50" charset="-127"/>
                <a:cs typeface="Arial" charset="0"/>
              </a:rPr>
              <a:t>전략적 선택은 곧 버리는 것 </a:t>
            </a:r>
          </a:p>
          <a:p>
            <a:pPr eaLnBrk="1" fontAlgn="ctr" hangingPunct="1">
              <a:buFontTx/>
              <a:buNone/>
            </a:pPr>
            <a:r>
              <a:rPr lang="ko-KR" altLang="en-US" sz="1600" b="1" i="1" smtClean="0">
                <a:solidFill>
                  <a:srgbClr val="FFFF00"/>
                </a:solidFill>
                <a:latin typeface="맑은 고딕" pitchFamily="50" charset="-127"/>
                <a:cs typeface="Arial" charset="0"/>
              </a:rPr>
              <a:t>모든 것을 잘 한다는 것은 애초부터 불가능하다</a:t>
            </a:r>
            <a:r>
              <a:rPr lang="en-US" altLang="ko-KR" sz="1600" b="1" i="1" smtClean="0">
                <a:solidFill>
                  <a:srgbClr val="FFFF00"/>
                </a:solidFill>
                <a:latin typeface="맑은 고딕" pitchFamily="50" charset="-127"/>
                <a:cs typeface="Arial" charset="0"/>
              </a:rPr>
              <a:t>. </a:t>
            </a:r>
            <a:r>
              <a:rPr lang="ko-KR" altLang="en-US" sz="1600" b="1" i="1" smtClean="0">
                <a:solidFill>
                  <a:srgbClr val="FFFF00"/>
                </a:solidFill>
                <a:latin typeface="맑은 고딕" pitchFamily="50" charset="-127"/>
                <a:cs typeface="Arial" charset="0"/>
              </a:rPr>
              <a:t>그리고 전략적으로</a:t>
            </a:r>
            <a:endParaRPr lang="en-US" altLang="ko-KR" sz="1600" b="1" i="1" smtClean="0">
              <a:solidFill>
                <a:srgbClr val="FFFF00"/>
              </a:solidFill>
              <a:latin typeface="맑은 고딕" pitchFamily="50" charset="-127"/>
              <a:cs typeface="Arial" charset="0"/>
            </a:endParaRPr>
          </a:p>
          <a:p>
            <a:pPr eaLnBrk="1" fontAlgn="ctr" hangingPunct="1">
              <a:buFontTx/>
              <a:buNone/>
            </a:pPr>
            <a:r>
              <a:rPr lang="ko-KR" altLang="en-US" sz="1600" b="1" i="1" smtClean="0">
                <a:solidFill>
                  <a:srgbClr val="FFFF00"/>
                </a:solidFill>
                <a:latin typeface="맑은 고딕" pitchFamily="50" charset="-127"/>
                <a:cs typeface="Arial" charset="0"/>
              </a:rPr>
              <a:t>무엇을 선택한다는 것은 곧 버리는 것과 같은 의미다</a:t>
            </a:r>
            <a:r>
              <a:rPr lang="en-US" altLang="ko-KR" sz="1600" b="1" i="1" smtClean="0">
                <a:solidFill>
                  <a:srgbClr val="FFFF00"/>
                </a:solidFill>
                <a:latin typeface="맑은 고딕" pitchFamily="50" charset="-127"/>
                <a:cs typeface="Arial" charset="0"/>
              </a:rPr>
              <a:t>. </a:t>
            </a:r>
            <a:r>
              <a:rPr lang="ko-KR" altLang="en-US" sz="1600" b="1" i="1" smtClean="0">
                <a:solidFill>
                  <a:srgbClr val="FFFF00"/>
                </a:solidFill>
                <a:latin typeface="맑은 고딕" pitchFamily="50" charset="-127"/>
                <a:cs typeface="Arial" charset="0"/>
              </a:rPr>
              <a:t>위대한 기업이 </a:t>
            </a:r>
            <a:endParaRPr lang="en-US" altLang="ko-KR" sz="1600" b="1" i="1" smtClean="0">
              <a:solidFill>
                <a:srgbClr val="FFFF00"/>
              </a:solidFill>
              <a:latin typeface="맑은 고딕" pitchFamily="50" charset="-127"/>
              <a:cs typeface="Arial" charset="0"/>
            </a:endParaRPr>
          </a:p>
          <a:p>
            <a:pPr eaLnBrk="1" fontAlgn="ctr" hangingPunct="1">
              <a:buFontTx/>
              <a:buNone/>
            </a:pPr>
            <a:r>
              <a:rPr lang="ko-KR" altLang="en-US" sz="1600" b="1" i="1" smtClean="0">
                <a:solidFill>
                  <a:srgbClr val="FFFF00"/>
                </a:solidFill>
                <a:latin typeface="맑은 고딕" pitchFamily="50" charset="-127"/>
                <a:cs typeface="Arial" charset="0"/>
              </a:rPr>
              <a:t>되기 위해서는 기업과 경영자가 그만두어야 할 목록이 해야 할 </a:t>
            </a:r>
            <a:endParaRPr lang="en-US" altLang="ko-KR" sz="1600" b="1" i="1" smtClean="0">
              <a:solidFill>
                <a:srgbClr val="FFFF00"/>
              </a:solidFill>
              <a:latin typeface="맑은 고딕" pitchFamily="50" charset="-127"/>
              <a:cs typeface="Arial" charset="0"/>
            </a:endParaRPr>
          </a:p>
          <a:p>
            <a:pPr eaLnBrk="1" fontAlgn="ctr" hangingPunct="1">
              <a:buFontTx/>
              <a:buNone/>
            </a:pPr>
            <a:r>
              <a:rPr lang="ko-KR" altLang="en-US" sz="1600" b="1" i="1" smtClean="0">
                <a:solidFill>
                  <a:srgbClr val="FFFF00"/>
                </a:solidFill>
                <a:latin typeface="맑은 고딕" pitchFamily="50" charset="-127"/>
                <a:cs typeface="Arial" charset="0"/>
              </a:rPr>
              <a:t>목록보다 훨씬 더 중요하다</a:t>
            </a:r>
            <a:endParaRPr lang="en-US" altLang="ko-KR" sz="1600" b="1" i="1" smtClean="0">
              <a:solidFill>
                <a:srgbClr val="FFFF00"/>
              </a:solidFill>
              <a:latin typeface="맑은 고딕" pitchFamily="50" charset="-127"/>
              <a:cs typeface="Arial" charset="0"/>
            </a:endParaRPr>
          </a:p>
          <a:p>
            <a:pPr algn="ctr" eaLnBrk="1" fontAlgn="ctr" hangingPunct="1">
              <a:buFontTx/>
              <a:buChar char="-"/>
            </a:pPr>
            <a:r>
              <a:rPr lang="en-US" altLang="ko-KR" sz="1600" b="1" smtClean="0">
                <a:solidFill>
                  <a:srgbClr val="FFFF00"/>
                </a:solidFill>
                <a:latin typeface="맑은 고딕" pitchFamily="50" charset="-127"/>
                <a:cs typeface="Arial" charset="0"/>
              </a:rPr>
              <a:t>&lt; Jim Collins</a:t>
            </a:r>
            <a:r>
              <a:rPr lang="ko-KR" altLang="en-US" sz="1600" b="1" smtClean="0">
                <a:solidFill>
                  <a:srgbClr val="FFFF00"/>
                </a:solidFill>
                <a:latin typeface="맑은 고딕" pitchFamily="50" charset="-127"/>
                <a:cs typeface="Arial" charset="0"/>
              </a:rPr>
              <a:t> </a:t>
            </a:r>
            <a:r>
              <a:rPr lang="en-US" altLang="ko-KR" sz="2000" b="1" smtClean="0">
                <a:solidFill>
                  <a:srgbClr val="FFFF00"/>
                </a:solidFill>
                <a:latin typeface="맑은 고딕" pitchFamily="50" charset="-127"/>
                <a:cs typeface="Arial" charset="0"/>
              </a:rPr>
              <a:t>&gt;</a:t>
            </a:r>
          </a:p>
        </p:txBody>
      </p:sp>
      <p:pic>
        <p:nvPicPr>
          <p:cNvPr id="6" name="Picture 3" descr="C:\Documents and Settings\Heo\My Documents\My Pictures\jim%28j%29-call2139.jpg"/>
          <p:cNvPicPr>
            <a:picLocks noChangeAspect="1" noChangeArrowheads="1"/>
          </p:cNvPicPr>
          <p:nvPr/>
        </p:nvPicPr>
        <p:blipFill>
          <a:blip r:embed="rId3"/>
          <a:srcRect/>
          <a:stretch>
            <a:fillRect/>
          </a:stretch>
        </p:blipFill>
        <p:spPr bwMode="auto">
          <a:xfrm>
            <a:off x="7062788" y="155575"/>
            <a:ext cx="1249362" cy="1670050"/>
          </a:xfrm>
          <a:prstGeom prst="rect">
            <a:avLst/>
          </a:prstGeom>
          <a:noFill/>
          <a:ln w="9525">
            <a:noFill/>
            <a:miter lim="800000"/>
            <a:headEnd/>
            <a:tailEnd/>
          </a:ln>
        </p:spPr>
      </p:pic>
      <p:grpSp>
        <p:nvGrpSpPr>
          <p:cNvPr id="81929" name="Group 9"/>
          <p:cNvGrpSpPr>
            <a:grpSpLocks/>
          </p:cNvGrpSpPr>
          <p:nvPr/>
        </p:nvGrpSpPr>
        <p:grpSpPr bwMode="auto">
          <a:xfrm>
            <a:off x="1073150" y="5638800"/>
            <a:ext cx="7102475" cy="1016000"/>
            <a:chOff x="708" y="3560"/>
            <a:chExt cx="4474" cy="640"/>
          </a:xfrm>
        </p:grpSpPr>
        <p:sp>
          <p:nvSpPr>
            <p:cNvPr id="81924" name="Rectangle 3"/>
            <p:cNvSpPr>
              <a:spLocks noChangeArrowheads="1"/>
            </p:cNvSpPr>
            <p:nvPr/>
          </p:nvSpPr>
          <p:spPr bwMode="auto">
            <a:xfrm>
              <a:off x="1643" y="3639"/>
              <a:ext cx="3539" cy="508"/>
            </a:xfrm>
            <a:prstGeom prst="rect">
              <a:avLst/>
            </a:prstGeom>
            <a:noFill/>
            <a:ln w="9525">
              <a:noFill/>
              <a:miter lim="800000"/>
              <a:headEnd/>
              <a:tailEnd/>
            </a:ln>
          </p:spPr>
          <p:txBody>
            <a:bodyPr lIns="73655" tIns="36827" rIns="73655" bIns="36827">
              <a:spAutoFit/>
            </a:bodyPr>
            <a:lstStyle/>
            <a:p>
              <a:pPr defTabSz="914400"/>
              <a:r>
                <a:rPr lang="en-US" altLang="ko-KR" sz="1600" b="1">
                  <a:solidFill>
                    <a:schemeClr val="bg1"/>
                  </a:solidFill>
                  <a:latin typeface="맑은 고딕" pitchFamily="50" charset="-127"/>
                  <a:ea typeface="맑은 고딕" pitchFamily="50" charset="-127"/>
                </a:rPr>
                <a:t>F5 </a:t>
              </a:r>
              <a:r>
                <a:rPr lang="ko-KR" altLang="en-US" sz="1600" b="1">
                  <a:solidFill>
                    <a:schemeClr val="bg1"/>
                  </a:solidFill>
                  <a:latin typeface="맑은 고딕" pitchFamily="50" charset="-127"/>
                  <a:ea typeface="맑은 고딕" pitchFamily="50" charset="-127"/>
                </a:rPr>
                <a:t>네트웍스 국내단일총판</a:t>
              </a:r>
            </a:p>
            <a:p>
              <a:pPr defTabSz="914400"/>
              <a:r>
                <a:rPr lang="en-US" altLang="ko-KR" sz="1600" b="1">
                  <a:solidFill>
                    <a:schemeClr val="bg1"/>
                  </a:solidFill>
                  <a:latin typeface="맑은 고딕" pitchFamily="50" charset="-127"/>
                  <a:ea typeface="맑은 고딕" pitchFamily="50" charset="-127"/>
                </a:rPr>
                <a:t>㈜</a:t>
              </a:r>
              <a:r>
                <a:rPr lang="ko-KR" altLang="en-US" sz="1600" b="1">
                  <a:solidFill>
                    <a:schemeClr val="bg1"/>
                  </a:solidFill>
                  <a:latin typeface="맑은 고딕" pitchFamily="50" charset="-127"/>
                  <a:ea typeface="맑은 고딕" pitchFamily="50" charset="-127"/>
                </a:rPr>
                <a:t>아이티언</a:t>
              </a:r>
              <a:r>
                <a:rPr lang="en-US" altLang="ko-KR" sz="1600" b="1">
                  <a:solidFill>
                    <a:schemeClr val="bg1"/>
                  </a:solidFill>
                  <a:latin typeface="맑은 고딕" pitchFamily="50" charset="-127"/>
                  <a:ea typeface="맑은 고딕" pitchFamily="50" charset="-127"/>
                </a:rPr>
                <a:t>,  </a:t>
              </a:r>
              <a:r>
                <a:rPr lang="ko-KR" altLang="en-US" sz="1600" b="1">
                  <a:solidFill>
                    <a:schemeClr val="bg1"/>
                  </a:solidFill>
                  <a:latin typeface="맑은 고딕" pitchFamily="50" charset="-127"/>
                  <a:ea typeface="맑은 고딕" pitchFamily="50" charset="-127"/>
                </a:rPr>
                <a:t>서울시 서초구 서초동 </a:t>
              </a:r>
              <a:r>
                <a:rPr lang="en-US" altLang="ko-KR" sz="1600" b="1">
                  <a:solidFill>
                    <a:schemeClr val="bg1"/>
                  </a:solidFill>
                  <a:latin typeface="맑은 고딕" pitchFamily="50" charset="-127"/>
                  <a:ea typeface="맑은 고딕" pitchFamily="50" charset="-127"/>
                </a:rPr>
                <a:t>1605-1 </a:t>
              </a:r>
              <a:r>
                <a:rPr lang="ko-KR" altLang="en-US" sz="1600" b="1">
                  <a:solidFill>
                    <a:schemeClr val="bg1"/>
                  </a:solidFill>
                  <a:latin typeface="맑은 고딕" pitchFamily="50" charset="-127"/>
                  <a:ea typeface="맑은 고딕" pitchFamily="50" charset="-127"/>
                </a:rPr>
                <a:t>영호빌딩 </a:t>
              </a:r>
              <a:r>
                <a:rPr lang="en-US" altLang="ko-KR" sz="1600" b="1">
                  <a:solidFill>
                    <a:schemeClr val="bg1"/>
                  </a:solidFill>
                  <a:latin typeface="맑은 고딕" pitchFamily="50" charset="-127"/>
                  <a:ea typeface="맑은 고딕" pitchFamily="50" charset="-127"/>
                </a:rPr>
                <a:t>4</a:t>
              </a:r>
              <a:r>
                <a:rPr lang="ko-KR" altLang="en-US" sz="1600" b="1">
                  <a:solidFill>
                    <a:schemeClr val="bg1"/>
                  </a:solidFill>
                  <a:latin typeface="맑은 고딕" pitchFamily="50" charset="-127"/>
                  <a:ea typeface="맑은 고딕" pitchFamily="50" charset="-127"/>
                </a:rPr>
                <a:t>층 </a:t>
              </a:r>
            </a:p>
            <a:p>
              <a:pPr defTabSz="914400"/>
              <a:r>
                <a:rPr lang="en-US" altLang="ko-KR" sz="1600" b="1">
                  <a:solidFill>
                    <a:schemeClr val="bg1"/>
                  </a:solidFill>
                  <a:latin typeface="맑은 고딕" pitchFamily="50" charset="-127"/>
                  <a:ea typeface="맑은 고딕" pitchFamily="50" charset="-127"/>
                </a:rPr>
                <a:t> </a:t>
              </a:r>
              <a:r>
                <a:rPr lang="en-US" altLang="ko-KR" sz="1600" b="1">
                  <a:solidFill>
                    <a:schemeClr val="bg1"/>
                  </a:solidFill>
                  <a:latin typeface="맑은 고딕" pitchFamily="50" charset="-127"/>
                  <a:ea typeface="맑은 고딕" pitchFamily="50" charset="-127"/>
                  <a:hlinkClick r:id="rId4"/>
                </a:rPr>
                <a:t>http://www.itian.net</a:t>
              </a:r>
              <a:r>
                <a:rPr lang="en-US" altLang="ko-KR" sz="1600" b="1">
                  <a:solidFill>
                    <a:schemeClr val="bg1"/>
                  </a:solidFill>
                  <a:latin typeface="맑은 고딕" pitchFamily="50" charset="-127"/>
                  <a:ea typeface="맑은 고딕" pitchFamily="50" charset="-127"/>
                </a:rPr>
                <a:t> / </a:t>
              </a:r>
              <a:r>
                <a:rPr lang="ko-KR" altLang="en-US" sz="1600" b="1">
                  <a:solidFill>
                    <a:schemeClr val="bg1"/>
                  </a:solidFill>
                  <a:latin typeface="맑은 고딕" pitchFamily="50" charset="-127"/>
                  <a:ea typeface="맑은 고딕" pitchFamily="50" charset="-127"/>
                </a:rPr>
                <a:t>영업문의 </a:t>
              </a:r>
              <a:r>
                <a:rPr lang="en-US" altLang="ko-KR" sz="1600" b="1">
                  <a:solidFill>
                    <a:schemeClr val="bg1"/>
                  </a:solidFill>
                  <a:latin typeface="맑은 고딕" pitchFamily="50" charset="-127"/>
                  <a:ea typeface="맑은 고딕" pitchFamily="50" charset="-127"/>
                </a:rPr>
                <a:t>: 02-6677-6710, 6717</a:t>
              </a:r>
            </a:p>
          </p:txBody>
        </p:sp>
        <p:sp>
          <p:nvSpPr>
            <p:cNvPr id="81925" name="AutoShape 5"/>
            <p:cNvSpPr>
              <a:spLocks noChangeArrowheads="1"/>
            </p:cNvSpPr>
            <p:nvPr/>
          </p:nvSpPr>
          <p:spPr bwMode="auto">
            <a:xfrm>
              <a:off x="708" y="3560"/>
              <a:ext cx="4454" cy="640"/>
            </a:xfrm>
            <a:prstGeom prst="roundRect">
              <a:avLst>
                <a:gd name="adj" fmla="val 16667"/>
              </a:avLst>
            </a:prstGeom>
            <a:noFill/>
            <a:ln w="9525">
              <a:solidFill>
                <a:schemeClr val="bg1"/>
              </a:solidFill>
              <a:round/>
              <a:headEnd/>
              <a:tailEnd/>
            </a:ln>
          </p:spPr>
          <p:txBody>
            <a:bodyPr wrap="none" lIns="73655" tIns="36827" rIns="73655" bIns="36827" anchor="ctr"/>
            <a:lstStyle/>
            <a:p>
              <a:pPr defTabSz="914400"/>
              <a:endParaRPr lang="ko-KR" altLang="en-US">
                <a:solidFill>
                  <a:schemeClr val="bg1"/>
                </a:solidFill>
                <a:latin typeface="맑은 고딕" pitchFamily="50" charset="-127"/>
                <a:ea typeface="맑은 고딕" pitchFamily="50" charset="-127"/>
              </a:endParaRPr>
            </a:p>
          </p:txBody>
        </p:sp>
        <p:pic>
          <p:nvPicPr>
            <p:cNvPr id="81928" name="Picture 8" descr="간판2"/>
            <p:cNvPicPr>
              <a:picLocks noChangeAspect="1" noChangeArrowheads="1"/>
            </p:cNvPicPr>
            <p:nvPr/>
          </p:nvPicPr>
          <p:blipFill>
            <a:blip r:embed="rId5"/>
            <a:srcRect/>
            <a:stretch>
              <a:fillRect/>
            </a:stretch>
          </p:blipFill>
          <p:spPr bwMode="auto">
            <a:xfrm>
              <a:off x="833" y="3595"/>
              <a:ext cx="747" cy="56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5">
                                            <p:txEl>
                                              <p:pRg st="0" end="0"/>
                                            </p:txEl>
                                          </p:spTgt>
                                        </p:tgtEl>
                                      </p:cBhvr>
                                    </p:animEffect>
                                    <p:set>
                                      <p:cBhvr>
                                        <p:cTn id="30" dur="1" fill="hold">
                                          <p:stCondLst>
                                            <p:cond delay="1999"/>
                                          </p:stCondLst>
                                        </p:cTn>
                                        <p:tgtEl>
                                          <p:spTgt spid="5">
                                            <p:txEl>
                                              <p:pRg st="0" end="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5">
                                            <p:txEl>
                                              <p:pRg st="1" end="1"/>
                                            </p:txEl>
                                          </p:spTgt>
                                        </p:tgtEl>
                                      </p:cBhvr>
                                    </p:animEffect>
                                    <p:set>
                                      <p:cBhvr>
                                        <p:cTn id="33" dur="1" fill="hold">
                                          <p:stCondLst>
                                            <p:cond delay="1999"/>
                                          </p:stCondLst>
                                        </p:cTn>
                                        <p:tgtEl>
                                          <p:spTgt spid="5">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5">
                                            <p:txEl>
                                              <p:pRg st="2" end="2"/>
                                            </p:txEl>
                                          </p:spTgt>
                                        </p:tgtEl>
                                      </p:cBhvr>
                                    </p:animEffect>
                                    <p:set>
                                      <p:cBhvr>
                                        <p:cTn id="36" dur="1" fill="hold">
                                          <p:stCondLst>
                                            <p:cond delay="1999"/>
                                          </p:stCondLst>
                                        </p:cTn>
                                        <p:tgtEl>
                                          <p:spTgt spid="5">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5">
                                            <p:txEl>
                                              <p:pRg st="3" end="3"/>
                                            </p:txEl>
                                          </p:spTgt>
                                        </p:tgtEl>
                                      </p:cBhvr>
                                    </p:animEffect>
                                    <p:set>
                                      <p:cBhvr>
                                        <p:cTn id="39" dur="1" fill="hold">
                                          <p:stCondLst>
                                            <p:cond delay="1999"/>
                                          </p:stCondLst>
                                        </p:cTn>
                                        <p:tgtEl>
                                          <p:spTgt spid="5">
                                            <p:txEl>
                                              <p:pRg st="3" end="3"/>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5">
                                            <p:txEl>
                                              <p:pRg st="4" end="4"/>
                                            </p:txEl>
                                          </p:spTgt>
                                        </p:tgtEl>
                                      </p:cBhvr>
                                    </p:animEffect>
                                    <p:set>
                                      <p:cBhvr>
                                        <p:cTn id="42" dur="1" fill="hold">
                                          <p:stCondLst>
                                            <p:cond delay="1999"/>
                                          </p:stCondLst>
                                        </p:cTn>
                                        <p:tgtEl>
                                          <p:spTgt spid="5">
                                            <p:txEl>
                                              <p:pRg st="4" end="4"/>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5">
                                            <p:txEl>
                                              <p:pRg st="5" end="5"/>
                                            </p:txEl>
                                          </p:spTgt>
                                        </p:tgtEl>
                                      </p:cBhvr>
                                    </p:animEffect>
                                    <p:set>
                                      <p:cBhvr>
                                        <p:cTn id="45" dur="1" fill="hold">
                                          <p:stCondLst>
                                            <p:cond delay="1999"/>
                                          </p:stCondLst>
                                        </p:cTn>
                                        <p:tgtEl>
                                          <p:spTgt spid="5">
                                            <p:txEl>
                                              <p:pRg st="5" end="5"/>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6"/>
                                        </p:tgtEl>
                                      </p:cBhvr>
                                    </p:animEffect>
                                    <p:set>
                                      <p:cBhvr>
                                        <p:cTn id="4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제목 1"/>
          <p:cNvSpPr>
            <a:spLocks noGrp="1"/>
          </p:cNvSpPr>
          <p:nvPr>
            <p:ph type="title"/>
          </p:nvPr>
        </p:nvSpPr>
        <p:spPr/>
        <p:txBody>
          <a:bodyPr/>
          <a:lstStyle/>
          <a:p>
            <a:pPr eaLnBrk="1" hangingPunct="1"/>
            <a:r>
              <a:rPr lang="ko-KR" altLang="en-US" smtClean="0">
                <a:latin typeface="Arial" charset="0"/>
                <a:cs typeface="Arial" charset="0"/>
              </a:rPr>
              <a:t>현재 </a:t>
            </a:r>
            <a:r>
              <a:rPr lang="en-US" altLang="ko-KR" smtClean="0">
                <a:latin typeface="Arial" charset="0"/>
                <a:cs typeface="Arial" charset="0"/>
              </a:rPr>
              <a:t>IT </a:t>
            </a:r>
            <a:r>
              <a:rPr lang="ko-KR" altLang="en-US" smtClean="0">
                <a:latin typeface="Arial" charset="0"/>
                <a:cs typeface="Arial" charset="0"/>
              </a:rPr>
              <a:t>현황 분석 </a:t>
            </a:r>
            <a:r>
              <a:rPr lang="en-US" altLang="ko-KR" smtClean="0">
                <a:latin typeface="Arial" charset="0"/>
                <a:cs typeface="Arial" charset="0"/>
              </a:rPr>
              <a:t>– </a:t>
            </a:r>
            <a:r>
              <a:rPr lang="ko-KR" altLang="en-US" sz="2400" smtClean="0">
                <a:latin typeface="Arial" charset="0"/>
                <a:cs typeface="Arial" charset="0"/>
              </a:rPr>
              <a:t>시스템 만족도</a:t>
            </a:r>
          </a:p>
        </p:txBody>
      </p:sp>
      <p:sp>
        <p:nvSpPr>
          <p:cNvPr id="1028" name="내용 개체 틀 2"/>
          <p:cNvSpPr>
            <a:spLocks noGrp="1"/>
          </p:cNvSpPr>
          <p:nvPr>
            <p:ph idx="1"/>
          </p:nvPr>
        </p:nvSpPr>
        <p:spPr>
          <a:xfrm>
            <a:off x="236538" y="1249363"/>
            <a:ext cx="8382000" cy="741362"/>
          </a:xfrm>
        </p:spPr>
        <p:txBody>
          <a:bodyPr rtlCol="0">
            <a:normAutofit fontScale="77500" lnSpcReduction="20000"/>
          </a:bodyPr>
          <a:lstStyle/>
          <a:p>
            <a:pPr eaLnBrk="1" fontAlgn="auto" hangingPunct="1">
              <a:spcAft>
                <a:spcPts val="0"/>
              </a:spcAft>
              <a:buFont typeface="Arial"/>
              <a:buChar char="•"/>
              <a:defRPr/>
            </a:pPr>
            <a:r>
              <a:rPr lang="ko-KR" altLang="en-US" b="1" smtClean="0">
                <a:solidFill>
                  <a:schemeClr val="tx1">
                    <a:lumMod val="50000"/>
                    <a:lumOff val="50000"/>
                  </a:schemeClr>
                </a:solidFill>
              </a:rPr>
              <a:t>대부분의 고객들이 현재 시스템에 대하여 만족하지 못하고 있음</a:t>
            </a:r>
          </a:p>
        </p:txBody>
      </p:sp>
      <p:sp>
        <p:nvSpPr>
          <p:cNvPr id="1029" name="Text Box 8"/>
          <p:cNvSpPr txBox="1">
            <a:spLocks noChangeArrowheads="1"/>
          </p:cNvSpPr>
          <p:nvPr/>
        </p:nvSpPr>
        <p:spPr bwMode="auto">
          <a:xfrm>
            <a:off x="2514600" y="6332538"/>
            <a:ext cx="4343400" cy="320675"/>
          </a:xfrm>
          <a:prstGeom prst="rect">
            <a:avLst/>
          </a:prstGeom>
          <a:noFill/>
          <a:ln w="9525">
            <a:noFill/>
            <a:miter lim="800000"/>
            <a:headEnd/>
            <a:tailEnd/>
          </a:ln>
        </p:spPr>
        <p:txBody>
          <a:bodyPr>
            <a:spAutoFit/>
          </a:bodyPr>
          <a:lstStyle/>
          <a:p>
            <a:pPr latinLnBrk="0"/>
            <a:r>
              <a:rPr kumimoji="0" lang="en-US" altLang="ko-KR" sz="1500">
                <a:solidFill>
                  <a:srgbClr val="1F2C4B"/>
                </a:solidFill>
                <a:latin typeface="Arial Narrow" pitchFamily="34" charset="0"/>
              </a:rPr>
              <a:t>Source: CHAOS Chronicles Report</a:t>
            </a:r>
            <a:endParaRPr kumimoji="0" lang="en-US" altLang="ko-KR">
              <a:latin typeface="Arial Narrow" pitchFamily="34" charset="0"/>
            </a:endParaRPr>
          </a:p>
        </p:txBody>
      </p:sp>
      <p:graphicFrame>
        <p:nvGraphicFramePr>
          <p:cNvPr id="1026" name="Object 2"/>
          <p:cNvGraphicFramePr>
            <a:graphicFrameLocks noChangeAspect="1"/>
          </p:cNvGraphicFramePr>
          <p:nvPr/>
        </p:nvGraphicFramePr>
        <p:xfrm>
          <a:off x="1600200" y="1760538"/>
          <a:ext cx="6553200" cy="3881437"/>
        </p:xfrm>
        <a:graphic>
          <a:graphicData uri="http://schemas.openxmlformats.org/presentationml/2006/ole">
            <p:oleObj spid="_x0000_s1026" r:id="rId3" imgW="6553768" imgH="3883489" progId="Excel.Sheet.8">
              <p:embed/>
            </p:oleObj>
          </a:graphicData>
        </a:graphic>
      </p:graphicFrame>
      <p:sp>
        <p:nvSpPr>
          <p:cNvPr id="6" name="Rectangle 2"/>
          <p:cNvSpPr>
            <a:spLocks noChangeArrowheads="1"/>
          </p:cNvSpPr>
          <p:nvPr/>
        </p:nvSpPr>
        <p:spPr bwMode="auto">
          <a:xfrm>
            <a:off x="990600" y="5113338"/>
            <a:ext cx="6705600" cy="701675"/>
          </a:xfrm>
          <a:prstGeom prst="rect">
            <a:avLst/>
          </a:prstGeom>
          <a:noFill/>
          <a:ln w="9525">
            <a:noFill/>
            <a:miter lim="800000"/>
            <a:headEnd/>
            <a:tailEnd/>
          </a:ln>
        </p:spPr>
        <p:txBody>
          <a:bodyPr>
            <a:spAutoFit/>
          </a:bodyPr>
          <a:lstStyle/>
          <a:p>
            <a:pPr latinLnBrk="0"/>
            <a:r>
              <a:rPr kumimoji="0" lang="en-US" altLang="ko-KR" sz="2000">
                <a:latin typeface="Arial Narrow" pitchFamily="34" charset="0"/>
              </a:rPr>
              <a:t>Of all the businesses who undertake software development projects...only </a:t>
            </a:r>
            <a:r>
              <a:rPr kumimoji="0" lang="en-US" altLang="ko-KR" sz="2000" b="1">
                <a:latin typeface="Arial Narrow" pitchFamily="34" charset="0"/>
              </a:rPr>
              <a:t>34% prove successful !</a:t>
            </a:r>
            <a:endParaRPr kumimoji="0" lang="en-US" altLang="ko-KR" sz="30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ko-KR" smtClean="0">
                <a:latin typeface="Arial" charset="0"/>
                <a:ea typeface="굴림" charset="-127"/>
                <a:cs typeface="Arial" charset="0"/>
              </a:rPr>
              <a:t>IT </a:t>
            </a:r>
            <a:r>
              <a:rPr lang="ko-KR" altLang="en-US" smtClean="0">
                <a:latin typeface="HY견고딕" pitchFamily="18" charset="-127"/>
                <a:cs typeface="Arial" charset="0"/>
              </a:rPr>
              <a:t>부서에 주어지는 요구들</a:t>
            </a:r>
          </a:p>
        </p:txBody>
      </p:sp>
      <p:pic>
        <p:nvPicPr>
          <p:cNvPr id="230403" name="Picture 3" descr="open"/>
          <p:cNvPicPr>
            <a:picLocks noChangeAspect="1" noChangeArrowheads="1"/>
          </p:cNvPicPr>
          <p:nvPr/>
        </p:nvPicPr>
        <p:blipFill>
          <a:blip r:embed="rId2"/>
          <a:srcRect/>
          <a:stretch>
            <a:fillRect/>
          </a:stretch>
        </p:blipFill>
        <p:spPr bwMode="auto">
          <a:xfrm>
            <a:off x="5995988" y="5100638"/>
            <a:ext cx="1069975" cy="854075"/>
          </a:xfrm>
          <a:prstGeom prst="rect">
            <a:avLst/>
          </a:prstGeom>
          <a:noFill/>
          <a:ln w="9525">
            <a:noFill/>
            <a:miter lim="800000"/>
            <a:headEnd/>
            <a:tailEnd/>
          </a:ln>
        </p:spPr>
      </p:pic>
      <p:pic>
        <p:nvPicPr>
          <p:cNvPr id="230404" name="Picture 4" descr="faster"/>
          <p:cNvPicPr>
            <a:picLocks noChangeAspect="1" noChangeArrowheads="1"/>
          </p:cNvPicPr>
          <p:nvPr/>
        </p:nvPicPr>
        <p:blipFill>
          <a:blip r:embed="rId3"/>
          <a:srcRect/>
          <a:stretch>
            <a:fillRect/>
          </a:stretch>
        </p:blipFill>
        <p:spPr bwMode="auto">
          <a:xfrm>
            <a:off x="3840163" y="5573713"/>
            <a:ext cx="1282700" cy="1025525"/>
          </a:xfrm>
          <a:prstGeom prst="rect">
            <a:avLst/>
          </a:prstGeom>
          <a:noFill/>
          <a:ln w="9525">
            <a:noFill/>
            <a:miter lim="800000"/>
            <a:headEnd/>
            <a:tailEnd/>
          </a:ln>
        </p:spPr>
      </p:pic>
      <p:pic>
        <p:nvPicPr>
          <p:cNvPr id="230405" name="Picture 5" descr="patch"/>
          <p:cNvPicPr>
            <a:picLocks noChangeAspect="1" noChangeArrowheads="1"/>
          </p:cNvPicPr>
          <p:nvPr/>
        </p:nvPicPr>
        <p:blipFill>
          <a:blip r:embed="rId4"/>
          <a:srcRect/>
          <a:stretch>
            <a:fillRect/>
          </a:stretch>
        </p:blipFill>
        <p:spPr bwMode="auto">
          <a:xfrm>
            <a:off x="3840163" y="1655763"/>
            <a:ext cx="1282700" cy="1025525"/>
          </a:xfrm>
          <a:prstGeom prst="rect">
            <a:avLst/>
          </a:prstGeom>
          <a:noFill/>
          <a:ln w="9525">
            <a:noFill/>
            <a:miter lim="800000"/>
            <a:headEnd/>
            <a:tailEnd/>
          </a:ln>
        </p:spPr>
      </p:pic>
      <p:pic>
        <p:nvPicPr>
          <p:cNvPr id="230406" name="Picture 6" descr="security"/>
          <p:cNvPicPr>
            <a:picLocks noChangeAspect="1" noChangeArrowheads="1"/>
          </p:cNvPicPr>
          <p:nvPr/>
        </p:nvPicPr>
        <p:blipFill>
          <a:blip r:embed="rId5"/>
          <a:srcRect/>
          <a:stretch>
            <a:fillRect/>
          </a:stretch>
        </p:blipFill>
        <p:spPr bwMode="auto">
          <a:xfrm>
            <a:off x="1035050" y="3543300"/>
            <a:ext cx="1292225" cy="1031875"/>
          </a:xfrm>
          <a:prstGeom prst="rect">
            <a:avLst/>
          </a:prstGeom>
          <a:noFill/>
          <a:ln w="9525">
            <a:noFill/>
            <a:miter lim="800000"/>
            <a:headEnd/>
            <a:tailEnd/>
          </a:ln>
        </p:spPr>
      </p:pic>
      <p:pic>
        <p:nvPicPr>
          <p:cNvPr id="230407" name="Picture 7" descr="app scale"/>
          <p:cNvPicPr>
            <a:picLocks noChangeAspect="1" noChangeArrowheads="1"/>
          </p:cNvPicPr>
          <p:nvPr/>
        </p:nvPicPr>
        <p:blipFill>
          <a:blip r:embed="rId6"/>
          <a:srcRect/>
          <a:stretch>
            <a:fillRect/>
          </a:stretch>
        </p:blipFill>
        <p:spPr bwMode="auto">
          <a:xfrm>
            <a:off x="7038975" y="3554413"/>
            <a:ext cx="1028700" cy="1028700"/>
          </a:xfrm>
          <a:prstGeom prst="rect">
            <a:avLst/>
          </a:prstGeom>
          <a:noFill/>
          <a:ln w="9525">
            <a:noFill/>
            <a:miter lim="800000"/>
            <a:headEnd/>
            <a:tailEnd/>
          </a:ln>
        </p:spPr>
      </p:pic>
      <p:sp>
        <p:nvSpPr>
          <p:cNvPr id="230408" name="Text Box 8"/>
          <p:cNvSpPr txBox="1">
            <a:spLocks/>
          </p:cNvSpPr>
          <p:nvPr/>
        </p:nvSpPr>
        <p:spPr bwMode="auto">
          <a:xfrm>
            <a:off x="2051050" y="1868488"/>
            <a:ext cx="1227138"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Network </a:t>
            </a:r>
            <a:r>
              <a:rPr kumimoji="0" lang="ko-KR" altLang="en-US" sz="1400" b="1">
                <a:latin typeface="맑은 고딕" pitchFamily="50" charset="-127"/>
                <a:ea typeface="맑은 고딕" pitchFamily="50" charset="-127"/>
                <a:sym typeface="Helvetica Neue Light"/>
              </a:rPr>
              <a:t>보안</a:t>
            </a:r>
          </a:p>
        </p:txBody>
      </p:sp>
      <p:sp>
        <p:nvSpPr>
          <p:cNvPr id="230409" name="Text Box 9"/>
          <p:cNvSpPr txBox="1">
            <a:spLocks/>
          </p:cNvSpPr>
          <p:nvPr/>
        </p:nvSpPr>
        <p:spPr bwMode="auto">
          <a:xfrm>
            <a:off x="968375" y="3287713"/>
            <a:ext cx="1468438"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Application</a:t>
            </a:r>
            <a:r>
              <a:rPr kumimoji="0" lang="ko-KR" altLang="en-US" sz="1400" b="1">
                <a:latin typeface="맑은 고딕" pitchFamily="50" charset="-127"/>
                <a:ea typeface="맑은 고딕" pitchFamily="50" charset="-127"/>
                <a:sym typeface="Helvetica Neue Light"/>
              </a:rPr>
              <a:t> 보안</a:t>
            </a:r>
          </a:p>
        </p:txBody>
      </p:sp>
      <p:sp>
        <p:nvSpPr>
          <p:cNvPr id="230410" name="Text Box 10"/>
          <p:cNvSpPr txBox="1">
            <a:spLocks/>
          </p:cNvSpPr>
          <p:nvPr/>
        </p:nvSpPr>
        <p:spPr bwMode="auto">
          <a:xfrm>
            <a:off x="1839913" y="4794250"/>
            <a:ext cx="1468437"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Application</a:t>
            </a:r>
            <a:r>
              <a:rPr kumimoji="0" lang="ko-KR" altLang="en-US" sz="1400" b="1">
                <a:latin typeface="맑은 고딕" pitchFamily="50" charset="-127"/>
                <a:ea typeface="맑은 고딕" pitchFamily="50" charset="-127"/>
                <a:sym typeface="Helvetica Neue Light"/>
              </a:rPr>
              <a:t> 통합</a:t>
            </a:r>
          </a:p>
        </p:txBody>
      </p:sp>
      <p:sp>
        <p:nvSpPr>
          <p:cNvPr id="230411" name="Text Box 11"/>
          <p:cNvSpPr txBox="1">
            <a:spLocks/>
          </p:cNvSpPr>
          <p:nvPr/>
        </p:nvSpPr>
        <p:spPr bwMode="auto">
          <a:xfrm>
            <a:off x="3633788" y="5307013"/>
            <a:ext cx="1827212"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Application</a:t>
            </a:r>
            <a:r>
              <a:rPr kumimoji="0" lang="ko-KR" altLang="en-US" sz="1400" b="1">
                <a:latin typeface="맑은 고딕" pitchFamily="50" charset="-127"/>
                <a:ea typeface="맑은 고딕" pitchFamily="50" charset="-127"/>
                <a:sym typeface="Helvetica Neue Light"/>
              </a:rPr>
              <a:t> 성능개선</a:t>
            </a:r>
          </a:p>
        </p:txBody>
      </p:sp>
      <p:sp>
        <p:nvSpPr>
          <p:cNvPr id="230412" name="Text Box 12"/>
          <p:cNvSpPr txBox="1">
            <a:spLocks/>
          </p:cNvSpPr>
          <p:nvPr/>
        </p:nvSpPr>
        <p:spPr bwMode="auto">
          <a:xfrm>
            <a:off x="5532438" y="4808538"/>
            <a:ext cx="2068512"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Application</a:t>
            </a:r>
            <a:r>
              <a:rPr kumimoji="0" lang="ko-KR" altLang="en-US" sz="1400" b="1">
                <a:latin typeface="맑은 고딕" pitchFamily="50" charset="-127"/>
                <a:ea typeface="맑은 고딕" pitchFamily="50" charset="-127"/>
                <a:sym typeface="Helvetica Neue Light"/>
              </a:rPr>
              <a:t> 가용성 향상</a:t>
            </a:r>
          </a:p>
        </p:txBody>
      </p:sp>
      <p:sp>
        <p:nvSpPr>
          <p:cNvPr id="230413" name="Text Box 13"/>
          <p:cNvSpPr txBox="1">
            <a:spLocks/>
          </p:cNvSpPr>
          <p:nvPr/>
        </p:nvSpPr>
        <p:spPr bwMode="auto">
          <a:xfrm>
            <a:off x="6880225" y="3302000"/>
            <a:ext cx="1406525"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Network </a:t>
            </a:r>
            <a:r>
              <a:rPr kumimoji="0" lang="ko-KR" altLang="en-US" sz="1400" b="1">
                <a:latin typeface="맑은 고딕" pitchFamily="50" charset="-127"/>
                <a:ea typeface="맑은 고딕" pitchFamily="50" charset="-127"/>
                <a:sym typeface="Helvetica Neue Light"/>
              </a:rPr>
              <a:t>확장성</a:t>
            </a:r>
          </a:p>
        </p:txBody>
      </p:sp>
      <p:sp>
        <p:nvSpPr>
          <p:cNvPr id="230414" name="Text Box 14"/>
          <p:cNvSpPr txBox="1">
            <a:spLocks/>
          </p:cNvSpPr>
          <p:nvPr/>
        </p:nvSpPr>
        <p:spPr bwMode="auto">
          <a:xfrm>
            <a:off x="3771900" y="1387475"/>
            <a:ext cx="1468438"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Application </a:t>
            </a:r>
            <a:r>
              <a:rPr kumimoji="0" lang="ko-KR" altLang="en-US" sz="1400" b="1">
                <a:latin typeface="맑은 고딕" pitchFamily="50" charset="-127"/>
                <a:ea typeface="맑은 고딕" pitchFamily="50" charset="-127"/>
                <a:sym typeface="Helvetica Neue Light"/>
              </a:rPr>
              <a:t>패치</a:t>
            </a:r>
          </a:p>
        </p:txBody>
      </p:sp>
      <p:sp>
        <p:nvSpPr>
          <p:cNvPr id="230415" name="Text Box 15"/>
          <p:cNvSpPr txBox="1">
            <a:spLocks/>
          </p:cNvSpPr>
          <p:nvPr/>
        </p:nvSpPr>
        <p:spPr bwMode="auto">
          <a:xfrm>
            <a:off x="5843588" y="1851025"/>
            <a:ext cx="1406525" cy="250825"/>
          </a:xfrm>
          <a:prstGeom prst="rect">
            <a:avLst/>
          </a:prstGeom>
          <a:noFill/>
          <a:ln w="12700">
            <a:noFill/>
            <a:miter lim="800000"/>
            <a:headEnd/>
            <a:tailEnd/>
          </a:ln>
        </p:spPr>
        <p:txBody>
          <a:bodyPr wrap="none" lIns="35426" tIns="17712" rIns="35426" bIns="17712">
            <a:spAutoFit/>
          </a:bodyPr>
          <a:lstStyle/>
          <a:p>
            <a:pPr algn="ctr" defTabSz="822325" latinLnBrk="0"/>
            <a:r>
              <a:rPr kumimoji="0" lang="en-US" altLang="ko-KR" sz="1400" b="1">
                <a:latin typeface="맑은 고딕" pitchFamily="50" charset="-127"/>
                <a:ea typeface="맑은 고딕" pitchFamily="50" charset="-127"/>
                <a:sym typeface="Helvetica Neue Light"/>
              </a:rPr>
              <a:t>Network</a:t>
            </a:r>
            <a:r>
              <a:rPr kumimoji="0" lang="ko-KR" altLang="en-US" sz="1400" b="1">
                <a:latin typeface="맑은 고딕" pitchFamily="50" charset="-127"/>
                <a:ea typeface="맑은 고딕" pitchFamily="50" charset="-127"/>
                <a:sym typeface="Helvetica Neue Light"/>
              </a:rPr>
              <a:t> 최적화</a:t>
            </a:r>
          </a:p>
        </p:txBody>
      </p:sp>
      <p:pic>
        <p:nvPicPr>
          <p:cNvPr id="230416" name="Picture 16" descr="placeholder"/>
          <p:cNvPicPr>
            <a:picLocks noChangeAspect="1" noChangeArrowheads="1"/>
          </p:cNvPicPr>
          <p:nvPr/>
        </p:nvPicPr>
        <p:blipFill>
          <a:blip r:embed="rId7"/>
          <a:srcRect/>
          <a:stretch>
            <a:fillRect/>
          </a:stretch>
        </p:blipFill>
        <p:spPr bwMode="auto">
          <a:xfrm>
            <a:off x="2063750" y="2163763"/>
            <a:ext cx="1082675" cy="863600"/>
          </a:xfrm>
          <a:prstGeom prst="rect">
            <a:avLst/>
          </a:prstGeom>
          <a:noFill/>
          <a:ln w="9525">
            <a:noFill/>
            <a:miter lim="800000"/>
            <a:headEnd/>
            <a:tailEnd/>
          </a:ln>
        </p:spPr>
      </p:pic>
      <p:pic>
        <p:nvPicPr>
          <p:cNvPr id="230417" name="Picture 17" descr="placeholder"/>
          <p:cNvPicPr>
            <a:picLocks noChangeAspect="1" noChangeArrowheads="1"/>
          </p:cNvPicPr>
          <p:nvPr/>
        </p:nvPicPr>
        <p:blipFill>
          <a:blip r:embed="rId7"/>
          <a:srcRect/>
          <a:stretch>
            <a:fillRect/>
          </a:stretch>
        </p:blipFill>
        <p:spPr bwMode="auto">
          <a:xfrm>
            <a:off x="5984875" y="2163763"/>
            <a:ext cx="1081088" cy="863600"/>
          </a:xfrm>
          <a:prstGeom prst="rect">
            <a:avLst/>
          </a:prstGeom>
          <a:noFill/>
          <a:ln w="9525">
            <a:noFill/>
            <a:miter lim="800000"/>
            <a:headEnd/>
            <a:tailEnd/>
          </a:ln>
        </p:spPr>
      </p:pic>
      <p:pic>
        <p:nvPicPr>
          <p:cNvPr id="230418" name="Picture 18" descr="placeholder"/>
          <p:cNvPicPr>
            <a:picLocks noChangeAspect="1" noChangeArrowheads="1"/>
          </p:cNvPicPr>
          <p:nvPr/>
        </p:nvPicPr>
        <p:blipFill>
          <a:blip r:embed="rId7"/>
          <a:srcRect/>
          <a:stretch>
            <a:fillRect/>
          </a:stretch>
        </p:blipFill>
        <p:spPr bwMode="auto">
          <a:xfrm>
            <a:off x="2063750" y="5089525"/>
            <a:ext cx="1082675" cy="863600"/>
          </a:xfrm>
          <a:prstGeom prst="rect">
            <a:avLst/>
          </a:prstGeom>
          <a:noFill/>
          <a:ln w="9525">
            <a:noFill/>
            <a:miter lim="800000"/>
            <a:headEnd/>
            <a:tailEnd/>
          </a:ln>
        </p:spPr>
      </p:pic>
      <p:grpSp>
        <p:nvGrpSpPr>
          <p:cNvPr id="2" name="Group 19"/>
          <p:cNvGrpSpPr>
            <a:grpSpLocks/>
          </p:cNvGrpSpPr>
          <p:nvPr/>
        </p:nvGrpSpPr>
        <p:grpSpPr bwMode="auto">
          <a:xfrm>
            <a:off x="6223000" y="2279650"/>
            <a:ext cx="623888" cy="623888"/>
            <a:chOff x="4410" y="1604"/>
            <a:chExt cx="333" cy="333"/>
          </a:xfrm>
        </p:grpSpPr>
        <p:sp>
          <p:nvSpPr>
            <p:cNvPr id="49316" name="Freeform 20"/>
            <p:cNvSpPr>
              <a:spLocks/>
            </p:cNvSpPr>
            <p:nvPr/>
          </p:nvSpPr>
          <p:spPr bwMode="auto">
            <a:xfrm>
              <a:off x="4422" y="1616"/>
              <a:ext cx="254" cy="254"/>
            </a:xfrm>
            <a:custGeom>
              <a:avLst/>
              <a:gdLst>
                <a:gd name="T0" fmla="*/ 169 w 254"/>
                <a:gd name="T1" fmla="*/ 50 h 254"/>
                <a:gd name="T2" fmla="*/ 171 w 254"/>
                <a:gd name="T3" fmla="*/ 29 h 254"/>
                <a:gd name="T4" fmla="*/ 184 w 254"/>
                <a:gd name="T5" fmla="*/ 10 h 254"/>
                <a:gd name="T6" fmla="*/ 206 w 254"/>
                <a:gd name="T7" fmla="*/ 1 h 254"/>
                <a:gd name="T8" fmla="*/ 193 w 254"/>
                <a:gd name="T9" fmla="*/ 25 h 254"/>
                <a:gd name="T10" fmla="*/ 200 w 254"/>
                <a:gd name="T11" fmla="*/ 46 h 254"/>
                <a:gd name="T12" fmla="*/ 222 w 254"/>
                <a:gd name="T13" fmla="*/ 60 h 254"/>
                <a:gd name="T14" fmla="*/ 254 w 254"/>
                <a:gd name="T15" fmla="*/ 39 h 254"/>
                <a:gd name="T16" fmla="*/ 250 w 254"/>
                <a:gd name="T17" fmla="*/ 62 h 254"/>
                <a:gd name="T18" fmla="*/ 234 w 254"/>
                <a:gd name="T19" fmla="*/ 79 h 254"/>
                <a:gd name="T20" fmla="*/ 212 w 254"/>
                <a:gd name="T21" fmla="*/ 86 h 254"/>
                <a:gd name="T22" fmla="*/ 200 w 254"/>
                <a:gd name="T23" fmla="*/ 84 h 254"/>
                <a:gd name="T24" fmla="*/ 184 w 254"/>
                <a:gd name="T25" fmla="*/ 91 h 254"/>
                <a:gd name="T26" fmla="*/ 144 w 254"/>
                <a:gd name="T27" fmla="*/ 116 h 254"/>
                <a:gd name="T28" fmla="*/ 135 w 254"/>
                <a:gd name="T29" fmla="*/ 107 h 254"/>
                <a:gd name="T30" fmla="*/ 91 w 254"/>
                <a:gd name="T31" fmla="*/ 184 h 254"/>
                <a:gd name="T32" fmla="*/ 86 w 254"/>
                <a:gd name="T33" fmla="*/ 207 h 254"/>
                <a:gd name="T34" fmla="*/ 82 w 254"/>
                <a:gd name="T35" fmla="*/ 230 h 254"/>
                <a:gd name="T36" fmla="*/ 59 w 254"/>
                <a:gd name="T37" fmla="*/ 251 h 254"/>
                <a:gd name="T38" fmla="*/ 19 w 254"/>
                <a:gd name="T39" fmla="*/ 247 h 254"/>
                <a:gd name="T40" fmla="*/ 0 w 254"/>
                <a:gd name="T41" fmla="*/ 211 h 254"/>
                <a:gd name="T42" fmla="*/ 16 w 254"/>
                <a:gd name="T43" fmla="*/ 178 h 254"/>
                <a:gd name="T44" fmla="*/ 38 w 254"/>
                <a:gd name="T45" fmla="*/ 169 h 254"/>
                <a:gd name="T46" fmla="*/ 52 w 254"/>
                <a:gd name="T47" fmla="*/ 170 h 254"/>
                <a:gd name="T48" fmla="*/ 61 w 254"/>
                <a:gd name="T49" fmla="*/ 172 h 254"/>
                <a:gd name="T50" fmla="*/ 107 w 254"/>
                <a:gd name="T51" fmla="*/ 135 h 254"/>
                <a:gd name="T52" fmla="*/ 116 w 254"/>
                <a:gd name="T53" fmla="*/ 144 h 254"/>
                <a:gd name="T54" fmla="*/ 91 w 254"/>
                <a:gd name="T55" fmla="*/ 184 h 254"/>
                <a:gd name="T56" fmla="*/ 135 w 254"/>
                <a:gd name="T57" fmla="*/ 145 h 254"/>
                <a:gd name="T58" fmla="*/ 125 w 254"/>
                <a:gd name="T59" fmla="*/ 135 h 254"/>
                <a:gd name="T60" fmla="*/ 116 w 254"/>
                <a:gd name="T61" fmla="*/ 126 h 254"/>
                <a:gd name="T62" fmla="*/ 107 w 254"/>
                <a:gd name="T63" fmla="*/ 117 h 254"/>
                <a:gd name="T64" fmla="*/ 87 w 254"/>
                <a:gd name="T65" fmla="*/ 98 h 254"/>
                <a:gd name="T66" fmla="*/ 76 w 254"/>
                <a:gd name="T67" fmla="*/ 86 h 254"/>
                <a:gd name="T68" fmla="*/ 72 w 254"/>
                <a:gd name="T69" fmla="*/ 84 h 254"/>
                <a:gd name="T70" fmla="*/ 52 w 254"/>
                <a:gd name="T71" fmla="*/ 77 h 254"/>
                <a:gd name="T72" fmla="*/ 39 w 254"/>
                <a:gd name="T73" fmla="*/ 63 h 254"/>
                <a:gd name="T74" fmla="*/ 22 w 254"/>
                <a:gd name="T75" fmla="*/ 33 h 254"/>
                <a:gd name="T76" fmla="*/ 37 w 254"/>
                <a:gd name="T77" fmla="*/ 23 h 254"/>
                <a:gd name="T78" fmla="*/ 69 w 254"/>
                <a:gd name="T79" fmla="*/ 42 h 254"/>
                <a:gd name="T80" fmla="*/ 83 w 254"/>
                <a:gd name="T81" fmla="*/ 69 h 254"/>
                <a:gd name="T82" fmla="*/ 86 w 254"/>
                <a:gd name="T83" fmla="*/ 76 h 254"/>
                <a:gd name="T84" fmla="*/ 98 w 254"/>
                <a:gd name="T85" fmla="*/ 87 h 254"/>
                <a:gd name="T86" fmla="*/ 117 w 254"/>
                <a:gd name="T87" fmla="*/ 107 h 254"/>
                <a:gd name="T88" fmla="*/ 126 w 254"/>
                <a:gd name="T89" fmla="*/ 115 h 254"/>
                <a:gd name="T90" fmla="*/ 135 w 254"/>
                <a:gd name="T91" fmla="*/ 124 h 254"/>
                <a:gd name="T92" fmla="*/ 145 w 254"/>
                <a:gd name="T93" fmla="*/ 134 h 254"/>
                <a:gd name="T94" fmla="*/ 161 w 254"/>
                <a:gd name="T95" fmla="*/ 150 h 254"/>
                <a:gd name="T96" fmla="*/ 176 w 254"/>
                <a:gd name="T97" fmla="*/ 166 h 254"/>
                <a:gd name="T98" fmla="*/ 167 w 254"/>
                <a:gd name="T99" fmla="*/ 178 h 254"/>
                <a:gd name="T100" fmla="*/ 154 w 254"/>
                <a:gd name="T101" fmla="*/ 165 h 2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4"/>
                <a:gd name="T154" fmla="*/ 0 h 254"/>
                <a:gd name="T155" fmla="*/ 254 w 254"/>
                <a:gd name="T156" fmla="*/ 254 h 2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4" h="254">
                  <a:moveTo>
                    <a:pt x="163" y="70"/>
                  </a:moveTo>
                  <a:lnTo>
                    <a:pt x="172" y="61"/>
                  </a:lnTo>
                  <a:lnTo>
                    <a:pt x="171" y="57"/>
                  </a:lnTo>
                  <a:lnTo>
                    <a:pt x="170" y="54"/>
                  </a:lnTo>
                  <a:lnTo>
                    <a:pt x="169" y="50"/>
                  </a:lnTo>
                  <a:lnTo>
                    <a:pt x="169" y="47"/>
                  </a:lnTo>
                  <a:lnTo>
                    <a:pt x="168" y="42"/>
                  </a:lnTo>
                  <a:lnTo>
                    <a:pt x="169" y="38"/>
                  </a:lnTo>
                  <a:lnTo>
                    <a:pt x="170" y="33"/>
                  </a:lnTo>
                  <a:lnTo>
                    <a:pt x="171" y="29"/>
                  </a:lnTo>
                  <a:lnTo>
                    <a:pt x="172" y="24"/>
                  </a:lnTo>
                  <a:lnTo>
                    <a:pt x="175" y="20"/>
                  </a:lnTo>
                  <a:lnTo>
                    <a:pt x="178" y="16"/>
                  </a:lnTo>
                  <a:lnTo>
                    <a:pt x="181" y="13"/>
                  </a:lnTo>
                  <a:lnTo>
                    <a:pt x="184" y="10"/>
                  </a:lnTo>
                  <a:lnTo>
                    <a:pt x="188" y="7"/>
                  </a:lnTo>
                  <a:lnTo>
                    <a:pt x="192" y="4"/>
                  </a:lnTo>
                  <a:lnTo>
                    <a:pt x="197" y="3"/>
                  </a:lnTo>
                  <a:lnTo>
                    <a:pt x="201" y="1"/>
                  </a:lnTo>
                  <a:lnTo>
                    <a:pt x="206" y="1"/>
                  </a:lnTo>
                  <a:lnTo>
                    <a:pt x="211" y="0"/>
                  </a:lnTo>
                  <a:lnTo>
                    <a:pt x="215" y="0"/>
                  </a:lnTo>
                  <a:lnTo>
                    <a:pt x="197" y="19"/>
                  </a:lnTo>
                  <a:lnTo>
                    <a:pt x="195" y="22"/>
                  </a:lnTo>
                  <a:lnTo>
                    <a:pt x="193" y="25"/>
                  </a:lnTo>
                  <a:lnTo>
                    <a:pt x="193" y="29"/>
                  </a:lnTo>
                  <a:lnTo>
                    <a:pt x="194" y="33"/>
                  </a:lnTo>
                  <a:lnTo>
                    <a:pt x="195" y="37"/>
                  </a:lnTo>
                  <a:lnTo>
                    <a:pt x="197" y="41"/>
                  </a:lnTo>
                  <a:lnTo>
                    <a:pt x="200" y="46"/>
                  </a:lnTo>
                  <a:lnTo>
                    <a:pt x="204" y="50"/>
                  </a:lnTo>
                  <a:lnTo>
                    <a:pt x="209" y="54"/>
                  </a:lnTo>
                  <a:lnTo>
                    <a:pt x="213" y="57"/>
                  </a:lnTo>
                  <a:lnTo>
                    <a:pt x="217" y="59"/>
                  </a:lnTo>
                  <a:lnTo>
                    <a:pt x="222" y="60"/>
                  </a:lnTo>
                  <a:lnTo>
                    <a:pt x="226" y="61"/>
                  </a:lnTo>
                  <a:lnTo>
                    <a:pt x="229" y="61"/>
                  </a:lnTo>
                  <a:lnTo>
                    <a:pt x="232" y="59"/>
                  </a:lnTo>
                  <a:lnTo>
                    <a:pt x="235" y="57"/>
                  </a:lnTo>
                  <a:lnTo>
                    <a:pt x="254" y="39"/>
                  </a:lnTo>
                  <a:lnTo>
                    <a:pt x="254" y="43"/>
                  </a:lnTo>
                  <a:lnTo>
                    <a:pt x="253" y="48"/>
                  </a:lnTo>
                  <a:lnTo>
                    <a:pt x="253" y="53"/>
                  </a:lnTo>
                  <a:lnTo>
                    <a:pt x="252" y="57"/>
                  </a:lnTo>
                  <a:lnTo>
                    <a:pt x="250" y="62"/>
                  </a:lnTo>
                  <a:lnTo>
                    <a:pt x="248" y="66"/>
                  </a:lnTo>
                  <a:lnTo>
                    <a:pt x="244" y="70"/>
                  </a:lnTo>
                  <a:lnTo>
                    <a:pt x="241" y="73"/>
                  </a:lnTo>
                  <a:lnTo>
                    <a:pt x="238" y="76"/>
                  </a:lnTo>
                  <a:lnTo>
                    <a:pt x="234" y="79"/>
                  </a:lnTo>
                  <a:lnTo>
                    <a:pt x="230" y="82"/>
                  </a:lnTo>
                  <a:lnTo>
                    <a:pt x="225" y="83"/>
                  </a:lnTo>
                  <a:lnTo>
                    <a:pt x="221" y="84"/>
                  </a:lnTo>
                  <a:lnTo>
                    <a:pt x="216" y="85"/>
                  </a:lnTo>
                  <a:lnTo>
                    <a:pt x="212" y="86"/>
                  </a:lnTo>
                  <a:lnTo>
                    <a:pt x="207" y="85"/>
                  </a:lnTo>
                  <a:lnTo>
                    <a:pt x="205" y="85"/>
                  </a:lnTo>
                  <a:lnTo>
                    <a:pt x="204" y="85"/>
                  </a:lnTo>
                  <a:lnTo>
                    <a:pt x="202" y="84"/>
                  </a:lnTo>
                  <a:lnTo>
                    <a:pt x="200" y="84"/>
                  </a:lnTo>
                  <a:lnTo>
                    <a:pt x="198" y="84"/>
                  </a:lnTo>
                  <a:lnTo>
                    <a:pt x="197" y="83"/>
                  </a:lnTo>
                  <a:lnTo>
                    <a:pt x="195" y="82"/>
                  </a:lnTo>
                  <a:lnTo>
                    <a:pt x="193" y="82"/>
                  </a:lnTo>
                  <a:lnTo>
                    <a:pt x="184" y="91"/>
                  </a:lnTo>
                  <a:lnTo>
                    <a:pt x="152" y="123"/>
                  </a:lnTo>
                  <a:lnTo>
                    <a:pt x="150" y="122"/>
                  </a:lnTo>
                  <a:lnTo>
                    <a:pt x="148" y="120"/>
                  </a:lnTo>
                  <a:lnTo>
                    <a:pt x="146" y="118"/>
                  </a:lnTo>
                  <a:lnTo>
                    <a:pt x="144" y="116"/>
                  </a:lnTo>
                  <a:lnTo>
                    <a:pt x="142" y="114"/>
                  </a:lnTo>
                  <a:lnTo>
                    <a:pt x="140" y="112"/>
                  </a:lnTo>
                  <a:lnTo>
                    <a:pt x="138" y="110"/>
                  </a:lnTo>
                  <a:lnTo>
                    <a:pt x="137" y="108"/>
                  </a:lnTo>
                  <a:lnTo>
                    <a:pt x="135" y="107"/>
                  </a:lnTo>
                  <a:lnTo>
                    <a:pt x="133" y="105"/>
                  </a:lnTo>
                  <a:lnTo>
                    <a:pt x="132" y="104"/>
                  </a:lnTo>
                  <a:lnTo>
                    <a:pt x="131" y="102"/>
                  </a:lnTo>
                  <a:lnTo>
                    <a:pt x="163" y="70"/>
                  </a:lnTo>
                  <a:lnTo>
                    <a:pt x="91" y="184"/>
                  </a:lnTo>
                  <a:lnTo>
                    <a:pt x="82" y="193"/>
                  </a:lnTo>
                  <a:lnTo>
                    <a:pt x="83" y="197"/>
                  </a:lnTo>
                  <a:lnTo>
                    <a:pt x="84" y="200"/>
                  </a:lnTo>
                  <a:lnTo>
                    <a:pt x="85" y="204"/>
                  </a:lnTo>
                  <a:lnTo>
                    <a:pt x="86" y="207"/>
                  </a:lnTo>
                  <a:lnTo>
                    <a:pt x="86" y="212"/>
                  </a:lnTo>
                  <a:lnTo>
                    <a:pt x="86" y="216"/>
                  </a:lnTo>
                  <a:lnTo>
                    <a:pt x="85" y="221"/>
                  </a:lnTo>
                  <a:lnTo>
                    <a:pt x="83" y="225"/>
                  </a:lnTo>
                  <a:lnTo>
                    <a:pt x="82" y="230"/>
                  </a:lnTo>
                  <a:lnTo>
                    <a:pt x="79" y="234"/>
                  </a:lnTo>
                  <a:lnTo>
                    <a:pt x="76" y="238"/>
                  </a:lnTo>
                  <a:lnTo>
                    <a:pt x="73" y="241"/>
                  </a:lnTo>
                  <a:lnTo>
                    <a:pt x="66" y="247"/>
                  </a:lnTo>
                  <a:lnTo>
                    <a:pt x="59" y="251"/>
                  </a:lnTo>
                  <a:lnTo>
                    <a:pt x="51" y="253"/>
                  </a:lnTo>
                  <a:lnTo>
                    <a:pt x="43" y="254"/>
                  </a:lnTo>
                  <a:lnTo>
                    <a:pt x="35" y="253"/>
                  </a:lnTo>
                  <a:lnTo>
                    <a:pt x="27" y="251"/>
                  </a:lnTo>
                  <a:lnTo>
                    <a:pt x="19" y="247"/>
                  </a:lnTo>
                  <a:lnTo>
                    <a:pt x="13" y="241"/>
                  </a:lnTo>
                  <a:lnTo>
                    <a:pt x="7" y="234"/>
                  </a:lnTo>
                  <a:lnTo>
                    <a:pt x="3" y="227"/>
                  </a:lnTo>
                  <a:lnTo>
                    <a:pt x="1" y="219"/>
                  </a:lnTo>
                  <a:lnTo>
                    <a:pt x="0" y="211"/>
                  </a:lnTo>
                  <a:lnTo>
                    <a:pt x="1" y="203"/>
                  </a:lnTo>
                  <a:lnTo>
                    <a:pt x="3" y="195"/>
                  </a:lnTo>
                  <a:lnTo>
                    <a:pt x="7" y="187"/>
                  </a:lnTo>
                  <a:lnTo>
                    <a:pt x="13" y="181"/>
                  </a:lnTo>
                  <a:lnTo>
                    <a:pt x="16" y="178"/>
                  </a:lnTo>
                  <a:lnTo>
                    <a:pt x="20" y="174"/>
                  </a:lnTo>
                  <a:lnTo>
                    <a:pt x="24" y="172"/>
                  </a:lnTo>
                  <a:lnTo>
                    <a:pt x="29" y="170"/>
                  </a:lnTo>
                  <a:lnTo>
                    <a:pt x="33" y="170"/>
                  </a:lnTo>
                  <a:lnTo>
                    <a:pt x="38" y="169"/>
                  </a:lnTo>
                  <a:lnTo>
                    <a:pt x="43" y="168"/>
                  </a:lnTo>
                  <a:lnTo>
                    <a:pt x="47" y="169"/>
                  </a:lnTo>
                  <a:lnTo>
                    <a:pt x="49" y="169"/>
                  </a:lnTo>
                  <a:lnTo>
                    <a:pt x="51" y="169"/>
                  </a:lnTo>
                  <a:lnTo>
                    <a:pt x="52" y="170"/>
                  </a:lnTo>
                  <a:lnTo>
                    <a:pt x="54" y="170"/>
                  </a:lnTo>
                  <a:lnTo>
                    <a:pt x="56" y="170"/>
                  </a:lnTo>
                  <a:lnTo>
                    <a:pt x="57" y="171"/>
                  </a:lnTo>
                  <a:lnTo>
                    <a:pt x="59" y="172"/>
                  </a:lnTo>
                  <a:lnTo>
                    <a:pt x="61" y="172"/>
                  </a:lnTo>
                  <a:lnTo>
                    <a:pt x="70" y="163"/>
                  </a:lnTo>
                  <a:lnTo>
                    <a:pt x="103" y="131"/>
                  </a:lnTo>
                  <a:lnTo>
                    <a:pt x="104" y="132"/>
                  </a:lnTo>
                  <a:lnTo>
                    <a:pt x="106" y="133"/>
                  </a:lnTo>
                  <a:lnTo>
                    <a:pt x="107" y="135"/>
                  </a:lnTo>
                  <a:lnTo>
                    <a:pt x="108" y="136"/>
                  </a:lnTo>
                  <a:lnTo>
                    <a:pt x="110" y="138"/>
                  </a:lnTo>
                  <a:lnTo>
                    <a:pt x="112" y="140"/>
                  </a:lnTo>
                  <a:lnTo>
                    <a:pt x="114" y="142"/>
                  </a:lnTo>
                  <a:lnTo>
                    <a:pt x="116" y="144"/>
                  </a:lnTo>
                  <a:lnTo>
                    <a:pt x="118" y="146"/>
                  </a:lnTo>
                  <a:lnTo>
                    <a:pt x="120" y="148"/>
                  </a:lnTo>
                  <a:lnTo>
                    <a:pt x="122" y="149"/>
                  </a:lnTo>
                  <a:lnTo>
                    <a:pt x="124" y="151"/>
                  </a:lnTo>
                  <a:lnTo>
                    <a:pt x="91" y="184"/>
                  </a:lnTo>
                  <a:lnTo>
                    <a:pt x="163" y="70"/>
                  </a:lnTo>
                  <a:lnTo>
                    <a:pt x="141" y="151"/>
                  </a:lnTo>
                  <a:lnTo>
                    <a:pt x="139" y="149"/>
                  </a:lnTo>
                  <a:lnTo>
                    <a:pt x="137" y="147"/>
                  </a:lnTo>
                  <a:lnTo>
                    <a:pt x="135" y="145"/>
                  </a:lnTo>
                  <a:lnTo>
                    <a:pt x="133" y="143"/>
                  </a:lnTo>
                  <a:lnTo>
                    <a:pt x="131" y="141"/>
                  </a:lnTo>
                  <a:lnTo>
                    <a:pt x="129" y="139"/>
                  </a:lnTo>
                  <a:lnTo>
                    <a:pt x="127" y="137"/>
                  </a:lnTo>
                  <a:lnTo>
                    <a:pt x="125" y="135"/>
                  </a:lnTo>
                  <a:lnTo>
                    <a:pt x="123" y="133"/>
                  </a:lnTo>
                  <a:lnTo>
                    <a:pt x="121" y="131"/>
                  </a:lnTo>
                  <a:lnTo>
                    <a:pt x="119" y="129"/>
                  </a:lnTo>
                  <a:lnTo>
                    <a:pt x="117" y="127"/>
                  </a:lnTo>
                  <a:lnTo>
                    <a:pt x="116" y="126"/>
                  </a:lnTo>
                  <a:lnTo>
                    <a:pt x="115" y="124"/>
                  </a:lnTo>
                  <a:lnTo>
                    <a:pt x="113" y="123"/>
                  </a:lnTo>
                  <a:lnTo>
                    <a:pt x="112" y="122"/>
                  </a:lnTo>
                  <a:lnTo>
                    <a:pt x="109" y="119"/>
                  </a:lnTo>
                  <a:lnTo>
                    <a:pt x="107" y="117"/>
                  </a:lnTo>
                  <a:lnTo>
                    <a:pt x="105" y="115"/>
                  </a:lnTo>
                  <a:lnTo>
                    <a:pt x="103" y="113"/>
                  </a:lnTo>
                  <a:lnTo>
                    <a:pt x="97" y="108"/>
                  </a:lnTo>
                  <a:lnTo>
                    <a:pt x="92" y="102"/>
                  </a:lnTo>
                  <a:lnTo>
                    <a:pt x="87" y="98"/>
                  </a:lnTo>
                  <a:lnTo>
                    <a:pt x="83" y="94"/>
                  </a:lnTo>
                  <a:lnTo>
                    <a:pt x="80" y="90"/>
                  </a:lnTo>
                  <a:lnTo>
                    <a:pt x="78" y="88"/>
                  </a:lnTo>
                  <a:lnTo>
                    <a:pt x="76" y="86"/>
                  </a:lnTo>
                  <a:lnTo>
                    <a:pt x="75" y="85"/>
                  </a:lnTo>
                  <a:lnTo>
                    <a:pt x="74" y="85"/>
                  </a:lnTo>
                  <a:lnTo>
                    <a:pt x="74" y="84"/>
                  </a:lnTo>
                  <a:lnTo>
                    <a:pt x="73" y="84"/>
                  </a:lnTo>
                  <a:lnTo>
                    <a:pt x="72" y="84"/>
                  </a:lnTo>
                  <a:lnTo>
                    <a:pt x="69" y="83"/>
                  </a:lnTo>
                  <a:lnTo>
                    <a:pt x="65" y="82"/>
                  </a:lnTo>
                  <a:lnTo>
                    <a:pt x="61" y="80"/>
                  </a:lnTo>
                  <a:lnTo>
                    <a:pt x="57" y="79"/>
                  </a:lnTo>
                  <a:lnTo>
                    <a:pt x="52" y="77"/>
                  </a:lnTo>
                  <a:lnTo>
                    <a:pt x="49" y="76"/>
                  </a:lnTo>
                  <a:lnTo>
                    <a:pt x="47" y="76"/>
                  </a:lnTo>
                  <a:lnTo>
                    <a:pt x="45" y="73"/>
                  </a:lnTo>
                  <a:lnTo>
                    <a:pt x="42" y="68"/>
                  </a:lnTo>
                  <a:lnTo>
                    <a:pt x="39" y="63"/>
                  </a:lnTo>
                  <a:lnTo>
                    <a:pt x="35" y="56"/>
                  </a:lnTo>
                  <a:lnTo>
                    <a:pt x="31" y="49"/>
                  </a:lnTo>
                  <a:lnTo>
                    <a:pt x="27" y="42"/>
                  </a:lnTo>
                  <a:lnTo>
                    <a:pt x="23" y="37"/>
                  </a:lnTo>
                  <a:lnTo>
                    <a:pt x="22" y="33"/>
                  </a:lnTo>
                  <a:lnTo>
                    <a:pt x="24" y="31"/>
                  </a:lnTo>
                  <a:lnTo>
                    <a:pt x="28" y="27"/>
                  </a:lnTo>
                  <a:lnTo>
                    <a:pt x="31" y="24"/>
                  </a:lnTo>
                  <a:lnTo>
                    <a:pt x="34" y="21"/>
                  </a:lnTo>
                  <a:lnTo>
                    <a:pt x="37" y="23"/>
                  </a:lnTo>
                  <a:lnTo>
                    <a:pt x="43" y="26"/>
                  </a:lnTo>
                  <a:lnTo>
                    <a:pt x="49" y="30"/>
                  </a:lnTo>
                  <a:lnTo>
                    <a:pt x="56" y="34"/>
                  </a:lnTo>
                  <a:lnTo>
                    <a:pt x="63" y="38"/>
                  </a:lnTo>
                  <a:lnTo>
                    <a:pt x="69" y="42"/>
                  </a:lnTo>
                  <a:lnTo>
                    <a:pt x="74" y="45"/>
                  </a:lnTo>
                  <a:lnTo>
                    <a:pt x="76" y="46"/>
                  </a:lnTo>
                  <a:lnTo>
                    <a:pt x="78" y="52"/>
                  </a:lnTo>
                  <a:lnTo>
                    <a:pt x="81" y="61"/>
                  </a:lnTo>
                  <a:lnTo>
                    <a:pt x="83" y="69"/>
                  </a:lnTo>
                  <a:lnTo>
                    <a:pt x="85" y="73"/>
                  </a:lnTo>
                  <a:lnTo>
                    <a:pt x="85" y="74"/>
                  </a:lnTo>
                  <a:lnTo>
                    <a:pt x="86" y="75"/>
                  </a:lnTo>
                  <a:lnTo>
                    <a:pt x="86" y="76"/>
                  </a:lnTo>
                  <a:lnTo>
                    <a:pt x="88" y="78"/>
                  </a:lnTo>
                  <a:lnTo>
                    <a:pt x="91" y="80"/>
                  </a:lnTo>
                  <a:lnTo>
                    <a:pt x="94" y="83"/>
                  </a:lnTo>
                  <a:lnTo>
                    <a:pt x="98" y="87"/>
                  </a:lnTo>
                  <a:lnTo>
                    <a:pt x="103" y="92"/>
                  </a:lnTo>
                  <a:lnTo>
                    <a:pt x="108" y="97"/>
                  </a:lnTo>
                  <a:lnTo>
                    <a:pt x="113" y="102"/>
                  </a:lnTo>
                  <a:lnTo>
                    <a:pt x="116" y="105"/>
                  </a:lnTo>
                  <a:lnTo>
                    <a:pt x="117" y="107"/>
                  </a:lnTo>
                  <a:lnTo>
                    <a:pt x="120" y="109"/>
                  </a:lnTo>
                  <a:lnTo>
                    <a:pt x="122" y="111"/>
                  </a:lnTo>
                  <a:lnTo>
                    <a:pt x="124" y="113"/>
                  </a:lnTo>
                  <a:lnTo>
                    <a:pt x="125" y="114"/>
                  </a:lnTo>
                  <a:lnTo>
                    <a:pt x="126" y="115"/>
                  </a:lnTo>
                  <a:lnTo>
                    <a:pt x="128" y="117"/>
                  </a:lnTo>
                  <a:lnTo>
                    <a:pt x="129" y="119"/>
                  </a:lnTo>
                  <a:lnTo>
                    <a:pt x="131" y="121"/>
                  </a:lnTo>
                  <a:lnTo>
                    <a:pt x="133" y="123"/>
                  </a:lnTo>
                  <a:lnTo>
                    <a:pt x="135" y="124"/>
                  </a:lnTo>
                  <a:lnTo>
                    <a:pt x="137" y="127"/>
                  </a:lnTo>
                  <a:lnTo>
                    <a:pt x="139" y="128"/>
                  </a:lnTo>
                  <a:lnTo>
                    <a:pt x="141" y="130"/>
                  </a:lnTo>
                  <a:lnTo>
                    <a:pt x="143" y="132"/>
                  </a:lnTo>
                  <a:lnTo>
                    <a:pt x="145" y="134"/>
                  </a:lnTo>
                  <a:lnTo>
                    <a:pt x="147" y="136"/>
                  </a:lnTo>
                  <a:lnTo>
                    <a:pt x="150" y="139"/>
                  </a:lnTo>
                  <a:lnTo>
                    <a:pt x="152" y="141"/>
                  </a:lnTo>
                  <a:lnTo>
                    <a:pt x="157" y="146"/>
                  </a:lnTo>
                  <a:lnTo>
                    <a:pt x="161" y="150"/>
                  </a:lnTo>
                  <a:lnTo>
                    <a:pt x="165" y="154"/>
                  </a:lnTo>
                  <a:lnTo>
                    <a:pt x="169" y="158"/>
                  </a:lnTo>
                  <a:lnTo>
                    <a:pt x="172" y="161"/>
                  </a:lnTo>
                  <a:lnTo>
                    <a:pt x="174" y="164"/>
                  </a:lnTo>
                  <a:lnTo>
                    <a:pt x="176" y="166"/>
                  </a:lnTo>
                  <a:lnTo>
                    <a:pt x="178" y="167"/>
                  </a:lnTo>
                  <a:lnTo>
                    <a:pt x="175" y="170"/>
                  </a:lnTo>
                  <a:lnTo>
                    <a:pt x="173" y="172"/>
                  </a:lnTo>
                  <a:lnTo>
                    <a:pt x="170" y="175"/>
                  </a:lnTo>
                  <a:lnTo>
                    <a:pt x="167" y="178"/>
                  </a:lnTo>
                  <a:lnTo>
                    <a:pt x="166" y="176"/>
                  </a:lnTo>
                  <a:lnTo>
                    <a:pt x="164" y="174"/>
                  </a:lnTo>
                  <a:lnTo>
                    <a:pt x="161" y="172"/>
                  </a:lnTo>
                  <a:lnTo>
                    <a:pt x="158" y="168"/>
                  </a:lnTo>
                  <a:lnTo>
                    <a:pt x="154" y="165"/>
                  </a:lnTo>
                  <a:lnTo>
                    <a:pt x="150" y="161"/>
                  </a:lnTo>
                  <a:lnTo>
                    <a:pt x="146" y="156"/>
                  </a:lnTo>
                  <a:lnTo>
                    <a:pt x="141" y="151"/>
                  </a:lnTo>
                  <a:lnTo>
                    <a:pt x="163" y="70"/>
                  </a:lnTo>
                  <a:close/>
                </a:path>
              </a:pathLst>
            </a:custGeom>
            <a:solidFill>
              <a:srgbClr val="BFDD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7" name="Freeform 21"/>
            <p:cNvSpPr>
              <a:spLocks/>
            </p:cNvSpPr>
            <p:nvPr/>
          </p:nvSpPr>
          <p:spPr bwMode="auto">
            <a:xfrm>
              <a:off x="4582" y="1776"/>
              <a:ext cx="148" cy="148"/>
            </a:xfrm>
            <a:custGeom>
              <a:avLst/>
              <a:gdLst>
                <a:gd name="T0" fmla="*/ 138 w 148"/>
                <a:gd name="T1" fmla="*/ 138 h 148"/>
                <a:gd name="T2" fmla="*/ 136 w 148"/>
                <a:gd name="T3" fmla="*/ 139 h 148"/>
                <a:gd name="T4" fmla="*/ 132 w 148"/>
                <a:gd name="T5" fmla="*/ 142 h 148"/>
                <a:gd name="T6" fmla="*/ 127 w 148"/>
                <a:gd name="T7" fmla="*/ 145 h 148"/>
                <a:gd name="T8" fmla="*/ 121 w 148"/>
                <a:gd name="T9" fmla="*/ 147 h 148"/>
                <a:gd name="T10" fmla="*/ 114 w 148"/>
                <a:gd name="T11" fmla="*/ 148 h 148"/>
                <a:gd name="T12" fmla="*/ 106 w 148"/>
                <a:gd name="T13" fmla="*/ 148 h 148"/>
                <a:gd name="T14" fmla="*/ 97 w 148"/>
                <a:gd name="T15" fmla="*/ 144 h 148"/>
                <a:gd name="T16" fmla="*/ 88 w 148"/>
                <a:gd name="T17" fmla="*/ 138 h 148"/>
                <a:gd name="T18" fmla="*/ 2 w 148"/>
                <a:gd name="T19" fmla="*/ 51 h 148"/>
                <a:gd name="T20" fmla="*/ 1 w 148"/>
                <a:gd name="T21" fmla="*/ 49 h 148"/>
                <a:gd name="T22" fmla="*/ 0 w 148"/>
                <a:gd name="T23" fmla="*/ 47 h 148"/>
                <a:gd name="T24" fmla="*/ 0 w 148"/>
                <a:gd name="T25" fmla="*/ 44 h 148"/>
                <a:gd name="T26" fmla="*/ 2 w 148"/>
                <a:gd name="T27" fmla="*/ 40 h 148"/>
                <a:gd name="T28" fmla="*/ 12 w 148"/>
                <a:gd name="T29" fmla="*/ 31 h 148"/>
                <a:gd name="T30" fmla="*/ 31 w 148"/>
                <a:gd name="T31" fmla="*/ 12 h 148"/>
                <a:gd name="T32" fmla="*/ 41 w 148"/>
                <a:gd name="T33" fmla="*/ 2 h 148"/>
                <a:gd name="T34" fmla="*/ 42 w 148"/>
                <a:gd name="T35" fmla="*/ 1 h 148"/>
                <a:gd name="T36" fmla="*/ 45 w 148"/>
                <a:gd name="T37" fmla="*/ 0 h 148"/>
                <a:gd name="T38" fmla="*/ 48 w 148"/>
                <a:gd name="T39" fmla="*/ 0 h 148"/>
                <a:gd name="T40" fmla="*/ 51 w 148"/>
                <a:gd name="T41" fmla="*/ 2 h 148"/>
                <a:gd name="T42" fmla="*/ 138 w 148"/>
                <a:gd name="T43" fmla="*/ 88 h 148"/>
                <a:gd name="T44" fmla="*/ 144 w 148"/>
                <a:gd name="T45" fmla="*/ 97 h 148"/>
                <a:gd name="T46" fmla="*/ 148 w 148"/>
                <a:gd name="T47" fmla="*/ 106 h 148"/>
                <a:gd name="T48" fmla="*/ 148 w 148"/>
                <a:gd name="T49" fmla="*/ 114 h 148"/>
                <a:gd name="T50" fmla="*/ 147 w 148"/>
                <a:gd name="T51" fmla="*/ 121 h 148"/>
                <a:gd name="T52" fmla="*/ 145 w 148"/>
                <a:gd name="T53" fmla="*/ 127 h 148"/>
                <a:gd name="T54" fmla="*/ 142 w 148"/>
                <a:gd name="T55" fmla="*/ 132 h 148"/>
                <a:gd name="T56" fmla="*/ 139 w 148"/>
                <a:gd name="T57" fmla="*/ 136 h 148"/>
                <a:gd name="T58" fmla="*/ 138 w 148"/>
                <a:gd name="T59" fmla="*/ 138 h 1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148"/>
                <a:gd name="T92" fmla="*/ 148 w 148"/>
                <a:gd name="T93" fmla="*/ 148 h 1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148">
                  <a:moveTo>
                    <a:pt x="138" y="138"/>
                  </a:moveTo>
                  <a:lnTo>
                    <a:pt x="136" y="139"/>
                  </a:lnTo>
                  <a:lnTo>
                    <a:pt x="132" y="142"/>
                  </a:lnTo>
                  <a:lnTo>
                    <a:pt x="127" y="145"/>
                  </a:lnTo>
                  <a:lnTo>
                    <a:pt x="121" y="147"/>
                  </a:lnTo>
                  <a:lnTo>
                    <a:pt x="114" y="148"/>
                  </a:lnTo>
                  <a:lnTo>
                    <a:pt x="106" y="148"/>
                  </a:lnTo>
                  <a:lnTo>
                    <a:pt x="97" y="144"/>
                  </a:lnTo>
                  <a:lnTo>
                    <a:pt x="88" y="138"/>
                  </a:lnTo>
                  <a:lnTo>
                    <a:pt x="2" y="51"/>
                  </a:lnTo>
                  <a:lnTo>
                    <a:pt x="1" y="49"/>
                  </a:lnTo>
                  <a:lnTo>
                    <a:pt x="0" y="47"/>
                  </a:lnTo>
                  <a:lnTo>
                    <a:pt x="0" y="44"/>
                  </a:lnTo>
                  <a:lnTo>
                    <a:pt x="2" y="40"/>
                  </a:lnTo>
                  <a:lnTo>
                    <a:pt x="12" y="31"/>
                  </a:lnTo>
                  <a:lnTo>
                    <a:pt x="31" y="12"/>
                  </a:lnTo>
                  <a:lnTo>
                    <a:pt x="41" y="2"/>
                  </a:lnTo>
                  <a:lnTo>
                    <a:pt x="42" y="1"/>
                  </a:lnTo>
                  <a:lnTo>
                    <a:pt x="45" y="0"/>
                  </a:lnTo>
                  <a:lnTo>
                    <a:pt x="48" y="0"/>
                  </a:lnTo>
                  <a:lnTo>
                    <a:pt x="51" y="2"/>
                  </a:lnTo>
                  <a:lnTo>
                    <a:pt x="138" y="88"/>
                  </a:lnTo>
                  <a:lnTo>
                    <a:pt x="144" y="97"/>
                  </a:lnTo>
                  <a:lnTo>
                    <a:pt x="148" y="106"/>
                  </a:lnTo>
                  <a:lnTo>
                    <a:pt x="148" y="114"/>
                  </a:lnTo>
                  <a:lnTo>
                    <a:pt x="147" y="121"/>
                  </a:lnTo>
                  <a:lnTo>
                    <a:pt x="145" y="127"/>
                  </a:lnTo>
                  <a:lnTo>
                    <a:pt x="142" y="132"/>
                  </a:lnTo>
                  <a:lnTo>
                    <a:pt x="139" y="136"/>
                  </a:lnTo>
                  <a:lnTo>
                    <a:pt x="138" y="138"/>
                  </a:lnTo>
                  <a:close/>
                </a:path>
              </a:pathLst>
            </a:custGeom>
            <a:solidFill>
              <a:srgbClr val="3F9E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8" name="Freeform 22"/>
            <p:cNvSpPr>
              <a:spLocks/>
            </p:cNvSpPr>
            <p:nvPr/>
          </p:nvSpPr>
          <p:spPr bwMode="auto">
            <a:xfrm>
              <a:off x="4435" y="1797"/>
              <a:ext cx="61" cy="60"/>
            </a:xfrm>
            <a:custGeom>
              <a:avLst/>
              <a:gdLst>
                <a:gd name="T0" fmla="*/ 45 w 61"/>
                <a:gd name="T1" fmla="*/ 1 h 60"/>
                <a:gd name="T2" fmla="*/ 44 w 61"/>
                <a:gd name="T3" fmla="*/ 0 h 60"/>
                <a:gd name="T4" fmla="*/ 17 w 61"/>
                <a:gd name="T5" fmla="*/ 0 h 60"/>
                <a:gd name="T6" fmla="*/ 16 w 61"/>
                <a:gd name="T7" fmla="*/ 0 h 60"/>
                <a:gd name="T8" fmla="*/ 14 w 61"/>
                <a:gd name="T9" fmla="*/ 1 h 60"/>
                <a:gd name="T10" fmla="*/ 1 w 61"/>
                <a:gd name="T11" fmla="*/ 15 h 60"/>
                <a:gd name="T12" fmla="*/ 0 w 61"/>
                <a:gd name="T13" fmla="*/ 16 h 60"/>
                <a:gd name="T14" fmla="*/ 0 w 61"/>
                <a:gd name="T15" fmla="*/ 43 h 60"/>
                <a:gd name="T16" fmla="*/ 0 w 61"/>
                <a:gd name="T17" fmla="*/ 45 h 60"/>
                <a:gd name="T18" fmla="*/ 1 w 61"/>
                <a:gd name="T19" fmla="*/ 46 h 60"/>
                <a:gd name="T20" fmla="*/ 15 w 61"/>
                <a:gd name="T21" fmla="*/ 59 h 60"/>
                <a:gd name="T22" fmla="*/ 16 w 61"/>
                <a:gd name="T23" fmla="*/ 60 h 60"/>
                <a:gd name="T24" fmla="*/ 43 w 61"/>
                <a:gd name="T25" fmla="*/ 60 h 60"/>
                <a:gd name="T26" fmla="*/ 45 w 61"/>
                <a:gd name="T27" fmla="*/ 60 h 60"/>
                <a:gd name="T28" fmla="*/ 46 w 61"/>
                <a:gd name="T29" fmla="*/ 59 h 60"/>
                <a:gd name="T30" fmla="*/ 60 w 61"/>
                <a:gd name="T31" fmla="*/ 45 h 60"/>
                <a:gd name="T32" fmla="*/ 61 w 61"/>
                <a:gd name="T33" fmla="*/ 44 h 60"/>
                <a:gd name="T34" fmla="*/ 61 w 61"/>
                <a:gd name="T35" fmla="*/ 17 h 60"/>
                <a:gd name="T36" fmla="*/ 60 w 61"/>
                <a:gd name="T37" fmla="*/ 15 h 60"/>
                <a:gd name="T38" fmla="*/ 59 w 61"/>
                <a:gd name="T39" fmla="*/ 14 h 60"/>
                <a:gd name="T40" fmla="*/ 51 w 61"/>
                <a:gd name="T41" fmla="*/ 19 h 60"/>
                <a:gd name="T42" fmla="*/ 51 w 61"/>
                <a:gd name="T43" fmla="*/ 30 h 60"/>
                <a:gd name="T44" fmla="*/ 51 w 61"/>
                <a:gd name="T45" fmla="*/ 41 h 60"/>
                <a:gd name="T46" fmla="*/ 46 w 61"/>
                <a:gd name="T47" fmla="*/ 46 h 60"/>
                <a:gd name="T48" fmla="*/ 41 w 61"/>
                <a:gd name="T49" fmla="*/ 51 h 60"/>
                <a:gd name="T50" fmla="*/ 37 w 61"/>
                <a:gd name="T51" fmla="*/ 51 h 60"/>
                <a:gd name="T52" fmla="*/ 30 w 61"/>
                <a:gd name="T53" fmla="*/ 51 h 60"/>
                <a:gd name="T54" fmla="*/ 23 w 61"/>
                <a:gd name="T55" fmla="*/ 51 h 60"/>
                <a:gd name="T56" fmla="*/ 19 w 61"/>
                <a:gd name="T57" fmla="*/ 51 h 60"/>
                <a:gd name="T58" fmla="*/ 14 w 61"/>
                <a:gd name="T59" fmla="*/ 46 h 60"/>
                <a:gd name="T60" fmla="*/ 9 w 61"/>
                <a:gd name="T61" fmla="*/ 41 h 60"/>
                <a:gd name="T62" fmla="*/ 9 w 61"/>
                <a:gd name="T63" fmla="*/ 30 h 60"/>
                <a:gd name="T64" fmla="*/ 9 w 61"/>
                <a:gd name="T65" fmla="*/ 19 h 60"/>
                <a:gd name="T66" fmla="*/ 14 w 61"/>
                <a:gd name="T67" fmla="*/ 14 h 60"/>
                <a:gd name="T68" fmla="*/ 19 w 61"/>
                <a:gd name="T69" fmla="*/ 9 h 60"/>
                <a:gd name="T70" fmla="*/ 23 w 61"/>
                <a:gd name="T71" fmla="*/ 9 h 60"/>
                <a:gd name="T72" fmla="*/ 30 w 61"/>
                <a:gd name="T73" fmla="*/ 9 h 60"/>
                <a:gd name="T74" fmla="*/ 37 w 61"/>
                <a:gd name="T75" fmla="*/ 9 h 60"/>
                <a:gd name="T76" fmla="*/ 41 w 61"/>
                <a:gd name="T77" fmla="*/ 9 h 60"/>
                <a:gd name="T78" fmla="*/ 46 w 61"/>
                <a:gd name="T79" fmla="*/ 14 h 60"/>
                <a:gd name="T80" fmla="*/ 51 w 61"/>
                <a:gd name="T81" fmla="*/ 19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60"/>
                <a:gd name="T125" fmla="*/ 61 w 61"/>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60">
                  <a:moveTo>
                    <a:pt x="46" y="1"/>
                  </a:moveTo>
                  <a:lnTo>
                    <a:pt x="45" y="1"/>
                  </a:lnTo>
                  <a:lnTo>
                    <a:pt x="45" y="0"/>
                  </a:lnTo>
                  <a:lnTo>
                    <a:pt x="44" y="0"/>
                  </a:lnTo>
                  <a:lnTo>
                    <a:pt x="43" y="0"/>
                  </a:lnTo>
                  <a:lnTo>
                    <a:pt x="17" y="0"/>
                  </a:lnTo>
                  <a:lnTo>
                    <a:pt x="16" y="0"/>
                  </a:lnTo>
                  <a:lnTo>
                    <a:pt x="15" y="1"/>
                  </a:lnTo>
                  <a:lnTo>
                    <a:pt x="14" y="1"/>
                  </a:lnTo>
                  <a:lnTo>
                    <a:pt x="1" y="14"/>
                  </a:lnTo>
                  <a:lnTo>
                    <a:pt x="1" y="15"/>
                  </a:lnTo>
                  <a:lnTo>
                    <a:pt x="0" y="15"/>
                  </a:lnTo>
                  <a:lnTo>
                    <a:pt x="0" y="16"/>
                  </a:lnTo>
                  <a:lnTo>
                    <a:pt x="0" y="17"/>
                  </a:lnTo>
                  <a:lnTo>
                    <a:pt x="0" y="43"/>
                  </a:lnTo>
                  <a:lnTo>
                    <a:pt x="0" y="44"/>
                  </a:lnTo>
                  <a:lnTo>
                    <a:pt x="0" y="45"/>
                  </a:lnTo>
                  <a:lnTo>
                    <a:pt x="1" y="45"/>
                  </a:lnTo>
                  <a:lnTo>
                    <a:pt x="1" y="46"/>
                  </a:lnTo>
                  <a:lnTo>
                    <a:pt x="14" y="59"/>
                  </a:lnTo>
                  <a:lnTo>
                    <a:pt x="15" y="59"/>
                  </a:lnTo>
                  <a:lnTo>
                    <a:pt x="16" y="60"/>
                  </a:lnTo>
                  <a:lnTo>
                    <a:pt x="17" y="60"/>
                  </a:lnTo>
                  <a:lnTo>
                    <a:pt x="43" y="60"/>
                  </a:lnTo>
                  <a:lnTo>
                    <a:pt x="44" y="60"/>
                  </a:lnTo>
                  <a:lnTo>
                    <a:pt x="45" y="60"/>
                  </a:lnTo>
                  <a:lnTo>
                    <a:pt x="45" y="59"/>
                  </a:lnTo>
                  <a:lnTo>
                    <a:pt x="46" y="59"/>
                  </a:lnTo>
                  <a:lnTo>
                    <a:pt x="59" y="46"/>
                  </a:lnTo>
                  <a:lnTo>
                    <a:pt x="60" y="45"/>
                  </a:lnTo>
                  <a:lnTo>
                    <a:pt x="61" y="44"/>
                  </a:lnTo>
                  <a:lnTo>
                    <a:pt x="61" y="43"/>
                  </a:lnTo>
                  <a:lnTo>
                    <a:pt x="61" y="17"/>
                  </a:lnTo>
                  <a:lnTo>
                    <a:pt x="61" y="16"/>
                  </a:lnTo>
                  <a:lnTo>
                    <a:pt x="60" y="15"/>
                  </a:lnTo>
                  <a:lnTo>
                    <a:pt x="59" y="14"/>
                  </a:lnTo>
                  <a:lnTo>
                    <a:pt x="46" y="1"/>
                  </a:lnTo>
                  <a:lnTo>
                    <a:pt x="51" y="19"/>
                  </a:lnTo>
                  <a:lnTo>
                    <a:pt x="51" y="23"/>
                  </a:lnTo>
                  <a:lnTo>
                    <a:pt x="51" y="30"/>
                  </a:lnTo>
                  <a:lnTo>
                    <a:pt x="51" y="36"/>
                  </a:lnTo>
                  <a:lnTo>
                    <a:pt x="51" y="41"/>
                  </a:lnTo>
                  <a:lnTo>
                    <a:pt x="49" y="43"/>
                  </a:lnTo>
                  <a:lnTo>
                    <a:pt x="46" y="46"/>
                  </a:lnTo>
                  <a:lnTo>
                    <a:pt x="43" y="49"/>
                  </a:lnTo>
                  <a:lnTo>
                    <a:pt x="41" y="51"/>
                  </a:lnTo>
                  <a:lnTo>
                    <a:pt x="39" y="51"/>
                  </a:lnTo>
                  <a:lnTo>
                    <a:pt x="37" y="51"/>
                  </a:lnTo>
                  <a:lnTo>
                    <a:pt x="34" y="51"/>
                  </a:lnTo>
                  <a:lnTo>
                    <a:pt x="30" y="51"/>
                  </a:lnTo>
                  <a:lnTo>
                    <a:pt x="27" y="51"/>
                  </a:lnTo>
                  <a:lnTo>
                    <a:pt x="23" y="51"/>
                  </a:lnTo>
                  <a:lnTo>
                    <a:pt x="21" y="51"/>
                  </a:lnTo>
                  <a:lnTo>
                    <a:pt x="19" y="51"/>
                  </a:lnTo>
                  <a:lnTo>
                    <a:pt x="17" y="49"/>
                  </a:lnTo>
                  <a:lnTo>
                    <a:pt x="14" y="46"/>
                  </a:lnTo>
                  <a:lnTo>
                    <a:pt x="11" y="43"/>
                  </a:lnTo>
                  <a:lnTo>
                    <a:pt x="9" y="41"/>
                  </a:lnTo>
                  <a:lnTo>
                    <a:pt x="9" y="36"/>
                  </a:lnTo>
                  <a:lnTo>
                    <a:pt x="9" y="30"/>
                  </a:lnTo>
                  <a:lnTo>
                    <a:pt x="9" y="23"/>
                  </a:lnTo>
                  <a:lnTo>
                    <a:pt x="9" y="19"/>
                  </a:lnTo>
                  <a:lnTo>
                    <a:pt x="11" y="17"/>
                  </a:lnTo>
                  <a:lnTo>
                    <a:pt x="14" y="14"/>
                  </a:lnTo>
                  <a:lnTo>
                    <a:pt x="17" y="11"/>
                  </a:lnTo>
                  <a:lnTo>
                    <a:pt x="19" y="9"/>
                  </a:lnTo>
                  <a:lnTo>
                    <a:pt x="21" y="9"/>
                  </a:lnTo>
                  <a:lnTo>
                    <a:pt x="23" y="9"/>
                  </a:lnTo>
                  <a:lnTo>
                    <a:pt x="27" y="9"/>
                  </a:lnTo>
                  <a:lnTo>
                    <a:pt x="30" y="9"/>
                  </a:lnTo>
                  <a:lnTo>
                    <a:pt x="34" y="9"/>
                  </a:lnTo>
                  <a:lnTo>
                    <a:pt x="37" y="9"/>
                  </a:lnTo>
                  <a:lnTo>
                    <a:pt x="39" y="9"/>
                  </a:lnTo>
                  <a:lnTo>
                    <a:pt x="41" y="9"/>
                  </a:lnTo>
                  <a:lnTo>
                    <a:pt x="43" y="11"/>
                  </a:lnTo>
                  <a:lnTo>
                    <a:pt x="46" y="14"/>
                  </a:lnTo>
                  <a:lnTo>
                    <a:pt x="49" y="17"/>
                  </a:lnTo>
                  <a:lnTo>
                    <a:pt x="51" y="19"/>
                  </a:lnTo>
                  <a:lnTo>
                    <a:pt x="46" y="1"/>
                  </a:lnTo>
                  <a:close/>
                </a:path>
              </a:pathLst>
            </a:custGeom>
            <a:solidFill>
              <a:srgbClr val="000000"/>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9" name="Freeform 23"/>
            <p:cNvSpPr>
              <a:spLocks/>
            </p:cNvSpPr>
            <p:nvPr/>
          </p:nvSpPr>
          <p:spPr bwMode="auto">
            <a:xfrm>
              <a:off x="4444" y="1806"/>
              <a:ext cx="42" cy="42"/>
            </a:xfrm>
            <a:custGeom>
              <a:avLst/>
              <a:gdLst>
                <a:gd name="T0" fmla="*/ 42 w 42"/>
                <a:gd name="T1" fmla="*/ 10 h 42"/>
                <a:gd name="T2" fmla="*/ 42 w 42"/>
                <a:gd name="T3" fmla="*/ 14 h 42"/>
                <a:gd name="T4" fmla="*/ 42 w 42"/>
                <a:gd name="T5" fmla="*/ 21 h 42"/>
                <a:gd name="T6" fmla="*/ 42 w 42"/>
                <a:gd name="T7" fmla="*/ 27 h 42"/>
                <a:gd name="T8" fmla="*/ 42 w 42"/>
                <a:gd name="T9" fmla="*/ 32 h 42"/>
                <a:gd name="T10" fmla="*/ 40 w 42"/>
                <a:gd name="T11" fmla="*/ 34 h 42"/>
                <a:gd name="T12" fmla="*/ 37 w 42"/>
                <a:gd name="T13" fmla="*/ 37 h 42"/>
                <a:gd name="T14" fmla="*/ 34 w 42"/>
                <a:gd name="T15" fmla="*/ 40 h 42"/>
                <a:gd name="T16" fmla="*/ 32 w 42"/>
                <a:gd name="T17" fmla="*/ 42 h 42"/>
                <a:gd name="T18" fmla="*/ 30 w 42"/>
                <a:gd name="T19" fmla="*/ 42 h 42"/>
                <a:gd name="T20" fmla="*/ 28 w 42"/>
                <a:gd name="T21" fmla="*/ 42 h 42"/>
                <a:gd name="T22" fmla="*/ 25 w 42"/>
                <a:gd name="T23" fmla="*/ 42 h 42"/>
                <a:gd name="T24" fmla="*/ 21 w 42"/>
                <a:gd name="T25" fmla="*/ 42 h 42"/>
                <a:gd name="T26" fmla="*/ 18 w 42"/>
                <a:gd name="T27" fmla="*/ 42 h 42"/>
                <a:gd name="T28" fmla="*/ 14 w 42"/>
                <a:gd name="T29" fmla="*/ 42 h 42"/>
                <a:gd name="T30" fmla="*/ 12 w 42"/>
                <a:gd name="T31" fmla="*/ 42 h 42"/>
                <a:gd name="T32" fmla="*/ 10 w 42"/>
                <a:gd name="T33" fmla="*/ 42 h 42"/>
                <a:gd name="T34" fmla="*/ 8 w 42"/>
                <a:gd name="T35" fmla="*/ 40 h 42"/>
                <a:gd name="T36" fmla="*/ 5 w 42"/>
                <a:gd name="T37" fmla="*/ 37 h 42"/>
                <a:gd name="T38" fmla="*/ 2 w 42"/>
                <a:gd name="T39" fmla="*/ 34 h 42"/>
                <a:gd name="T40" fmla="*/ 0 w 42"/>
                <a:gd name="T41" fmla="*/ 32 h 42"/>
                <a:gd name="T42" fmla="*/ 0 w 42"/>
                <a:gd name="T43" fmla="*/ 27 h 42"/>
                <a:gd name="T44" fmla="*/ 0 w 42"/>
                <a:gd name="T45" fmla="*/ 21 h 42"/>
                <a:gd name="T46" fmla="*/ 0 w 42"/>
                <a:gd name="T47" fmla="*/ 14 h 42"/>
                <a:gd name="T48" fmla="*/ 0 w 42"/>
                <a:gd name="T49" fmla="*/ 10 h 42"/>
                <a:gd name="T50" fmla="*/ 2 w 42"/>
                <a:gd name="T51" fmla="*/ 8 h 42"/>
                <a:gd name="T52" fmla="*/ 5 w 42"/>
                <a:gd name="T53" fmla="*/ 5 h 42"/>
                <a:gd name="T54" fmla="*/ 8 w 42"/>
                <a:gd name="T55" fmla="*/ 2 h 42"/>
                <a:gd name="T56" fmla="*/ 10 w 42"/>
                <a:gd name="T57" fmla="*/ 0 h 42"/>
                <a:gd name="T58" fmla="*/ 12 w 42"/>
                <a:gd name="T59" fmla="*/ 0 h 42"/>
                <a:gd name="T60" fmla="*/ 14 w 42"/>
                <a:gd name="T61" fmla="*/ 0 h 42"/>
                <a:gd name="T62" fmla="*/ 18 w 42"/>
                <a:gd name="T63" fmla="*/ 0 h 42"/>
                <a:gd name="T64" fmla="*/ 21 w 42"/>
                <a:gd name="T65" fmla="*/ 0 h 42"/>
                <a:gd name="T66" fmla="*/ 25 w 42"/>
                <a:gd name="T67" fmla="*/ 0 h 42"/>
                <a:gd name="T68" fmla="*/ 28 w 42"/>
                <a:gd name="T69" fmla="*/ 0 h 42"/>
                <a:gd name="T70" fmla="*/ 30 w 42"/>
                <a:gd name="T71" fmla="*/ 0 h 42"/>
                <a:gd name="T72" fmla="*/ 32 w 42"/>
                <a:gd name="T73" fmla="*/ 0 h 42"/>
                <a:gd name="T74" fmla="*/ 34 w 42"/>
                <a:gd name="T75" fmla="*/ 2 h 42"/>
                <a:gd name="T76" fmla="*/ 37 w 42"/>
                <a:gd name="T77" fmla="*/ 5 h 42"/>
                <a:gd name="T78" fmla="*/ 40 w 42"/>
                <a:gd name="T79" fmla="*/ 8 h 42"/>
                <a:gd name="T80" fmla="*/ 42 w 42"/>
                <a:gd name="T81" fmla="*/ 1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42"/>
                <a:gd name="T125" fmla="*/ 42 w 42"/>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42">
                  <a:moveTo>
                    <a:pt x="42" y="10"/>
                  </a:moveTo>
                  <a:lnTo>
                    <a:pt x="42" y="14"/>
                  </a:lnTo>
                  <a:lnTo>
                    <a:pt x="42" y="21"/>
                  </a:lnTo>
                  <a:lnTo>
                    <a:pt x="42" y="27"/>
                  </a:lnTo>
                  <a:lnTo>
                    <a:pt x="42" y="32"/>
                  </a:lnTo>
                  <a:lnTo>
                    <a:pt x="40" y="34"/>
                  </a:lnTo>
                  <a:lnTo>
                    <a:pt x="37" y="37"/>
                  </a:lnTo>
                  <a:lnTo>
                    <a:pt x="34" y="40"/>
                  </a:lnTo>
                  <a:lnTo>
                    <a:pt x="32" y="42"/>
                  </a:lnTo>
                  <a:lnTo>
                    <a:pt x="30" y="42"/>
                  </a:lnTo>
                  <a:lnTo>
                    <a:pt x="28" y="42"/>
                  </a:lnTo>
                  <a:lnTo>
                    <a:pt x="25" y="42"/>
                  </a:lnTo>
                  <a:lnTo>
                    <a:pt x="21" y="42"/>
                  </a:lnTo>
                  <a:lnTo>
                    <a:pt x="18" y="42"/>
                  </a:lnTo>
                  <a:lnTo>
                    <a:pt x="14" y="42"/>
                  </a:lnTo>
                  <a:lnTo>
                    <a:pt x="12" y="42"/>
                  </a:lnTo>
                  <a:lnTo>
                    <a:pt x="10" y="42"/>
                  </a:lnTo>
                  <a:lnTo>
                    <a:pt x="8" y="40"/>
                  </a:lnTo>
                  <a:lnTo>
                    <a:pt x="5" y="37"/>
                  </a:lnTo>
                  <a:lnTo>
                    <a:pt x="2" y="34"/>
                  </a:lnTo>
                  <a:lnTo>
                    <a:pt x="0" y="32"/>
                  </a:lnTo>
                  <a:lnTo>
                    <a:pt x="0" y="27"/>
                  </a:lnTo>
                  <a:lnTo>
                    <a:pt x="0" y="21"/>
                  </a:lnTo>
                  <a:lnTo>
                    <a:pt x="0" y="14"/>
                  </a:lnTo>
                  <a:lnTo>
                    <a:pt x="0" y="10"/>
                  </a:lnTo>
                  <a:lnTo>
                    <a:pt x="2" y="8"/>
                  </a:lnTo>
                  <a:lnTo>
                    <a:pt x="5" y="5"/>
                  </a:lnTo>
                  <a:lnTo>
                    <a:pt x="8" y="2"/>
                  </a:lnTo>
                  <a:lnTo>
                    <a:pt x="10" y="0"/>
                  </a:lnTo>
                  <a:lnTo>
                    <a:pt x="12" y="0"/>
                  </a:lnTo>
                  <a:lnTo>
                    <a:pt x="14" y="0"/>
                  </a:lnTo>
                  <a:lnTo>
                    <a:pt x="18" y="0"/>
                  </a:lnTo>
                  <a:lnTo>
                    <a:pt x="21" y="0"/>
                  </a:lnTo>
                  <a:lnTo>
                    <a:pt x="25" y="0"/>
                  </a:lnTo>
                  <a:lnTo>
                    <a:pt x="28" y="0"/>
                  </a:lnTo>
                  <a:lnTo>
                    <a:pt x="30" y="0"/>
                  </a:lnTo>
                  <a:lnTo>
                    <a:pt x="32" y="0"/>
                  </a:lnTo>
                  <a:lnTo>
                    <a:pt x="34" y="2"/>
                  </a:lnTo>
                  <a:lnTo>
                    <a:pt x="37" y="5"/>
                  </a:lnTo>
                  <a:lnTo>
                    <a:pt x="40" y="8"/>
                  </a:lnTo>
                  <a:lnTo>
                    <a:pt x="42" y="10"/>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20" name="Freeform 24"/>
            <p:cNvSpPr>
              <a:spLocks/>
            </p:cNvSpPr>
            <p:nvPr/>
          </p:nvSpPr>
          <p:spPr bwMode="auto">
            <a:xfrm>
              <a:off x="4553" y="1677"/>
              <a:ext cx="47" cy="47"/>
            </a:xfrm>
            <a:custGeom>
              <a:avLst/>
              <a:gdLst>
                <a:gd name="T0" fmla="*/ 47 w 47"/>
                <a:gd name="T1" fmla="*/ 6 h 47"/>
                <a:gd name="T2" fmla="*/ 41 w 47"/>
                <a:gd name="T3" fmla="*/ 0 h 47"/>
                <a:gd name="T4" fmla="*/ 32 w 47"/>
                <a:gd name="T5" fmla="*/ 9 h 47"/>
                <a:gd name="T6" fmla="*/ 0 w 47"/>
                <a:gd name="T7" fmla="*/ 41 h 47"/>
                <a:gd name="T8" fmla="*/ 1 w 47"/>
                <a:gd name="T9" fmla="*/ 43 h 47"/>
                <a:gd name="T10" fmla="*/ 2 w 47"/>
                <a:gd name="T11" fmla="*/ 44 h 47"/>
                <a:gd name="T12" fmla="*/ 4 w 47"/>
                <a:gd name="T13" fmla="*/ 46 h 47"/>
                <a:gd name="T14" fmla="*/ 6 w 47"/>
                <a:gd name="T15" fmla="*/ 47 h 47"/>
                <a:gd name="T16" fmla="*/ 47 w 47"/>
                <a:gd name="T17" fmla="*/ 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7"/>
                <a:gd name="T29" fmla="*/ 47 w 4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7">
                  <a:moveTo>
                    <a:pt x="47" y="6"/>
                  </a:moveTo>
                  <a:lnTo>
                    <a:pt x="41" y="0"/>
                  </a:lnTo>
                  <a:lnTo>
                    <a:pt x="32" y="9"/>
                  </a:lnTo>
                  <a:lnTo>
                    <a:pt x="0" y="41"/>
                  </a:lnTo>
                  <a:lnTo>
                    <a:pt x="1" y="43"/>
                  </a:lnTo>
                  <a:lnTo>
                    <a:pt x="2" y="44"/>
                  </a:lnTo>
                  <a:lnTo>
                    <a:pt x="4" y="46"/>
                  </a:lnTo>
                  <a:lnTo>
                    <a:pt x="6" y="47"/>
                  </a:lnTo>
                  <a:lnTo>
                    <a:pt x="47" y="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21" name="Freeform 25"/>
            <p:cNvSpPr>
              <a:spLocks/>
            </p:cNvSpPr>
            <p:nvPr/>
          </p:nvSpPr>
          <p:spPr bwMode="auto">
            <a:xfrm>
              <a:off x="4483" y="1747"/>
              <a:ext cx="47" cy="47"/>
            </a:xfrm>
            <a:custGeom>
              <a:avLst/>
              <a:gdLst>
                <a:gd name="T0" fmla="*/ 47 w 47"/>
                <a:gd name="T1" fmla="*/ 5 h 47"/>
                <a:gd name="T2" fmla="*/ 46 w 47"/>
                <a:gd name="T3" fmla="*/ 4 h 47"/>
                <a:gd name="T4" fmla="*/ 45 w 47"/>
                <a:gd name="T5" fmla="*/ 2 h 47"/>
                <a:gd name="T6" fmla="*/ 43 w 47"/>
                <a:gd name="T7" fmla="*/ 1 h 47"/>
                <a:gd name="T8" fmla="*/ 42 w 47"/>
                <a:gd name="T9" fmla="*/ 0 h 47"/>
                <a:gd name="T10" fmla="*/ 9 w 47"/>
                <a:gd name="T11" fmla="*/ 32 h 47"/>
                <a:gd name="T12" fmla="*/ 0 w 47"/>
                <a:gd name="T13" fmla="*/ 41 h 47"/>
                <a:gd name="T14" fmla="*/ 6 w 47"/>
                <a:gd name="T15" fmla="*/ 47 h 47"/>
                <a:gd name="T16" fmla="*/ 47 w 47"/>
                <a:gd name="T17" fmla="*/ 5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7"/>
                <a:gd name="T29" fmla="*/ 47 w 4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7">
                  <a:moveTo>
                    <a:pt x="47" y="5"/>
                  </a:moveTo>
                  <a:lnTo>
                    <a:pt x="46" y="4"/>
                  </a:lnTo>
                  <a:lnTo>
                    <a:pt x="45" y="2"/>
                  </a:lnTo>
                  <a:lnTo>
                    <a:pt x="43" y="1"/>
                  </a:lnTo>
                  <a:lnTo>
                    <a:pt x="42" y="0"/>
                  </a:lnTo>
                  <a:lnTo>
                    <a:pt x="9" y="32"/>
                  </a:lnTo>
                  <a:lnTo>
                    <a:pt x="0" y="41"/>
                  </a:lnTo>
                  <a:lnTo>
                    <a:pt x="6" y="47"/>
                  </a:lnTo>
                  <a:lnTo>
                    <a:pt x="47" y="5"/>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22" name="Freeform 26"/>
            <p:cNvSpPr>
              <a:spLocks/>
            </p:cNvSpPr>
            <p:nvPr/>
          </p:nvSpPr>
          <p:spPr bwMode="auto">
            <a:xfrm>
              <a:off x="4410" y="1604"/>
              <a:ext cx="333" cy="333"/>
            </a:xfrm>
            <a:custGeom>
              <a:avLst/>
              <a:gdLst>
                <a:gd name="T0" fmla="*/ 209 w 333"/>
                <a:gd name="T1" fmla="*/ 161 h 333"/>
                <a:gd name="T2" fmla="*/ 184 w 333"/>
                <a:gd name="T3" fmla="*/ 156 h 333"/>
                <a:gd name="T4" fmla="*/ 237 w 333"/>
                <a:gd name="T5" fmla="*/ 108 h 333"/>
                <a:gd name="T6" fmla="*/ 277 w 333"/>
                <a:gd name="T7" fmla="*/ 69 h 333"/>
                <a:gd name="T8" fmla="*/ 271 w 333"/>
                <a:gd name="T9" fmla="*/ 28 h 333"/>
                <a:gd name="T10" fmla="*/ 230 w 333"/>
                <a:gd name="T11" fmla="*/ 57 h 333"/>
                <a:gd name="T12" fmla="*/ 250 w 333"/>
                <a:gd name="T13" fmla="*/ 7 h 333"/>
                <a:gd name="T14" fmla="*/ 209 w 333"/>
                <a:gd name="T15" fmla="*/ 2 h 333"/>
                <a:gd name="T16" fmla="*/ 170 w 333"/>
                <a:gd name="T17" fmla="*/ 41 h 333"/>
                <a:gd name="T18" fmla="*/ 120 w 333"/>
                <a:gd name="T19" fmla="*/ 92 h 333"/>
                <a:gd name="T20" fmla="*/ 100 w 333"/>
                <a:gd name="T21" fmla="*/ 56 h 333"/>
                <a:gd name="T22" fmla="*/ 96 w 333"/>
                <a:gd name="T23" fmla="*/ 49 h 333"/>
                <a:gd name="T24" fmla="*/ 19 w 333"/>
                <a:gd name="T25" fmla="*/ 44 h 333"/>
                <a:gd name="T26" fmla="*/ 51 w 333"/>
                <a:gd name="T27" fmla="*/ 97 h 333"/>
                <a:gd name="T28" fmla="*/ 70 w 333"/>
                <a:gd name="T29" fmla="*/ 105 h 333"/>
                <a:gd name="T30" fmla="*/ 92 w 333"/>
                <a:gd name="T31" fmla="*/ 119 h 333"/>
                <a:gd name="T32" fmla="*/ 41 w 333"/>
                <a:gd name="T33" fmla="*/ 169 h 333"/>
                <a:gd name="T34" fmla="*/ 0 w 333"/>
                <a:gd name="T35" fmla="*/ 223 h 333"/>
                <a:gd name="T36" fmla="*/ 35 w 333"/>
                <a:gd name="T37" fmla="*/ 274 h 333"/>
                <a:gd name="T38" fmla="*/ 76 w 333"/>
                <a:gd name="T39" fmla="*/ 274 h 333"/>
                <a:gd name="T40" fmla="*/ 109 w 333"/>
                <a:gd name="T41" fmla="*/ 237 h 333"/>
                <a:gd name="T42" fmla="*/ 156 w 333"/>
                <a:gd name="T43" fmla="*/ 184 h 333"/>
                <a:gd name="T44" fmla="*/ 159 w 333"/>
                <a:gd name="T45" fmla="*/ 219 h 333"/>
                <a:gd name="T46" fmla="*/ 299 w 333"/>
                <a:gd name="T47" fmla="*/ 330 h 333"/>
                <a:gd name="T48" fmla="*/ 333 w 333"/>
                <a:gd name="T49" fmla="*/ 281 h 333"/>
                <a:gd name="T50" fmla="*/ 181 w 333"/>
                <a:gd name="T51" fmla="*/ 62 h 333"/>
                <a:gd name="T52" fmla="*/ 190 w 333"/>
                <a:gd name="T53" fmla="*/ 28 h 333"/>
                <a:gd name="T54" fmla="*/ 223 w 333"/>
                <a:gd name="T55" fmla="*/ 12 h 333"/>
                <a:gd name="T56" fmla="*/ 209 w 333"/>
                <a:gd name="T57" fmla="*/ 53 h 333"/>
                <a:gd name="T58" fmla="*/ 241 w 333"/>
                <a:gd name="T59" fmla="*/ 73 h 333"/>
                <a:gd name="T60" fmla="*/ 262 w 333"/>
                <a:gd name="T61" fmla="*/ 74 h 333"/>
                <a:gd name="T62" fmla="*/ 233 w 333"/>
                <a:gd name="T63" fmla="*/ 96 h 333"/>
                <a:gd name="T64" fmla="*/ 210 w 333"/>
                <a:gd name="T65" fmla="*/ 96 h 333"/>
                <a:gd name="T66" fmla="*/ 158 w 333"/>
                <a:gd name="T67" fmla="*/ 130 h 333"/>
                <a:gd name="T68" fmla="*/ 144 w 333"/>
                <a:gd name="T69" fmla="*/ 116 h 333"/>
                <a:gd name="T70" fmla="*/ 97 w 333"/>
                <a:gd name="T71" fmla="*/ 216 h 333"/>
                <a:gd name="T72" fmla="*/ 88 w 333"/>
                <a:gd name="T73" fmla="*/ 250 h 333"/>
                <a:gd name="T74" fmla="*/ 31 w 333"/>
                <a:gd name="T75" fmla="*/ 259 h 333"/>
                <a:gd name="T76" fmla="*/ 19 w 333"/>
                <a:gd name="T77" fmla="*/ 199 h 333"/>
                <a:gd name="T78" fmla="*/ 55 w 333"/>
                <a:gd name="T79" fmla="*/ 180 h 333"/>
                <a:gd name="T80" fmla="*/ 71 w 333"/>
                <a:gd name="T81" fmla="*/ 184 h 333"/>
                <a:gd name="T82" fmla="*/ 122 w 333"/>
                <a:gd name="T83" fmla="*/ 150 h 333"/>
                <a:gd name="T84" fmla="*/ 103 w 333"/>
                <a:gd name="T85" fmla="*/ 196 h 333"/>
                <a:gd name="T86" fmla="*/ 141 w 333"/>
                <a:gd name="T87" fmla="*/ 151 h 333"/>
                <a:gd name="T88" fmla="*/ 127 w 333"/>
                <a:gd name="T89" fmla="*/ 136 h 333"/>
                <a:gd name="T90" fmla="*/ 104 w 333"/>
                <a:gd name="T91" fmla="*/ 114 h 333"/>
                <a:gd name="T92" fmla="*/ 86 w 333"/>
                <a:gd name="T93" fmla="*/ 97 h 333"/>
                <a:gd name="T94" fmla="*/ 64 w 333"/>
                <a:gd name="T95" fmla="*/ 89 h 333"/>
                <a:gd name="T96" fmla="*/ 39 w 333"/>
                <a:gd name="T97" fmla="*/ 54 h 333"/>
                <a:gd name="T98" fmla="*/ 55 w 333"/>
                <a:gd name="T99" fmla="*/ 38 h 333"/>
                <a:gd name="T100" fmla="*/ 93 w 333"/>
                <a:gd name="T101" fmla="*/ 73 h 333"/>
                <a:gd name="T102" fmla="*/ 100 w 333"/>
                <a:gd name="T103" fmla="*/ 90 h 333"/>
                <a:gd name="T104" fmla="*/ 129 w 333"/>
                <a:gd name="T105" fmla="*/ 119 h 333"/>
                <a:gd name="T106" fmla="*/ 143 w 333"/>
                <a:gd name="T107" fmla="*/ 133 h 333"/>
                <a:gd name="T108" fmla="*/ 159 w 333"/>
                <a:gd name="T109" fmla="*/ 148 h 333"/>
                <a:gd name="T110" fmla="*/ 186 w 333"/>
                <a:gd name="T111" fmla="*/ 176 h 333"/>
                <a:gd name="T112" fmla="*/ 176 w 333"/>
                <a:gd name="T113" fmla="*/ 186 h 333"/>
                <a:gd name="T114" fmla="*/ 310 w 333"/>
                <a:gd name="T115" fmla="*/ 310 h 333"/>
                <a:gd name="T116" fmla="*/ 260 w 333"/>
                <a:gd name="T117" fmla="*/ 310 h 333"/>
                <a:gd name="T118" fmla="*/ 213 w 333"/>
                <a:gd name="T119" fmla="*/ 174 h 333"/>
                <a:gd name="T120" fmla="*/ 320 w 333"/>
                <a:gd name="T121" fmla="*/ 286 h 3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
                <a:gd name="T184" fmla="*/ 0 h 333"/>
                <a:gd name="T185" fmla="*/ 333 w 333"/>
                <a:gd name="T186" fmla="*/ 333 h 3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 h="333">
                  <a:moveTo>
                    <a:pt x="318" y="252"/>
                  </a:moveTo>
                  <a:lnTo>
                    <a:pt x="232" y="165"/>
                  </a:lnTo>
                  <a:lnTo>
                    <a:pt x="228" y="162"/>
                  </a:lnTo>
                  <a:lnTo>
                    <a:pt x="224" y="160"/>
                  </a:lnTo>
                  <a:lnTo>
                    <a:pt x="220" y="159"/>
                  </a:lnTo>
                  <a:lnTo>
                    <a:pt x="216" y="159"/>
                  </a:lnTo>
                  <a:lnTo>
                    <a:pt x="213" y="160"/>
                  </a:lnTo>
                  <a:lnTo>
                    <a:pt x="209" y="161"/>
                  </a:lnTo>
                  <a:lnTo>
                    <a:pt x="206" y="163"/>
                  </a:lnTo>
                  <a:lnTo>
                    <a:pt x="204" y="165"/>
                  </a:lnTo>
                  <a:lnTo>
                    <a:pt x="199" y="170"/>
                  </a:lnTo>
                  <a:lnTo>
                    <a:pt x="196" y="168"/>
                  </a:lnTo>
                  <a:lnTo>
                    <a:pt x="194" y="165"/>
                  </a:lnTo>
                  <a:lnTo>
                    <a:pt x="191" y="163"/>
                  </a:lnTo>
                  <a:lnTo>
                    <a:pt x="187" y="159"/>
                  </a:lnTo>
                  <a:lnTo>
                    <a:pt x="184" y="156"/>
                  </a:lnTo>
                  <a:lnTo>
                    <a:pt x="180" y="152"/>
                  </a:lnTo>
                  <a:lnTo>
                    <a:pt x="176" y="148"/>
                  </a:lnTo>
                  <a:lnTo>
                    <a:pt x="172" y="144"/>
                  </a:lnTo>
                  <a:lnTo>
                    <a:pt x="209" y="108"/>
                  </a:lnTo>
                  <a:lnTo>
                    <a:pt x="216" y="109"/>
                  </a:lnTo>
                  <a:lnTo>
                    <a:pt x="222" y="110"/>
                  </a:lnTo>
                  <a:lnTo>
                    <a:pt x="230" y="109"/>
                  </a:lnTo>
                  <a:lnTo>
                    <a:pt x="237" y="108"/>
                  </a:lnTo>
                  <a:lnTo>
                    <a:pt x="243" y="106"/>
                  </a:lnTo>
                  <a:lnTo>
                    <a:pt x="250" y="103"/>
                  </a:lnTo>
                  <a:lnTo>
                    <a:pt x="256" y="99"/>
                  </a:lnTo>
                  <a:lnTo>
                    <a:pt x="262" y="94"/>
                  </a:lnTo>
                  <a:lnTo>
                    <a:pt x="267" y="88"/>
                  </a:lnTo>
                  <a:lnTo>
                    <a:pt x="271" y="82"/>
                  </a:lnTo>
                  <a:lnTo>
                    <a:pt x="274" y="75"/>
                  </a:lnTo>
                  <a:lnTo>
                    <a:pt x="277" y="69"/>
                  </a:lnTo>
                  <a:lnTo>
                    <a:pt x="278" y="62"/>
                  </a:lnTo>
                  <a:lnTo>
                    <a:pt x="278" y="54"/>
                  </a:lnTo>
                  <a:lnTo>
                    <a:pt x="277" y="47"/>
                  </a:lnTo>
                  <a:lnTo>
                    <a:pt x="276" y="40"/>
                  </a:lnTo>
                  <a:lnTo>
                    <a:pt x="275" y="37"/>
                  </a:lnTo>
                  <a:lnTo>
                    <a:pt x="274" y="34"/>
                  </a:lnTo>
                  <a:lnTo>
                    <a:pt x="273" y="31"/>
                  </a:lnTo>
                  <a:lnTo>
                    <a:pt x="271" y="28"/>
                  </a:lnTo>
                  <a:lnTo>
                    <a:pt x="262" y="37"/>
                  </a:lnTo>
                  <a:lnTo>
                    <a:pt x="238" y="60"/>
                  </a:lnTo>
                  <a:lnTo>
                    <a:pt x="238" y="61"/>
                  </a:lnTo>
                  <a:lnTo>
                    <a:pt x="237" y="60"/>
                  </a:lnTo>
                  <a:lnTo>
                    <a:pt x="236" y="60"/>
                  </a:lnTo>
                  <a:lnTo>
                    <a:pt x="234" y="59"/>
                  </a:lnTo>
                  <a:lnTo>
                    <a:pt x="232" y="58"/>
                  </a:lnTo>
                  <a:lnTo>
                    <a:pt x="230" y="57"/>
                  </a:lnTo>
                  <a:lnTo>
                    <a:pt x="228" y="55"/>
                  </a:lnTo>
                  <a:lnTo>
                    <a:pt x="225" y="53"/>
                  </a:lnTo>
                  <a:lnTo>
                    <a:pt x="221" y="48"/>
                  </a:lnTo>
                  <a:lnTo>
                    <a:pt x="219" y="44"/>
                  </a:lnTo>
                  <a:lnTo>
                    <a:pt x="217" y="41"/>
                  </a:lnTo>
                  <a:lnTo>
                    <a:pt x="217" y="40"/>
                  </a:lnTo>
                  <a:lnTo>
                    <a:pt x="241" y="16"/>
                  </a:lnTo>
                  <a:lnTo>
                    <a:pt x="250" y="7"/>
                  </a:lnTo>
                  <a:lnTo>
                    <a:pt x="247" y="5"/>
                  </a:lnTo>
                  <a:lnTo>
                    <a:pt x="244" y="4"/>
                  </a:lnTo>
                  <a:lnTo>
                    <a:pt x="241" y="2"/>
                  </a:lnTo>
                  <a:lnTo>
                    <a:pt x="238" y="2"/>
                  </a:lnTo>
                  <a:lnTo>
                    <a:pt x="230" y="0"/>
                  </a:lnTo>
                  <a:lnTo>
                    <a:pt x="224" y="0"/>
                  </a:lnTo>
                  <a:lnTo>
                    <a:pt x="217" y="0"/>
                  </a:lnTo>
                  <a:lnTo>
                    <a:pt x="209" y="2"/>
                  </a:lnTo>
                  <a:lnTo>
                    <a:pt x="203" y="4"/>
                  </a:lnTo>
                  <a:lnTo>
                    <a:pt x="196" y="7"/>
                  </a:lnTo>
                  <a:lnTo>
                    <a:pt x="190" y="11"/>
                  </a:lnTo>
                  <a:lnTo>
                    <a:pt x="184" y="16"/>
                  </a:lnTo>
                  <a:lnTo>
                    <a:pt x="179" y="22"/>
                  </a:lnTo>
                  <a:lnTo>
                    <a:pt x="175" y="28"/>
                  </a:lnTo>
                  <a:lnTo>
                    <a:pt x="172" y="34"/>
                  </a:lnTo>
                  <a:lnTo>
                    <a:pt x="170" y="41"/>
                  </a:lnTo>
                  <a:lnTo>
                    <a:pt x="169" y="48"/>
                  </a:lnTo>
                  <a:lnTo>
                    <a:pt x="168" y="55"/>
                  </a:lnTo>
                  <a:lnTo>
                    <a:pt x="169" y="62"/>
                  </a:lnTo>
                  <a:lnTo>
                    <a:pt x="170" y="70"/>
                  </a:lnTo>
                  <a:lnTo>
                    <a:pt x="134" y="106"/>
                  </a:lnTo>
                  <a:lnTo>
                    <a:pt x="128" y="101"/>
                  </a:lnTo>
                  <a:lnTo>
                    <a:pt x="124" y="96"/>
                  </a:lnTo>
                  <a:lnTo>
                    <a:pt x="120" y="92"/>
                  </a:lnTo>
                  <a:lnTo>
                    <a:pt x="116" y="88"/>
                  </a:lnTo>
                  <a:lnTo>
                    <a:pt x="113" y="84"/>
                  </a:lnTo>
                  <a:lnTo>
                    <a:pt x="110" y="82"/>
                  </a:lnTo>
                  <a:lnTo>
                    <a:pt x="109" y="80"/>
                  </a:lnTo>
                  <a:lnTo>
                    <a:pt x="108" y="79"/>
                  </a:lnTo>
                  <a:lnTo>
                    <a:pt x="106" y="74"/>
                  </a:lnTo>
                  <a:lnTo>
                    <a:pt x="103" y="65"/>
                  </a:lnTo>
                  <a:lnTo>
                    <a:pt x="100" y="56"/>
                  </a:lnTo>
                  <a:lnTo>
                    <a:pt x="99" y="52"/>
                  </a:lnTo>
                  <a:lnTo>
                    <a:pt x="98" y="52"/>
                  </a:lnTo>
                  <a:lnTo>
                    <a:pt x="98" y="51"/>
                  </a:lnTo>
                  <a:lnTo>
                    <a:pt x="98" y="50"/>
                  </a:lnTo>
                  <a:lnTo>
                    <a:pt x="97" y="50"/>
                  </a:lnTo>
                  <a:lnTo>
                    <a:pt x="97" y="49"/>
                  </a:lnTo>
                  <a:lnTo>
                    <a:pt x="96" y="49"/>
                  </a:lnTo>
                  <a:lnTo>
                    <a:pt x="48" y="20"/>
                  </a:lnTo>
                  <a:lnTo>
                    <a:pt x="46" y="19"/>
                  </a:lnTo>
                  <a:lnTo>
                    <a:pt x="44" y="19"/>
                  </a:lnTo>
                  <a:lnTo>
                    <a:pt x="42" y="20"/>
                  </a:lnTo>
                  <a:lnTo>
                    <a:pt x="40" y="21"/>
                  </a:lnTo>
                  <a:lnTo>
                    <a:pt x="21" y="40"/>
                  </a:lnTo>
                  <a:lnTo>
                    <a:pt x="20" y="42"/>
                  </a:lnTo>
                  <a:lnTo>
                    <a:pt x="19" y="44"/>
                  </a:lnTo>
                  <a:lnTo>
                    <a:pt x="19" y="46"/>
                  </a:lnTo>
                  <a:lnTo>
                    <a:pt x="20" y="48"/>
                  </a:lnTo>
                  <a:lnTo>
                    <a:pt x="49" y="96"/>
                  </a:lnTo>
                  <a:lnTo>
                    <a:pt x="50" y="96"/>
                  </a:lnTo>
                  <a:lnTo>
                    <a:pt x="50" y="97"/>
                  </a:lnTo>
                  <a:lnTo>
                    <a:pt x="51" y="97"/>
                  </a:lnTo>
                  <a:lnTo>
                    <a:pt x="51" y="98"/>
                  </a:lnTo>
                  <a:lnTo>
                    <a:pt x="52" y="98"/>
                  </a:lnTo>
                  <a:lnTo>
                    <a:pt x="52" y="99"/>
                  </a:lnTo>
                  <a:lnTo>
                    <a:pt x="53" y="99"/>
                  </a:lnTo>
                  <a:lnTo>
                    <a:pt x="56" y="100"/>
                  </a:lnTo>
                  <a:lnTo>
                    <a:pt x="60" y="101"/>
                  </a:lnTo>
                  <a:lnTo>
                    <a:pt x="65" y="103"/>
                  </a:lnTo>
                  <a:lnTo>
                    <a:pt x="70" y="105"/>
                  </a:lnTo>
                  <a:lnTo>
                    <a:pt x="74" y="106"/>
                  </a:lnTo>
                  <a:lnTo>
                    <a:pt x="78" y="107"/>
                  </a:lnTo>
                  <a:lnTo>
                    <a:pt x="80" y="108"/>
                  </a:lnTo>
                  <a:lnTo>
                    <a:pt x="81" y="108"/>
                  </a:lnTo>
                  <a:lnTo>
                    <a:pt x="82" y="110"/>
                  </a:lnTo>
                  <a:lnTo>
                    <a:pt x="85" y="112"/>
                  </a:lnTo>
                  <a:lnTo>
                    <a:pt x="88" y="115"/>
                  </a:lnTo>
                  <a:lnTo>
                    <a:pt x="92" y="119"/>
                  </a:lnTo>
                  <a:lnTo>
                    <a:pt x="96" y="124"/>
                  </a:lnTo>
                  <a:lnTo>
                    <a:pt x="101" y="128"/>
                  </a:lnTo>
                  <a:lnTo>
                    <a:pt x="106" y="134"/>
                  </a:lnTo>
                  <a:lnTo>
                    <a:pt x="70" y="170"/>
                  </a:lnTo>
                  <a:lnTo>
                    <a:pt x="63" y="169"/>
                  </a:lnTo>
                  <a:lnTo>
                    <a:pt x="56" y="168"/>
                  </a:lnTo>
                  <a:lnTo>
                    <a:pt x="48" y="169"/>
                  </a:lnTo>
                  <a:lnTo>
                    <a:pt x="41" y="169"/>
                  </a:lnTo>
                  <a:lnTo>
                    <a:pt x="35" y="172"/>
                  </a:lnTo>
                  <a:lnTo>
                    <a:pt x="28" y="175"/>
                  </a:lnTo>
                  <a:lnTo>
                    <a:pt x="22" y="179"/>
                  </a:lnTo>
                  <a:lnTo>
                    <a:pt x="16" y="184"/>
                  </a:lnTo>
                  <a:lnTo>
                    <a:pt x="9" y="193"/>
                  </a:lnTo>
                  <a:lnTo>
                    <a:pt x="4" y="203"/>
                  </a:lnTo>
                  <a:lnTo>
                    <a:pt x="1" y="212"/>
                  </a:lnTo>
                  <a:lnTo>
                    <a:pt x="0" y="223"/>
                  </a:lnTo>
                  <a:lnTo>
                    <a:pt x="1" y="234"/>
                  </a:lnTo>
                  <a:lnTo>
                    <a:pt x="4" y="244"/>
                  </a:lnTo>
                  <a:lnTo>
                    <a:pt x="9" y="254"/>
                  </a:lnTo>
                  <a:lnTo>
                    <a:pt x="16" y="262"/>
                  </a:lnTo>
                  <a:lnTo>
                    <a:pt x="20" y="266"/>
                  </a:lnTo>
                  <a:lnTo>
                    <a:pt x="25" y="269"/>
                  </a:lnTo>
                  <a:lnTo>
                    <a:pt x="30" y="272"/>
                  </a:lnTo>
                  <a:lnTo>
                    <a:pt x="35" y="274"/>
                  </a:lnTo>
                  <a:lnTo>
                    <a:pt x="39" y="276"/>
                  </a:lnTo>
                  <a:lnTo>
                    <a:pt x="44" y="277"/>
                  </a:lnTo>
                  <a:lnTo>
                    <a:pt x="50" y="278"/>
                  </a:lnTo>
                  <a:lnTo>
                    <a:pt x="55" y="278"/>
                  </a:lnTo>
                  <a:lnTo>
                    <a:pt x="60" y="278"/>
                  </a:lnTo>
                  <a:lnTo>
                    <a:pt x="66" y="277"/>
                  </a:lnTo>
                  <a:lnTo>
                    <a:pt x="71" y="276"/>
                  </a:lnTo>
                  <a:lnTo>
                    <a:pt x="76" y="274"/>
                  </a:lnTo>
                  <a:lnTo>
                    <a:pt x="81" y="272"/>
                  </a:lnTo>
                  <a:lnTo>
                    <a:pt x="86" y="269"/>
                  </a:lnTo>
                  <a:lnTo>
                    <a:pt x="90" y="266"/>
                  </a:lnTo>
                  <a:lnTo>
                    <a:pt x="94" y="262"/>
                  </a:lnTo>
                  <a:lnTo>
                    <a:pt x="99" y="256"/>
                  </a:lnTo>
                  <a:lnTo>
                    <a:pt x="103" y="251"/>
                  </a:lnTo>
                  <a:lnTo>
                    <a:pt x="107" y="244"/>
                  </a:lnTo>
                  <a:lnTo>
                    <a:pt x="109" y="237"/>
                  </a:lnTo>
                  <a:lnTo>
                    <a:pt x="110" y="230"/>
                  </a:lnTo>
                  <a:lnTo>
                    <a:pt x="110" y="223"/>
                  </a:lnTo>
                  <a:lnTo>
                    <a:pt x="110" y="216"/>
                  </a:lnTo>
                  <a:lnTo>
                    <a:pt x="108" y="208"/>
                  </a:lnTo>
                  <a:lnTo>
                    <a:pt x="145" y="172"/>
                  </a:lnTo>
                  <a:lnTo>
                    <a:pt x="149" y="176"/>
                  </a:lnTo>
                  <a:lnTo>
                    <a:pt x="153" y="180"/>
                  </a:lnTo>
                  <a:lnTo>
                    <a:pt x="156" y="184"/>
                  </a:lnTo>
                  <a:lnTo>
                    <a:pt x="160" y="187"/>
                  </a:lnTo>
                  <a:lnTo>
                    <a:pt x="163" y="191"/>
                  </a:lnTo>
                  <a:lnTo>
                    <a:pt x="166" y="194"/>
                  </a:lnTo>
                  <a:lnTo>
                    <a:pt x="168" y="196"/>
                  </a:lnTo>
                  <a:lnTo>
                    <a:pt x="170" y="199"/>
                  </a:lnTo>
                  <a:lnTo>
                    <a:pt x="165" y="203"/>
                  </a:lnTo>
                  <a:lnTo>
                    <a:pt x="160" y="212"/>
                  </a:lnTo>
                  <a:lnTo>
                    <a:pt x="159" y="219"/>
                  </a:lnTo>
                  <a:lnTo>
                    <a:pt x="162" y="226"/>
                  </a:lnTo>
                  <a:lnTo>
                    <a:pt x="165" y="232"/>
                  </a:lnTo>
                  <a:lnTo>
                    <a:pt x="252" y="318"/>
                  </a:lnTo>
                  <a:lnTo>
                    <a:pt x="262" y="326"/>
                  </a:lnTo>
                  <a:lnTo>
                    <a:pt x="272" y="331"/>
                  </a:lnTo>
                  <a:lnTo>
                    <a:pt x="281" y="333"/>
                  </a:lnTo>
                  <a:lnTo>
                    <a:pt x="291" y="332"/>
                  </a:lnTo>
                  <a:lnTo>
                    <a:pt x="299" y="330"/>
                  </a:lnTo>
                  <a:lnTo>
                    <a:pt x="307" y="327"/>
                  </a:lnTo>
                  <a:lnTo>
                    <a:pt x="313" y="323"/>
                  </a:lnTo>
                  <a:lnTo>
                    <a:pt x="318" y="318"/>
                  </a:lnTo>
                  <a:lnTo>
                    <a:pt x="323" y="313"/>
                  </a:lnTo>
                  <a:lnTo>
                    <a:pt x="327" y="306"/>
                  </a:lnTo>
                  <a:lnTo>
                    <a:pt x="330" y="299"/>
                  </a:lnTo>
                  <a:lnTo>
                    <a:pt x="332" y="290"/>
                  </a:lnTo>
                  <a:lnTo>
                    <a:pt x="333" y="281"/>
                  </a:lnTo>
                  <a:lnTo>
                    <a:pt x="331" y="272"/>
                  </a:lnTo>
                  <a:lnTo>
                    <a:pt x="326" y="262"/>
                  </a:lnTo>
                  <a:lnTo>
                    <a:pt x="318" y="252"/>
                  </a:lnTo>
                  <a:lnTo>
                    <a:pt x="175" y="82"/>
                  </a:lnTo>
                  <a:lnTo>
                    <a:pt x="184" y="73"/>
                  </a:lnTo>
                  <a:lnTo>
                    <a:pt x="183" y="69"/>
                  </a:lnTo>
                  <a:lnTo>
                    <a:pt x="182" y="66"/>
                  </a:lnTo>
                  <a:lnTo>
                    <a:pt x="181" y="62"/>
                  </a:lnTo>
                  <a:lnTo>
                    <a:pt x="181" y="59"/>
                  </a:lnTo>
                  <a:lnTo>
                    <a:pt x="180" y="54"/>
                  </a:lnTo>
                  <a:lnTo>
                    <a:pt x="181" y="50"/>
                  </a:lnTo>
                  <a:lnTo>
                    <a:pt x="182" y="45"/>
                  </a:lnTo>
                  <a:lnTo>
                    <a:pt x="183" y="41"/>
                  </a:lnTo>
                  <a:lnTo>
                    <a:pt x="184" y="36"/>
                  </a:lnTo>
                  <a:lnTo>
                    <a:pt x="187" y="32"/>
                  </a:lnTo>
                  <a:lnTo>
                    <a:pt x="190" y="28"/>
                  </a:lnTo>
                  <a:lnTo>
                    <a:pt x="193" y="25"/>
                  </a:lnTo>
                  <a:lnTo>
                    <a:pt x="196" y="22"/>
                  </a:lnTo>
                  <a:lnTo>
                    <a:pt x="200" y="19"/>
                  </a:lnTo>
                  <a:lnTo>
                    <a:pt x="204" y="16"/>
                  </a:lnTo>
                  <a:lnTo>
                    <a:pt x="209" y="15"/>
                  </a:lnTo>
                  <a:lnTo>
                    <a:pt x="213" y="13"/>
                  </a:lnTo>
                  <a:lnTo>
                    <a:pt x="218" y="13"/>
                  </a:lnTo>
                  <a:lnTo>
                    <a:pt x="223" y="12"/>
                  </a:lnTo>
                  <a:lnTo>
                    <a:pt x="227" y="12"/>
                  </a:lnTo>
                  <a:lnTo>
                    <a:pt x="209" y="31"/>
                  </a:lnTo>
                  <a:lnTo>
                    <a:pt x="207" y="34"/>
                  </a:lnTo>
                  <a:lnTo>
                    <a:pt x="205" y="37"/>
                  </a:lnTo>
                  <a:lnTo>
                    <a:pt x="205" y="41"/>
                  </a:lnTo>
                  <a:lnTo>
                    <a:pt x="206" y="45"/>
                  </a:lnTo>
                  <a:lnTo>
                    <a:pt x="207" y="49"/>
                  </a:lnTo>
                  <a:lnTo>
                    <a:pt x="209" y="53"/>
                  </a:lnTo>
                  <a:lnTo>
                    <a:pt x="212" y="58"/>
                  </a:lnTo>
                  <a:lnTo>
                    <a:pt x="216" y="62"/>
                  </a:lnTo>
                  <a:lnTo>
                    <a:pt x="221" y="66"/>
                  </a:lnTo>
                  <a:lnTo>
                    <a:pt x="225" y="69"/>
                  </a:lnTo>
                  <a:lnTo>
                    <a:pt x="229" y="71"/>
                  </a:lnTo>
                  <a:lnTo>
                    <a:pt x="234" y="72"/>
                  </a:lnTo>
                  <a:lnTo>
                    <a:pt x="238" y="73"/>
                  </a:lnTo>
                  <a:lnTo>
                    <a:pt x="241" y="73"/>
                  </a:lnTo>
                  <a:lnTo>
                    <a:pt x="244" y="71"/>
                  </a:lnTo>
                  <a:lnTo>
                    <a:pt x="247" y="69"/>
                  </a:lnTo>
                  <a:lnTo>
                    <a:pt x="266" y="51"/>
                  </a:lnTo>
                  <a:lnTo>
                    <a:pt x="266" y="55"/>
                  </a:lnTo>
                  <a:lnTo>
                    <a:pt x="265" y="60"/>
                  </a:lnTo>
                  <a:lnTo>
                    <a:pt x="265" y="65"/>
                  </a:lnTo>
                  <a:lnTo>
                    <a:pt x="264" y="69"/>
                  </a:lnTo>
                  <a:lnTo>
                    <a:pt x="262" y="74"/>
                  </a:lnTo>
                  <a:lnTo>
                    <a:pt x="260" y="78"/>
                  </a:lnTo>
                  <a:lnTo>
                    <a:pt x="256" y="82"/>
                  </a:lnTo>
                  <a:lnTo>
                    <a:pt x="253" y="85"/>
                  </a:lnTo>
                  <a:lnTo>
                    <a:pt x="250" y="88"/>
                  </a:lnTo>
                  <a:lnTo>
                    <a:pt x="246" y="91"/>
                  </a:lnTo>
                  <a:lnTo>
                    <a:pt x="242" y="94"/>
                  </a:lnTo>
                  <a:lnTo>
                    <a:pt x="237" y="95"/>
                  </a:lnTo>
                  <a:lnTo>
                    <a:pt x="233" y="96"/>
                  </a:lnTo>
                  <a:lnTo>
                    <a:pt x="228" y="97"/>
                  </a:lnTo>
                  <a:lnTo>
                    <a:pt x="224" y="98"/>
                  </a:lnTo>
                  <a:lnTo>
                    <a:pt x="219" y="97"/>
                  </a:lnTo>
                  <a:lnTo>
                    <a:pt x="217" y="97"/>
                  </a:lnTo>
                  <a:lnTo>
                    <a:pt x="216" y="97"/>
                  </a:lnTo>
                  <a:lnTo>
                    <a:pt x="214" y="96"/>
                  </a:lnTo>
                  <a:lnTo>
                    <a:pt x="212" y="96"/>
                  </a:lnTo>
                  <a:lnTo>
                    <a:pt x="210" y="96"/>
                  </a:lnTo>
                  <a:lnTo>
                    <a:pt x="209" y="95"/>
                  </a:lnTo>
                  <a:lnTo>
                    <a:pt x="207" y="94"/>
                  </a:lnTo>
                  <a:lnTo>
                    <a:pt x="205" y="94"/>
                  </a:lnTo>
                  <a:lnTo>
                    <a:pt x="196" y="103"/>
                  </a:lnTo>
                  <a:lnTo>
                    <a:pt x="164" y="135"/>
                  </a:lnTo>
                  <a:lnTo>
                    <a:pt x="162" y="134"/>
                  </a:lnTo>
                  <a:lnTo>
                    <a:pt x="160" y="132"/>
                  </a:lnTo>
                  <a:lnTo>
                    <a:pt x="158" y="130"/>
                  </a:lnTo>
                  <a:lnTo>
                    <a:pt x="156" y="128"/>
                  </a:lnTo>
                  <a:lnTo>
                    <a:pt x="154" y="126"/>
                  </a:lnTo>
                  <a:lnTo>
                    <a:pt x="152" y="124"/>
                  </a:lnTo>
                  <a:lnTo>
                    <a:pt x="150" y="122"/>
                  </a:lnTo>
                  <a:lnTo>
                    <a:pt x="149" y="120"/>
                  </a:lnTo>
                  <a:lnTo>
                    <a:pt x="147" y="119"/>
                  </a:lnTo>
                  <a:lnTo>
                    <a:pt x="145" y="117"/>
                  </a:lnTo>
                  <a:lnTo>
                    <a:pt x="144" y="116"/>
                  </a:lnTo>
                  <a:lnTo>
                    <a:pt x="143" y="114"/>
                  </a:lnTo>
                  <a:lnTo>
                    <a:pt x="175" y="82"/>
                  </a:lnTo>
                  <a:lnTo>
                    <a:pt x="318" y="252"/>
                  </a:lnTo>
                  <a:lnTo>
                    <a:pt x="103" y="196"/>
                  </a:lnTo>
                  <a:lnTo>
                    <a:pt x="94" y="205"/>
                  </a:lnTo>
                  <a:lnTo>
                    <a:pt x="95" y="209"/>
                  </a:lnTo>
                  <a:lnTo>
                    <a:pt x="96" y="212"/>
                  </a:lnTo>
                  <a:lnTo>
                    <a:pt x="97" y="216"/>
                  </a:lnTo>
                  <a:lnTo>
                    <a:pt x="98" y="219"/>
                  </a:lnTo>
                  <a:lnTo>
                    <a:pt x="98" y="224"/>
                  </a:lnTo>
                  <a:lnTo>
                    <a:pt x="98" y="228"/>
                  </a:lnTo>
                  <a:lnTo>
                    <a:pt x="97" y="233"/>
                  </a:lnTo>
                  <a:lnTo>
                    <a:pt x="95" y="237"/>
                  </a:lnTo>
                  <a:lnTo>
                    <a:pt x="94" y="242"/>
                  </a:lnTo>
                  <a:lnTo>
                    <a:pt x="91" y="246"/>
                  </a:lnTo>
                  <a:lnTo>
                    <a:pt x="88" y="250"/>
                  </a:lnTo>
                  <a:lnTo>
                    <a:pt x="85" y="253"/>
                  </a:lnTo>
                  <a:lnTo>
                    <a:pt x="78" y="259"/>
                  </a:lnTo>
                  <a:lnTo>
                    <a:pt x="71" y="263"/>
                  </a:lnTo>
                  <a:lnTo>
                    <a:pt x="63" y="265"/>
                  </a:lnTo>
                  <a:lnTo>
                    <a:pt x="55" y="266"/>
                  </a:lnTo>
                  <a:lnTo>
                    <a:pt x="47" y="265"/>
                  </a:lnTo>
                  <a:lnTo>
                    <a:pt x="39" y="263"/>
                  </a:lnTo>
                  <a:lnTo>
                    <a:pt x="31" y="259"/>
                  </a:lnTo>
                  <a:lnTo>
                    <a:pt x="25" y="253"/>
                  </a:lnTo>
                  <a:lnTo>
                    <a:pt x="19" y="246"/>
                  </a:lnTo>
                  <a:lnTo>
                    <a:pt x="15" y="239"/>
                  </a:lnTo>
                  <a:lnTo>
                    <a:pt x="13" y="231"/>
                  </a:lnTo>
                  <a:lnTo>
                    <a:pt x="12" y="223"/>
                  </a:lnTo>
                  <a:lnTo>
                    <a:pt x="13" y="215"/>
                  </a:lnTo>
                  <a:lnTo>
                    <a:pt x="15" y="207"/>
                  </a:lnTo>
                  <a:lnTo>
                    <a:pt x="19" y="199"/>
                  </a:lnTo>
                  <a:lnTo>
                    <a:pt x="25" y="193"/>
                  </a:lnTo>
                  <a:lnTo>
                    <a:pt x="28" y="190"/>
                  </a:lnTo>
                  <a:lnTo>
                    <a:pt x="32" y="186"/>
                  </a:lnTo>
                  <a:lnTo>
                    <a:pt x="36" y="184"/>
                  </a:lnTo>
                  <a:lnTo>
                    <a:pt x="41" y="182"/>
                  </a:lnTo>
                  <a:lnTo>
                    <a:pt x="45" y="182"/>
                  </a:lnTo>
                  <a:lnTo>
                    <a:pt x="50" y="181"/>
                  </a:lnTo>
                  <a:lnTo>
                    <a:pt x="55" y="180"/>
                  </a:lnTo>
                  <a:lnTo>
                    <a:pt x="59" y="181"/>
                  </a:lnTo>
                  <a:lnTo>
                    <a:pt x="61" y="181"/>
                  </a:lnTo>
                  <a:lnTo>
                    <a:pt x="63" y="181"/>
                  </a:lnTo>
                  <a:lnTo>
                    <a:pt x="64" y="182"/>
                  </a:lnTo>
                  <a:lnTo>
                    <a:pt x="66" y="182"/>
                  </a:lnTo>
                  <a:lnTo>
                    <a:pt x="68" y="182"/>
                  </a:lnTo>
                  <a:lnTo>
                    <a:pt x="69" y="183"/>
                  </a:lnTo>
                  <a:lnTo>
                    <a:pt x="71" y="184"/>
                  </a:lnTo>
                  <a:lnTo>
                    <a:pt x="73" y="184"/>
                  </a:lnTo>
                  <a:lnTo>
                    <a:pt x="82" y="175"/>
                  </a:lnTo>
                  <a:lnTo>
                    <a:pt x="115" y="143"/>
                  </a:lnTo>
                  <a:lnTo>
                    <a:pt x="116" y="144"/>
                  </a:lnTo>
                  <a:lnTo>
                    <a:pt x="118" y="145"/>
                  </a:lnTo>
                  <a:lnTo>
                    <a:pt x="119" y="147"/>
                  </a:lnTo>
                  <a:lnTo>
                    <a:pt x="120" y="148"/>
                  </a:lnTo>
                  <a:lnTo>
                    <a:pt x="122" y="150"/>
                  </a:lnTo>
                  <a:lnTo>
                    <a:pt x="124" y="152"/>
                  </a:lnTo>
                  <a:lnTo>
                    <a:pt x="126" y="154"/>
                  </a:lnTo>
                  <a:lnTo>
                    <a:pt x="128" y="156"/>
                  </a:lnTo>
                  <a:lnTo>
                    <a:pt x="130" y="158"/>
                  </a:lnTo>
                  <a:lnTo>
                    <a:pt x="132" y="160"/>
                  </a:lnTo>
                  <a:lnTo>
                    <a:pt x="134" y="161"/>
                  </a:lnTo>
                  <a:lnTo>
                    <a:pt x="136" y="163"/>
                  </a:lnTo>
                  <a:lnTo>
                    <a:pt x="103" y="196"/>
                  </a:lnTo>
                  <a:lnTo>
                    <a:pt x="318" y="252"/>
                  </a:lnTo>
                  <a:lnTo>
                    <a:pt x="153" y="163"/>
                  </a:lnTo>
                  <a:lnTo>
                    <a:pt x="151" y="161"/>
                  </a:lnTo>
                  <a:lnTo>
                    <a:pt x="149" y="159"/>
                  </a:lnTo>
                  <a:lnTo>
                    <a:pt x="147" y="157"/>
                  </a:lnTo>
                  <a:lnTo>
                    <a:pt x="145" y="155"/>
                  </a:lnTo>
                  <a:lnTo>
                    <a:pt x="143" y="153"/>
                  </a:lnTo>
                  <a:lnTo>
                    <a:pt x="141" y="151"/>
                  </a:lnTo>
                  <a:lnTo>
                    <a:pt x="139" y="149"/>
                  </a:lnTo>
                  <a:lnTo>
                    <a:pt x="137" y="147"/>
                  </a:lnTo>
                  <a:lnTo>
                    <a:pt x="135" y="145"/>
                  </a:lnTo>
                  <a:lnTo>
                    <a:pt x="133" y="143"/>
                  </a:lnTo>
                  <a:lnTo>
                    <a:pt x="131" y="141"/>
                  </a:lnTo>
                  <a:lnTo>
                    <a:pt x="129" y="139"/>
                  </a:lnTo>
                  <a:lnTo>
                    <a:pt x="128" y="138"/>
                  </a:lnTo>
                  <a:lnTo>
                    <a:pt x="127" y="136"/>
                  </a:lnTo>
                  <a:lnTo>
                    <a:pt x="125" y="135"/>
                  </a:lnTo>
                  <a:lnTo>
                    <a:pt x="124" y="134"/>
                  </a:lnTo>
                  <a:lnTo>
                    <a:pt x="121" y="131"/>
                  </a:lnTo>
                  <a:lnTo>
                    <a:pt x="119" y="129"/>
                  </a:lnTo>
                  <a:lnTo>
                    <a:pt x="117" y="127"/>
                  </a:lnTo>
                  <a:lnTo>
                    <a:pt x="115" y="125"/>
                  </a:lnTo>
                  <a:lnTo>
                    <a:pt x="109" y="120"/>
                  </a:lnTo>
                  <a:lnTo>
                    <a:pt x="104" y="114"/>
                  </a:lnTo>
                  <a:lnTo>
                    <a:pt x="99" y="110"/>
                  </a:lnTo>
                  <a:lnTo>
                    <a:pt x="95" y="106"/>
                  </a:lnTo>
                  <a:lnTo>
                    <a:pt x="92" y="102"/>
                  </a:lnTo>
                  <a:lnTo>
                    <a:pt x="90" y="100"/>
                  </a:lnTo>
                  <a:lnTo>
                    <a:pt x="88" y="98"/>
                  </a:lnTo>
                  <a:lnTo>
                    <a:pt x="87" y="97"/>
                  </a:lnTo>
                  <a:lnTo>
                    <a:pt x="86" y="97"/>
                  </a:lnTo>
                  <a:lnTo>
                    <a:pt x="86" y="96"/>
                  </a:lnTo>
                  <a:lnTo>
                    <a:pt x="85" y="96"/>
                  </a:lnTo>
                  <a:lnTo>
                    <a:pt x="84" y="96"/>
                  </a:lnTo>
                  <a:lnTo>
                    <a:pt x="81" y="95"/>
                  </a:lnTo>
                  <a:lnTo>
                    <a:pt x="77" y="94"/>
                  </a:lnTo>
                  <a:lnTo>
                    <a:pt x="73" y="92"/>
                  </a:lnTo>
                  <a:lnTo>
                    <a:pt x="69" y="91"/>
                  </a:lnTo>
                  <a:lnTo>
                    <a:pt x="64" y="89"/>
                  </a:lnTo>
                  <a:lnTo>
                    <a:pt x="61" y="88"/>
                  </a:lnTo>
                  <a:lnTo>
                    <a:pt x="59" y="88"/>
                  </a:lnTo>
                  <a:lnTo>
                    <a:pt x="57" y="85"/>
                  </a:lnTo>
                  <a:lnTo>
                    <a:pt x="54" y="80"/>
                  </a:lnTo>
                  <a:lnTo>
                    <a:pt x="51" y="75"/>
                  </a:lnTo>
                  <a:lnTo>
                    <a:pt x="47" y="68"/>
                  </a:lnTo>
                  <a:lnTo>
                    <a:pt x="43" y="61"/>
                  </a:lnTo>
                  <a:lnTo>
                    <a:pt x="39" y="54"/>
                  </a:lnTo>
                  <a:lnTo>
                    <a:pt x="35" y="49"/>
                  </a:lnTo>
                  <a:lnTo>
                    <a:pt x="34" y="45"/>
                  </a:lnTo>
                  <a:lnTo>
                    <a:pt x="36" y="43"/>
                  </a:lnTo>
                  <a:lnTo>
                    <a:pt x="40" y="39"/>
                  </a:lnTo>
                  <a:lnTo>
                    <a:pt x="43" y="36"/>
                  </a:lnTo>
                  <a:lnTo>
                    <a:pt x="46" y="33"/>
                  </a:lnTo>
                  <a:lnTo>
                    <a:pt x="49" y="35"/>
                  </a:lnTo>
                  <a:lnTo>
                    <a:pt x="55" y="38"/>
                  </a:lnTo>
                  <a:lnTo>
                    <a:pt x="61" y="42"/>
                  </a:lnTo>
                  <a:lnTo>
                    <a:pt x="68" y="46"/>
                  </a:lnTo>
                  <a:lnTo>
                    <a:pt x="75" y="50"/>
                  </a:lnTo>
                  <a:lnTo>
                    <a:pt x="81" y="54"/>
                  </a:lnTo>
                  <a:lnTo>
                    <a:pt x="86" y="57"/>
                  </a:lnTo>
                  <a:lnTo>
                    <a:pt x="88" y="58"/>
                  </a:lnTo>
                  <a:lnTo>
                    <a:pt x="90" y="64"/>
                  </a:lnTo>
                  <a:lnTo>
                    <a:pt x="93" y="73"/>
                  </a:lnTo>
                  <a:lnTo>
                    <a:pt x="95" y="81"/>
                  </a:lnTo>
                  <a:lnTo>
                    <a:pt x="97" y="85"/>
                  </a:lnTo>
                  <a:lnTo>
                    <a:pt x="97" y="86"/>
                  </a:lnTo>
                  <a:lnTo>
                    <a:pt x="98" y="87"/>
                  </a:lnTo>
                  <a:lnTo>
                    <a:pt x="98" y="88"/>
                  </a:lnTo>
                  <a:lnTo>
                    <a:pt x="100" y="90"/>
                  </a:lnTo>
                  <a:lnTo>
                    <a:pt x="103" y="92"/>
                  </a:lnTo>
                  <a:lnTo>
                    <a:pt x="106" y="95"/>
                  </a:lnTo>
                  <a:lnTo>
                    <a:pt x="110" y="99"/>
                  </a:lnTo>
                  <a:lnTo>
                    <a:pt x="115" y="104"/>
                  </a:lnTo>
                  <a:lnTo>
                    <a:pt x="120" y="109"/>
                  </a:lnTo>
                  <a:lnTo>
                    <a:pt x="125" y="114"/>
                  </a:lnTo>
                  <a:lnTo>
                    <a:pt x="128" y="117"/>
                  </a:lnTo>
                  <a:lnTo>
                    <a:pt x="129" y="119"/>
                  </a:lnTo>
                  <a:lnTo>
                    <a:pt x="132" y="121"/>
                  </a:lnTo>
                  <a:lnTo>
                    <a:pt x="134" y="123"/>
                  </a:lnTo>
                  <a:lnTo>
                    <a:pt x="136" y="125"/>
                  </a:lnTo>
                  <a:lnTo>
                    <a:pt x="137" y="126"/>
                  </a:lnTo>
                  <a:lnTo>
                    <a:pt x="138" y="127"/>
                  </a:lnTo>
                  <a:lnTo>
                    <a:pt x="140" y="129"/>
                  </a:lnTo>
                  <a:lnTo>
                    <a:pt x="141" y="131"/>
                  </a:lnTo>
                  <a:lnTo>
                    <a:pt x="143" y="133"/>
                  </a:lnTo>
                  <a:lnTo>
                    <a:pt x="145" y="135"/>
                  </a:lnTo>
                  <a:lnTo>
                    <a:pt x="147" y="136"/>
                  </a:lnTo>
                  <a:lnTo>
                    <a:pt x="149" y="139"/>
                  </a:lnTo>
                  <a:lnTo>
                    <a:pt x="151" y="140"/>
                  </a:lnTo>
                  <a:lnTo>
                    <a:pt x="153" y="142"/>
                  </a:lnTo>
                  <a:lnTo>
                    <a:pt x="155" y="144"/>
                  </a:lnTo>
                  <a:lnTo>
                    <a:pt x="157" y="146"/>
                  </a:lnTo>
                  <a:lnTo>
                    <a:pt x="159" y="148"/>
                  </a:lnTo>
                  <a:lnTo>
                    <a:pt x="162" y="151"/>
                  </a:lnTo>
                  <a:lnTo>
                    <a:pt x="164" y="153"/>
                  </a:lnTo>
                  <a:lnTo>
                    <a:pt x="169" y="158"/>
                  </a:lnTo>
                  <a:lnTo>
                    <a:pt x="173" y="162"/>
                  </a:lnTo>
                  <a:lnTo>
                    <a:pt x="177" y="166"/>
                  </a:lnTo>
                  <a:lnTo>
                    <a:pt x="181" y="170"/>
                  </a:lnTo>
                  <a:lnTo>
                    <a:pt x="184" y="173"/>
                  </a:lnTo>
                  <a:lnTo>
                    <a:pt x="186" y="176"/>
                  </a:lnTo>
                  <a:lnTo>
                    <a:pt x="188" y="178"/>
                  </a:lnTo>
                  <a:lnTo>
                    <a:pt x="190" y="179"/>
                  </a:lnTo>
                  <a:lnTo>
                    <a:pt x="187" y="182"/>
                  </a:lnTo>
                  <a:lnTo>
                    <a:pt x="185" y="184"/>
                  </a:lnTo>
                  <a:lnTo>
                    <a:pt x="182" y="187"/>
                  </a:lnTo>
                  <a:lnTo>
                    <a:pt x="179" y="190"/>
                  </a:lnTo>
                  <a:lnTo>
                    <a:pt x="178" y="188"/>
                  </a:lnTo>
                  <a:lnTo>
                    <a:pt x="176" y="186"/>
                  </a:lnTo>
                  <a:lnTo>
                    <a:pt x="173" y="184"/>
                  </a:lnTo>
                  <a:lnTo>
                    <a:pt x="170" y="180"/>
                  </a:lnTo>
                  <a:lnTo>
                    <a:pt x="166" y="177"/>
                  </a:lnTo>
                  <a:lnTo>
                    <a:pt x="162" y="173"/>
                  </a:lnTo>
                  <a:lnTo>
                    <a:pt x="158" y="168"/>
                  </a:lnTo>
                  <a:lnTo>
                    <a:pt x="153" y="163"/>
                  </a:lnTo>
                  <a:lnTo>
                    <a:pt x="318" y="252"/>
                  </a:lnTo>
                  <a:lnTo>
                    <a:pt x="310" y="310"/>
                  </a:lnTo>
                  <a:lnTo>
                    <a:pt x="308" y="311"/>
                  </a:lnTo>
                  <a:lnTo>
                    <a:pt x="304" y="314"/>
                  </a:lnTo>
                  <a:lnTo>
                    <a:pt x="299" y="317"/>
                  </a:lnTo>
                  <a:lnTo>
                    <a:pt x="293" y="319"/>
                  </a:lnTo>
                  <a:lnTo>
                    <a:pt x="286" y="320"/>
                  </a:lnTo>
                  <a:lnTo>
                    <a:pt x="278" y="320"/>
                  </a:lnTo>
                  <a:lnTo>
                    <a:pt x="269" y="316"/>
                  </a:lnTo>
                  <a:lnTo>
                    <a:pt x="260" y="310"/>
                  </a:lnTo>
                  <a:lnTo>
                    <a:pt x="174" y="223"/>
                  </a:lnTo>
                  <a:lnTo>
                    <a:pt x="173" y="221"/>
                  </a:lnTo>
                  <a:lnTo>
                    <a:pt x="172" y="219"/>
                  </a:lnTo>
                  <a:lnTo>
                    <a:pt x="172" y="216"/>
                  </a:lnTo>
                  <a:lnTo>
                    <a:pt x="174" y="212"/>
                  </a:lnTo>
                  <a:lnTo>
                    <a:pt x="184" y="203"/>
                  </a:lnTo>
                  <a:lnTo>
                    <a:pt x="203" y="184"/>
                  </a:lnTo>
                  <a:lnTo>
                    <a:pt x="213" y="174"/>
                  </a:lnTo>
                  <a:lnTo>
                    <a:pt x="214" y="173"/>
                  </a:lnTo>
                  <a:lnTo>
                    <a:pt x="217" y="172"/>
                  </a:lnTo>
                  <a:lnTo>
                    <a:pt x="220" y="172"/>
                  </a:lnTo>
                  <a:lnTo>
                    <a:pt x="223" y="174"/>
                  </a:lnTo>
                  <a:lnTo>
                    <a:pt x="310" y="260"/>
                  </a:lnTo>
                  <a:lnTo>
                    <a:pt x="316" y="269"/>
                  </a:lnTo>
                  <a:lnTo>
                    <a:pt x="320" y="278"/>
                  </a:lnTo>
                  <a:lnTo>
                    <a:pt x="320" y="286"/>
                  </a:lnTo>
                  <a:lnTo>
                    <a:pt x="319" y="293"/>
                  </a:lnTo>
                  <a:lnTo>
                    <a:pt x="317" y="299"/>
                  </a:lnTo>
                  <a:lnTo>
                    <a:pt x="314" y="304"/>
                  </a:lnTo>
                  <a:lnTo>
                    <a:pt x="311" y="308"/>
                  </a:lnTo>
                  <a:lnTo>
                    <a:pt x="310" y="310"/>
                  </a:lnTo>
                  <a:lnTo>
                    <a:pt x="318" y="252"/>
                  </a:lnTo>
                  <a:close/>
                </a:path>
              </a:pathLst>
            </a:custGeom>
            <a:solidFill>
              <a:srgbClr val="000000"/>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23" name="Freeform 27"/>
            <p:cNvSpPr>
              <a:spLocks/>
            </p:cNvSpPr>
            <p:nvPr/>
          </p:nvSpPr>
          <p:spPr bwMode="auto">
            <a:xfrm>
              <a:off x="4497" y="1696"/>
              <a:ext cx="97" cy="98"/>
            </a:xfrm>
            <a:custGeom>
              <a:avLst/>
              <a:gdLst>
                <a:gd name="T0" fmla="*/ 0 w 97"/>
                <a:gd name="T1" fmla="*/ 6 h 98"/>
                <a:gd name="T2" fmla="*/ 6 w 97"/>
                <a:gd name="T3" fmla="*/ 0 h 98"/>
                <a:gd name="T4" fmla="*/ 97 w 97"/>
                <a:gd name="T5" fmla="*/ 93 h 98"/>
                <a:gd name="T6" fmla="*/ 92 w 97"/>
                <a:gd name="T7" fmla="*/ 98 h 98"/>
                <a:gd name="T8" fmla="*/ 0 w 97"/>
                <a:gd name="T9" fmla="*/ 6 h 98"/>
                <a:gd name="T10" fmla="*/ 0 60000 65536"/>
                <a:gd name="T11" fmla="*/ 0 60000 65536"/>
                <a:gd name="T12" fmla="*/ 0 60000 65536"/>
                <a:gd name="T13" fmla="*/ 0 60000 65536"/>
                <a:gd name="T14" fmla="*/ 0 60000 65536"/>
                <a:gd name="T15" fmla="*/ 0 w 97"/>
                <a:gd name="T16" fmla="*/ 0 h 98"/>
                <a:gd name="T17" fmla="*/ 97 w 97"/>
                <a:gd name="T18" fmla="*/ 98 h 98"/>
              </a:gdLst>
              <a:ahLst/>
              <a:cxnLst>
                <a:cxn ang="T10">
                  <a:pos x="T0" y="T1"/>
                </a:cxn>
                <a:cxn ang="T11">
                  <a:pos x="T2" y="T3"/>
                </a:cxn>
                <a:cxn ang="T12">
                  <a:pos x="T4" y="T5"/>
                </a:cxn>
                <a:cxn ang="T13">
                  <a:pos x="T6" y="T7"/>
                </a:cxn>
                <a:cxn ang="T14">
                  <a:pos x="T8" y="T9"/>
                </a:cxn>
              </a:cxnLst>
              <a:rect l="T15" t="T16" r="T17" b="T18"/>
              <a:pathLst>
                <a:path w="97" h="98">
                  <a:moveTo>
                    <a:pt x="0" y="6"/>
                  </a:moveTo>
                  <a:lnTo>
                    <a:pt x="6" y="0"/>
                  </a:lnTo>
                  <a:lnTo>
                    <a:pt x="97" y="93"/>
                  </a:lnTo>
                  <a:lnTo>
                    <a:pt x="92" y="98"/>
                  </a:lnTo>
                  <a:lnTo>
                    <a:pt x="0" y="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24" name="Freeform 28"/>
            <p:cNvSpPr>
              <a:spLocks/>
            </p:cNvSpPr>
            <p:nvPr/>
          </p:nvSpPr>
          <p:spPr bwMode="auto">
            <a:xfrm>
              <a:off x="4676" y="1870"/>
              <a:ext cx="47" cy="47"/>
            </a:xfrm>
            <a:custGeom>
              <a:avLst/>
              <a:gdLst>
                <a:gd name="T0" fmla="*/ 33 w 47"/>
                <a:gd name="T1" fmla="*/ 33 h 47"/>
                <a:gd name="T2" fmla="*/ 29 w 47"/>
                <a:gd name="T3" fmla="*/ 36 h 47"/>
                <a:gd name="T4" fmla="*/ 26 w 47"/>
                <a:gd name="T5" fmla="*/ 38 h 47"/>
                <a:gd name="T6" fmla="*/ 22 w 47"/>
                <a:gd name="T7" fmla="*/ 40 h 47"/>
                <a:gd name="T8" fmla="*/ 17 w 47"/>
                <a:gd name="T9" fmla="*/ 41 h 47"/>
                <a:gd name="T10" fmla="*/ 13 w 47"/>
                <a:gd name="T11" fmla="*/ 42 h 47"/>
                <a:gd name="T12" fmla="*/ 9 w 47"/>
                <a:gd name="T13" fmla="*/ 43 h 47"/>
                <a:gd name="T14" fmla="*/ 4 w 47"/>
                <a:gd name="T15" fmla="*/ 42 h 47"/>
                <a:gd name="T16" fmla="*/ 0 w 47"/>
                <a:gd name="T17" fmla="*/ 41 h 47"/>
                <a:gd name="T18" fmla="*/ 5 w 47"/>
                <a:gd name="T19" fmla="*/ 44 h 47"/>
                <a:gd name="T20" fmla="*/ 10 w 47"/>
                <a:gd name="T21" fmla="*/ 46 h 47"/>
                <a:gd name="T22" fmla="*/ 15 w 47"/>
                <a:gd name="T23" fmla="*/ 47 h 47"/>
                <a:gd name="T24" fmla="*/ 20 w 47"/>
                <a:gd name="T25" fmla="*/ 47 h 47"/>
                <a:gd name="T26" fmla="*/ 25 w 47"/>
                <a:gd name="T27" fmla="*/ 46 h 47"/>
                <a:gd name="T28" fmla="*/ 30 w 47"/>
                <a:gd name="T29" fmla="*/ 44 h 47"/>
                <a:gd name="T30" fmla="*/ 34 w 47"/>
                <a:gd name="T31" fmla="*/ 42 h 47"/>
                <a:gd name="T32" fmla="*/ 38 w 47"/>
                <a:gd name="T33" fmla="*/ 38 h 47"/>
                <a:gd name="T34" fmla="*/ 45 w 47"/>
                <a:gd name="T35" fmla="*/ 30 h 47"/>
                <a:gd name="T36" fmla="*/ 47 w 47"/>
                <a:gd name="T37" fmla="*/ 20 h 47"/>
                <a:gd name="T38" fmla="*/ 46 w 47"/>
                <a:gd name="T39" fmla="*/ 10 h 47"/>
                <a:gd name="T40" fmla="*/ 42 w 47"/>
                <a:gd name="T41" fmla="*/ 0 h 47"/>
                <a:gd name="T42" fmla="*/ 43 w 47"/>
                <a:gd name="T43" fmla="*/ 9 h 47"/>
                <a:gd name="T44" fmla="*/ 42 w 47"/>
                <a:gd name="T45" fmla="*/ 17 h 47"/>
                <a:gd name="T46" fmla="*/ 38 w 47"/>
                <a:gd name="T47" fmla="*/ 26 h 47"/>
                <a:gd name="T48" fmla="*/ 33 w 47"/>
                <a:gd name="T49" fmla="*/ 33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7"/>
                <a:gd name="T77" fmla="*/ 47 w 47"/>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7">
                  <a:moveTo>
                    <a:pt x="33" y="33"/>
                  </a:moveTo>
                  <a:lnTo>
                    <a:pt x="29" y="36"/>
                  </a:lnTo>
                  <a:lnTo>
                    <a:pt x="26" y="38"/>
                  </a:lnTo>
                  <a:lnTo>
                    <a:pt x="22" y="40"/>
                  </a:lnTo>
                  <a:lnTo>
                    <a:pt x="17" y="41"/>
                  </a:lnTo>
                  <a:lnTo>
                    <a:pt x="13" y="42"/>
                  </a:lnTo>
                  <a:lnTo>
                    <a:pt x="9" y="43"/>
                  </a:lnTo>
                  <a:lnTo>
                    <a:pt x="4" y="42"/>
                  </a:lnTo>
                  <a:lnTo>
                    <a:pt x="0" y="41"/>
                  </a:lnTo>
                  <a:lnTo>
                    <a:pt x="5" y="44"/>
                  </a:lnTo>
                  <a:lnTo>
                    <a:pt x="10" y="46"/>
                  </a:lnTo>
                  <a:lnTo>
                    <a:pt x="15" y="47"/>
                  </a:lnTo>
                  <a:lnTo>
                    <a:pt x="20" y="47"/>
                  </a:lnTo>
                  <a:lnTo>
                    <a:pt x="25" y="46"/>
                  </a:lnTo>
                  <a:lnTo>
                    <a:pt x="30" y="44"/>
                  </a:lnTo>
                  <a:lnTo>
                    <a:pt x="34" y="42"/>
                  </a:lnTo>
                  <a:lnTo>
                    <a:pt x="38" y="38"/>
                  </a:lnTo>
                  <a:lnTo>
                    <a:pt x="45" y="30"/>
                  </a:lnTo>
                  <a:lnTo>
                    <a:pt x="47" y="20"/>
                  </a:lnTo>
                  <a:lnTo>
                    <a:pt x="46" y="10"/>
                  </a:lnTo>
                  <a:lnTo>
                    <a:pt x="42" y="0"/>
                  </a:lnTo>
                  <a:lnTo>
                    <a:pt x="43" y="9"/>
                  </a:lnTo>
                  <a:lnTo>
                    <a:pt x="42" y="17"/>
                  </a:lnTo>
                  <a:lnTo>
                    <a:pt x="38" y="26"/>
                  </a:lnTo>
                  <a:lnTo>
                    <a:pt x="33" y="33"/>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grpSp>
      <p:grpSp>
        <p:nvGrpSpPr>
          <p:cNvPr id="3" name="Group 29"/>
          <p:cNvGrpSpPr>
            <a:grpSpLocks/>
          </p:cNvGrpSpPr>
          <p:nvPr/>
        </p:nvGrpSpPr>
        <p:grpSpPr bwMode="auto">
          <a:xfrm>
            <a:off x="2224088" y="5178425"/>
            <a:ext cx="688975" cy="685800"/>
            <a:chOff x="-1013" y="2697"/>
            <a:chExt cx="2003" cy="1997"/>
          </a:xfrm>
        </p:grpSpPr>
        <p:sp>
          <p:nvSpPr>
            <p:cNvPr id="49292" name="Freeform 30"/>
            <p:cNvSpPr>
              <a:spLocks/>
            </p:cNvSpPr>
            <p:nvPr/>
          </p:nvSpPr>
          <p:spPr bwMode="auto">
            <a:xfrm>
              <a:off x="-658" y="3077"/>
              <a:ext cx="732" cy="722"/>
            </a:xfrm>
            <a:custGeom>
              <a:avLst/>
              <a:gdLst>
                <a:gd name="T0" fmla="*/ 641 w 732"/>
                <a:gd name="T1" fmla="*/ 3 h 722"/>
                <a:gd name="T2" fmla="*/ 617 w 732"/>
                <a:gd name="T3" fmla="*/ 14 h 722"/>
                <a:gd name="T4" fmla="*/ 583 w 732"/>
                <a:gd name="T5" fmla="*/ 34 h 722"/>
                <a:gd name="T6" fmla="*/ 543 w 732"/>
                <a:gd name="T7" fmla="*/ 63 h 722"/>
                <a:gd name="T8" fmla="*/ 494 w 732"/>
                <a:gd name="T9" fmla="*/ 98 h 722"/>
                <a:gd name="T10" fmla="*/ 442 w 732"/>
                <a:gd name="T11" fmla="*/ 137 h 722"/>
                <a:gd name="T12" fmla="*/ 386 w 732"/>
                <a:gd name="T13" fmla="*/ 181 h 722"/>
                <a:gd name="T14" fmla="*/ 328 w 732"/>
                <a:gd name="T15" fmla="*/ 225 h 722"/>
                <a:gd name="T16" fmla="*/ 270 w 732"/>
                <a:gd name="T17" fmla="*/ 271 h 722"/>
                <a:gd name="T18" fmla="*/ 212 w 732"/>
                <a:gd name="T19" fmla="*/ 318 h 722"/>
                <a:gd name="T20" fmla="*/ 161 w 732"/>
                <a:gd name="T21" fmla="*/ 359 h 722"/>
                <a:gd name="T22" fmla="*/ 112 w 732"/>
                <a:gd name="T23" fmla="*/ 401 h 722"/>
                <a:gd name="T24" fmla="*/ 70 w 732"/>
                <a:gd name="T25" fmla="*/ 436 h 722"/>
                <a:gd name="T26" fmla="*/ 37 w 732"/>
                <a:gd name="T27" fmla="*/ 465 h 722"/>
                <a:gd name="T28" fmla="*/ 14 w 732"/>
                <a:gd name="T29" fmla="*/ 487 h 722"/>
                <a:gd name="T30" fmla="*/ 4 w 732"/>
                <a:gd name="T31" fmla="*/ 500 h 722"/>
                <a:gd name="T32" fmla="*/ 0 w 732"/>
                <a:gd name="T33" fmla="*/ 513 h 722"/>
                <a:gd name="T34" fmla="*/ 0 w 732"/>
                <a:gd name="T35" fmla="*/ 535 h 722"/>
                <a:gd name="T36" fmla="*/ 0 w 732"/>
                <a:gd name="T37" fmla="*/ 551 h 722"/>
                <a:gd name="T38" fmla="*/ 0 w 732"/>
                <a:gd name="T39" fmla="*/ 566 h 722"/>
                <a:gd name="T40" fmla="*/ 0 w 732"/>
                <a:gd name="T41" fmla="*/ 584 h 722"/>
                <a:gd name="T42" fmla="*/ 4 w 732"/>
                <a:gd name="T43" fmla="*/ 602 h 722"/>
                <a:gd name="T44" fmla="*/ 5 w 732"/>
                <a:gd name="T45" fmla="*/ 622 h 722"/>
                <a:gd name="T46" fmla="*/ 9 w 732"/>
                <a:gd name="T47" fmla="*/ 638 h 722"/>
                <a:gd name="T48" fmla="*/ 13 w 732"/>
                <a:gd name="T49" fmla="*/ 654 h 722"/>
                <a:gd name="T50" fmla="*/ 18 w 732"/>
                <a:gd name="T51" fmla="*/ 671 h 722"/>
                <a:gd name="T52" fmla="*/ 27 w 732"/>
                <a:gd name="T53" fmla="*/ 689 h 722"/>
                <a:gd name="T54" fmla="*/ 43 w 732"/>
                <a:gd name="T55" fmla="*/ 711 h 722"/>
                <a:gd name="T56" fmla="*/ 65 w 732"/>
                <a:gd name="T57" fmla="*/ 720 h 722"/>
                <a:gd name="T58" fmla="*/ 84 w 732"/>
                <a:gd name="T59" fmla="*/ 716 h 722"/>
                <a:gd name="T60" fmla="*/ 116 w 732"/>
                <a:gd name="T61" fmla="*/ 701 h 722"/>
                <a:gd name="T62" fmla="*/ 156 w 732"/>
                <a:gd name="T63" fmla="*/ 679 h 722"/>
                <a:gd name="T64" fmla="*/ 201 w 732"/>
                <a:gd name="T65" fmla="*/ 651 h 722"/>
                <a:gd name="T66" fmla="*/ 250 w 732"/>
                <a:gd name="T67" fmla="*/ 616 h 722"/>
                <a:gd name="T68" fmla="*/ 306 w 732"/>
                <a:gd name="T69" fmla="*/ 575 h 722"/>
                <a:gd name="T70" fmla="*/ 364 w 732"/>
                <a:gd name="T71" fmla="*/ 533 h 722"/>
                <a:gd name="T72" fmla="*/ 424 w 732"/>
                <a:gd name="T73" fmla="*/ 489 h 722"/>
                <a:gd name="T74" fmla="*/ 480 w 732"/>
                <a:gd name="T75" fmla="*/ 446 h 722"/>
                <a:gd name="T76" fmla="*/ 534 w 732"/>
                <a:gd name="T77" fmla="*/ 401 h 722"/>
                <a:gd name="T78" fmla="*/ 587 w 732"/>
                <a:gd name="T79" fmla="*/ 359 h 722"/>
                <a:gd name="T80" fmla="*/ 633 w 732"/>
                <a:gd name="T81" fmla="*/ 323 h 722"/>
                <a:gd name="T82" fmla="*/ 670 w 732"/>
                <a:gd name="T83" fmla="*/ 289 h 722"/>
                <a:gd name="T84" fmla="*/ 699 w 732"/>
                <a:gd name="T85" fmla="*/ 263 h 722"/>
                <a:gd name="T86" fmla="*/ 718 w 732"/>
                <a:gd name="T87" fmla="*/ 243 h 722"/>
                <a:gd name="T88" fmla="*/ 729 w 732"/>
                <a:gd name="T89" fmla="*/ 232 h 722"/>
                <a:gd name="T90" fmla="*/ 732 w 732"/>
                <a:gd name="T91" fmla="*/ 211 h 722"/>
                <a:gd name="T92" fmla="*/ 732 w 732"/>
                <a:gd name="T93" fmla="*/ 196 h 722"/>
                <a:gd name="T94" fmla="*/ 730 w 732"/>
                <a:gd name="T95" fmla="*/ 178 h 722"/>
                <a:gd name="T96" fmla="*/ 726 w 732"/>
                <a:gd name="T97" fmla="*/ 157 h 722"/>
                <a:gd name="T98" fmla="*/ 722 w 732"/>
                <a:gd name="T99" fmla="*/ 139 h 722"/>
                <a:gd name="T100" fmla="*/ 717 w 732"/>
                <a:gd name="T101" fmla="*/ 119 h 722"/>
                <a:gd name="T102" fmla="*/ 710 w 732"/>
                <a:gd name="T103" fmla="*/ 99 h 722"/>
                <a:gd name="T104" fmla="*/ 703 w 732"/>
                <a:gd name="T105" fmla="*/ 79 h 722"/>
                <a:gd name="T106" fmla="*/ 695 w 732"/>
                <a:gd name="T107" fmla="*/ 60 h 722"/>
                <a:gd name="T108" fmla="*/ 687 w 732"/>
                <a:gd name="T109" fmla="*/ 45 h 722"/>
                <a:gd name="T110" fmla="*/ 676 w 732"/>
                <a:gd name="T111" fmla="*/ 27 h 722"/>
                <a:gd name="T112" fmla="*/ 661 w 732"/>
                <a:gd name="T113" fmla="*/ 7 h 7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2"/>
                <a:gd name="T172" fmla="*/ 0 h 722"/>
                <a:gd name="T173" fmla="*/ 732 w 732"/>
                <a:gd name="T174" fmla="*/ 722 h 7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2" h="722">
                  <a:moveTo>
                    <a:pt x="650" y="2"/>
                  </a:moveTo>
                  <a:lnTo>
                    <a:pt x="648" y="0"/>
                  </a:lnTo>
                  <a:lnTo>
                    <a:pt x="644" y="2"/>
                  </a:lnTo>
                  <a:lnTo>
                    <a:pt x="641" y="3"/>
                  </a:lnTo>
                  <a:lnTo>
                    <a:pt x="636" y="3"/>
                  </a:lnTo>
                  <a:lnTo>
                    <a:pt x="629" y="7"/>
                  </a:lnTo>
                  <a:lnTo>
                    <a:pt x="625" y="9"/>
                  </a:lnTo>
                  <a:lnTo>
                    <a:pt x="617" y="14"/>
                  </a:lnTo>
                  <a:lnTo>
                    <a:pt x="609" y="18"/>
                  </a:lnTo>
                  <a:lnTo>
                    <a:pt x="603" y="23"/>
                  </a:lnTo>
                  <a:lnTo>
                    <a:pt x="593" y="30"/>
                  </a:lnTo>
                  <a:lnTo>
                    <a:pt x="583" y="34"/>
                  </a:lnTo>
                  <a:lnTo>
                    <a:pt x="574" y="42"/>
                  </a:lnTo>
                  <a:lnTo>
                    <a:pt x="565" y="48"/>
                  </a:lnTo>
                  <a:lnTo>
                    <a:pt x="553" y="55"/>
                  </a:lnTo>
                  <a:lnTo>
                    <a:pt x="543" y="63"/>
                  </a:lnTo>
                  <a:lnTo>
                    <a:pt x="532" y="73"/>
                  </a:lnTo>
                  <a:lnTo>
                    <a:pt x="520" y="79"/>
                  </a:lnTo>
                  <a:lnTo>
                    <a:pt x="508" y="88"/>
                  </a:lnTo>
                  <a:lnTo>
                    <a:pt x="494" y="98"/>
                  </a:lnTo>
                  <a:lnTo>
                    <a:pt x="482" y="107"/>
                  </a:lnTo>
                  <a:lnTo>
                    <a:pt x="469" y="117"/>
                  </a:lnTo>
                  <a:lnTo>
                    <a:pt x="455" y="127"/>
                  </a:lnTo>
                  <a:lnTo>
                    <a:pt x="442" y="137"/>
                  </a:lnTo>
                  <a:lnTo>
                    <a:pt x="429" y="147"/>
                  </a:lnTo>
                  <a:lnTo>
                    <a:pt x="415" y="159"/>
                  </a:lnTo>
                  <a:lnTo>
                    <a:pt x="399" y="169"/>
                  </a:lnTo>
                  <a:lnTo>
                    <a:pt x="386" y="181"/>
                  </a:lnTo>
                  <a:lnTo>
                    <a:pt x="371" y="192"/>
                  </a:lnTo>
                  <a:lnTo>
                    <a:pt x="357" y="203"/>
                  </a:lnTo>
                  <a:lnTo>
                    <a:pt x="342" y="215"/>
                  </a:lnTo>
                  <a:lnTo>
                    <a:pt x="328" y="225"/>
                  </a:lnTo>
                  <a:lnTo>
                    <a:pt x="313" y="237"/>
                  </a:lnTo>
                  <a:lnTo>
                    <a:pt x="301" y="250"/>
                  </a:lnTo>
                  <a:lnTo>
                    <a:pt x="285" y="260"/>
                  </a:lnTo>
                  <a:lnTo>
                    <a:pt x="270" y="271"/>
                  </a:lnTo>
                  <a:lnTo>
                    <a:pt x="255" y="283"/>
                  </a:lnTo>
                  <a:lnTo>
                    <a:pt x="242" y="295"/>
                  </a:lnTo>
                  <a:lnTo>
                    <a:pt x="227" y="307"/>
                  </a:lnTo>
                  <a:lnTo>
                    <a:pt x="212" y="318"/>
                  </a:lnTo>
                  <a:lnTo>
                    <a:pt x="201" y="329"/>
                  </a:lnTo>
                  <a:lnTo>
                    <a:pt x="188" y="339"/>
                  </a:lnTo>
                  <a:lnTo>
                    <a:pt x="173" y="351"/>
                  </a:lnTo>
                  <a:lnTo>
                    <a:pt x="161" y="359"/>
                  </a:lnTo>
                  <a:lnTo>
                    <a:pt x="149" y="372"/>
                  </a:lnTo>
                  <a:lnTo>
                    <a:pt x="134" y="379"/>
                  </a:lnTo>
                  <a:lnTo>
                    <a:pt x="123" y="391"/>
                  </a:lnTo>
                  <a:lnTo>
                    <a:pt x="112" y="401"/>
                  </a:lnTo>
                  <a:lnTo>
                    <a:pt x="101" y="411"/>
                  </a:lnTo>
                  <a:lnTo>
                    <a:pt x="92" y="419"/>
                  </a:lnTo>
                  <a:lnTo>
                    <a:pt x="80" y="428"/>
                  </a:lnTo>
                  <a:lnTo>
                    <a:pt x="70" y="436"/>
                  </a:lnTo>
                  <a:lnTo>
                    <a:pt x="62" y="446"/>
                  </a:lnTo>
                  <a:lnTo>
                    <a:pt x="53" y="450"/>
                  </a:lnTo>
                  <a:lnTo>
                    <a:pt x="45" y="459"/>
                  </a:lnTo>
                  <a:lnTo>
                    <a:pt x="37" y="465"/>
                  </a:lnTo>
                  <a:lnTo>
                    <a:pt x="32" y="472"/>
                  </a:lnTo>
                  <a:lnTo>
                    <a:pt x="23" y="477"/>
                  </a:lnTo>
                  <a:lnTo>
                    <a:pt x="18" y="484"/>
                  </a:lnTo>
                  <a:lnTo>
                    <a:pt x="14" y="487"/>
                  </a:lnTo>
                  <a:lnTo>
                    <a:pt x="13" y="491"/>
                  </a:lnTo>
                  <a:lnTo>
                    <a:pt x="7" y="495"/>
                  </a:lnTo>
                  <a:lnTo>
                    <a:pt x="5" y="499"/>
                  </a:lnTo>
                  <a:lnTo>
                    <a:pt x="4" y="500"/>
                  </a:lnTo>
                  <a:lnTo>
                    <a:pt x="4" y="504"/>
                  </a:lnTo>
                  <a:lnTo>
                    <a:pt x="2" y="507"/>
                  </a:lnTo>
                  <a:lnTo>
                    <a:pt x="2" y="510"/>
                  </a:lnTo>
                  <a:lnTo>
                    <a:pt x="0" y="513"/>
                  </a:lnTo>
                  <a:lnTo>
                    <a:pt x="0" y="522"/>
                  </a:lnTo>
                  <a:lnTo>
                    <a:pt x="0" y="526"/>
                  </a:lnTo>
                  <a:lnTo>
                    <a:pt x="0" y="533"/>
                  </a:lnTo>
                  <a:lnTo>
                    <a:pt x="0" y="535"/>
                  </a:lnTo>
                  <a:lnTo>
                    <a:pt x="0" y="540"/>
                  </a:lnTo>
                  <a:lnTo>
                    <a:pt x="0" y="544"/>
                  </a:lnTo>
                  <a:lnTo>
                    <a:pt x="0" y="547"/>
                  </a:lnTo>
                  <a:lnTo>
                    <a:pt x="0" y="551"/>
                  </a:lnTo>
                  <a:lnTo>
                    <a:pt x="0" y="555"/>
                  </a:lnTo>
                  <a:lnTo>
                    <a:pt x="0" y="558"/>
                  </a:lnTo>
                  <a:lnTo>
                    <a:pt x="0" y="564"/>
                  </a:lnTo>
                  <a:lnTo>
                    <a:pt x="0" y="566"/>
                  </a:lnTo>
                  <a:lnTo>
                    <a:pt x="0" y="572"/>
                  </a:lnTo>
                  <a:lnTo>
                    <a:pt x="0" y="575"/>
                  </a:lnTo>
                  <a:lnTo>
                    <a:pt x="0" y="580"/>
                  </a:lnTo>
                  <a:lnTo>
                    <a:pt x="0" y="584"/>
                  </a:lnTo>
                  <a:lnTo>
                    <a:pt x="2" y="587"/>
                  </a:lnTo>
                  <a:lnTo>
                    <a:pt x="2" y="593"/>
                  </a:lnTo>
                  <a:lnTo>
                    <a:pt x="4" y="598"/>
                  </a:lnTo>
                  <a:lnTo>
                    <a:pt x="4" y="602"/>
                  </a:lnTo>
                  <a:lnTo>
                    <a:pt x="4" y="606"/>
                  </a:lnTo>
                  <a:lnTo>
                    <a:pt x="5" y="612"/>
                  </a:lnTo>
                  <a:lnTo>
                    <a:pt x="5" y="616"/>
                  </a:lnTo>
                  <a:lnTo>
                    <a:pt x="5" y="622"/>
                  </a:lnTo>
                  <a:lnTo>
                    <a:pt x="5" y="624"/>
                  </a:lnTo>
                  <a:lnTo>
                    <a:pt x="7" y="627"/>
                  </a:lnTo>
                  <a:lnTo>
                    <a:pt x="9" y="634"/>
                  </a:lnTo>
                  <a:lnTo>
                    <a:pt x="9" y="638"/>
                  </a:lnTo>
                  <a:lnTo>
                    <a:pt x="10" y="641"/>
                  </a:lnTo>
                  <a:lnTo>
                    <a:pt x="13" y="646"/>
                  </a:lnTo>
                  <a:lnTo>
                    <a:pt x="13" y="651"/>
                  </a:lnTo>
                  <a:lnTo>
                    <a:pt x="13" y="654"/>
                  </a:lnTo>
                  <a:lnTo>
                    <a:pt x="14" y="660"/>
                  </a:lnTo>
                  <a:lnTo>
                    <a:pt x="17" y="662"/>
                  </a:lnTo>
                  <a:lnTo>
                    <a:pt x="17" y="665"/>
                  </a:lnTo>
                  <a:lnTo>
                    <a:pt x="18" y="671"/>
                  </a:lnTo>
                  <a:lnTo>
                    <a:pt x="20" y="674"/>
                  </a:lnTo>
                  <a:lnTo>
                    <a:pt x="22" y="678"/>
                  </a:lnTo>
                  <a:lnTo>
                    <a:pt x="23" y="682"/>
                  </a:lnTo>
                  <a:lnTo>
                    <a:pt x="27" y="689"/>
                  </a:lnTo>
                  <a:lnTo>
                    <a:pt x="32" y="696"/>
                  </a:lnTo>
                  <a:lnTo>
                    <a:pt x="35" y="701"/>
                  </a:lnTo>
                  <a:lnTo>
                    <a:pt x="40" y="708"/>
                  </a:lnTo>
                  <a:lnTo>
                    <a:pt x="43" y="711"/>
                  </a:lnTo>
                  <a:lnTo>
                    <a:pt x="51" y="716"/>
                  </a:lnTo>
                  <a:lnTo>
                    <a:pt x="56" y="719"/>
                  </a:lnTo>
                  <a:lnTo>
                    <a:pt x="62" y="722"/>
                  </a:lnTo>
                  <a:lnTo>
                    <a:pt x="65" y="720"/>
                  </a:lnTo>
                  <a:lnTo>
                    <a:pt x="69" y="720"/>
                  </a:lnTo>
                  <a:lnTo>
                    <a:pt x="74" y="720"/>
                  </a:lnTo>
                  <a:lnTo>
                    <a:pt x="78" y="719"/>
                  </a:lnTo>
                  <a:lnTo>
                    <a:pt x="84" y="716"/>
                  </a:lnTo>
                  <a:lnTo>
                    <a:pt x="93" y="714"/>
                  </a:lnTo>
                  <a:lnTo>
                    <a:pt x="100" y="711"/>
                  </a:lnTo>
                  <a:lnTo>
                    <a:pt x="109" y="708"/>
                  </a:lnTo>
                  <a:lnTo>
                    <a:pt x="116" y="701"/>
                  </a:lnTo>
                  <a:lnTo>
                    <a:pt x="125" y="698"/>
                  </a:lnTo>
                  <a:lnTo>
                    <a:pt x="134" y="691"/>
                  </a:lnTo>
                  <a:lnTo>
                    <a:pt x="145" y="686"/>
                  </a:lnTo>
                  <a:lnTo>
                    <a:pt x="156" y="679"/>
                  </a:lnTo>
                  <a:lnTo>
                    <a:pt x="166" y="673"/>
                  </a:lnTo>
                  <a:lnTo>
                    <a:pt x="177" y="665"/>
                  </a:lnTo>
                  <a:lnTo>
                    <a:pt x="189" y="660"/>
                  </a:lnTo>
                  <a:lnTo>
                    <a:pt x="201" y="651"/>
                  </a:lnTo>
                  <a:lnTo>
                    <a:pt x="212" y="641"/>
                  </a:lnTo>
                  <a:lnTo>
                    <a:pt x="226" y="634"/>
                  </a:lnTo>
                  <a:lnTo>
                    <a:pt x="239" y="624"/>
                  </a:lnTo>
                  <a:lnTo>
                    <a:pt x="250" y="616"/>
                  </a:lnTo>
                  <a:lnTo>
                    <a:pt x="266" y="606"/>
                  </a:lnTo>
                  <a:lnTo>
                    <a:pt x="280" y="595"/>
                  </a:lnTo>
                  <a:lnTo>
                    <a:pt x="293" y="586"/>
                  </a:lnTo>
                  <a:lnTo>
                    <a:pt x="306" y="575"/>
                  </a:lnTo>
                  <a:lnTo>
                    <a:pt x="322" y="566"/>
                  </a:lnTo>
                  <a:lnTo>
                    <a:pt x="337" y="555"/>
                  </a:lnTo>
                  <a:lnTo>
                    <a:pt x="349" y="545"/>
                  </a:lnTo>
                  <a:lnTo>
                    <a:pt x="364" y="533"/>
                  </a:lnTo>
                  <a:lnTo>
                    <a:pt x="380" y="522"/>
                  </a:lnTo>
                  <a:lnTo>
                    <a:pt x="394" y="511"/>
                  </a:lnTo>
                  <a:lnTo>
                    <a:pt x="409" y="500"/>
                  </a:lnTo>
                  <a:lnTo>
                    <a:pt x="424" y="489"/>
                  </a:lnTo>
                  <a:lnTo>
                    <a:pt x="437" y="479"/>
                  </a:lnTo>
                  <a:lnTo>
                    <a:pt x="452" y="468"/>
                  </a:lnTo>
                  <a:lnTo>
                    <a:pt x="467" y="457"/>
                  </a:lnTo>
                  <a:lnTo>
                    <a:pt x="480" y="446"/>
                  </a:lnTo>
                  <a:lnTo>
                    <a:pt x="494" y="433"/>
                  </a:lnTo>
                  <a:lnTo>
                    <a:pt x="508" y="423"/>
                  </a:lnTo>
                  <a:lnTo>
                    <a:pt x="521" y="412"/>
                  </a:lnTo>
                  <a:lnTo>
                    <a:pt x="534" y="401"/>
                  </a:lnTo>
                  <a:lnTo>
                    <a:pt x="548" y="391"/>
                  </a:lnTo>
                  <a:lnTo>
                    <a:pt x="561" y="379"/>
                  </a:lnTo>
                  <a:lnTo>
                    <a:pt x="574" y="369"/>
                  </a:lnTo>
                  <a:lnTo>
                    <a:pt x="587" y="359"/>
                  </a:lnTo>
                  <a:lnTo>
                    <a:pt x="597" y="351"/>
                  </a:lnTo>
                  <a:lnTo>
                    <a:pt x="609" y="341"/>
                  </a:lnTo>
                  <a:lnTo>
                    <a:pt x="621" y="332"/>
                  </a:lnTo>
                  <a:lnTo>
                    <a:pt x="633" y="323"/>
                  </a:lnTo>
                  <a:lnTo>
                    <a:pt x="641" y="314"/>
                  </a:lnTo>
                  <a:lnTo>
                    <a:pt x="652" y="307"/>
                  </a:lnTo>
                  <a:lnTo>
                    <a:pt x="661" y="298"/>
                  </a:lnTo>
                  <a:lnTo>
                    <a:pt x="670" y="289"/>
                  </a:lnTo>
                  <a:lnTo>
                    <a:pt x="677" y="281"/>
                  </a:lnTo>
                  <a:lnTo>
                    <a:pt x="686" y="275"/>
                  </a:lnTo>
                  <a:lnTo>
                    <a:pt x="693" y="268"/>
                  </a:lnTo>
                  <a:lnTo>
                    <a:pt x="699" y="263"/>
                  </a:lnTo>
                  <a:lnTo>
                    <a:pt x="705" y="257"/>
                  </a:lnTo>
                  <a:lnTo>
                    <a:pt x="710" y="252"/>
                  </a:lnTo>
                  <a:lnTo>
                    <a:pt x="715" y="249"/>
                  </a:lnTo>
                  <a:lnTo>
                    <a:pt x="718" y="243"/>
                  </a:lnTo>
                  <a:lnTo>
                    <a:pt x="722" y="240"/>
                  </a:lnTo>
                  <a:lnTo>
                    <a:pt x="723" y="237"/>
                  </a:lnTo>
                  <a:lnTo>
                    <a:pt x="726" y="236"/>
                  </a:lnTo>
                  <a:lnTo>
                    <a:pt x="729" y="232"/>
                  </a:lnTo>
                  <a:lnTo>
                    <a:pt x="730" y="225"/>
                  </a:lnTo>
                  <a:lnTo>
                    <a:pt x="732" y="220"/>
                  </a:lnTo>
                  <a:lnTo>
                    <a:pt x="732" y="214"/>
                  </a:lnTo>
                  <a:lnTo>
                    <a:pt x="732" y="211"/>
                  </a:lnTo>
                  <a:lnTo>
                    <a:pt x="732" y="207"/>
                  </a:lnTo>
                  <a:lnTo>
                    <a:pt x="732" y="202"/>
                  </a:lnTo>
                  <a:lnTo>
                    <a:pt x="732" y="199"/>
                  </a:lnTo>
                  <a:lnTo>
                    <a:pt x="732" y="196"/>
                  </a:lnTo>
                  <a:lnTo>
                    <a:pt x="732" y="191"/>
                  </a:lnTo>
                  <a:lnTo>
                    <a:pt x="732" y="185"/>
                  </a:lnTo>
                  <a:lnTo>
                    <a:pt x="732" y="182"/>
                  </a:lnTo>
                  <a:lnTo>
                    <a:pt x="730" y="178"/>
                  </a:lnTo>
                  <a:lnTo>
                    <a:pt x="730" y="175"/>
                  </a:lnTo>
                  <a:lnTo>
                    <a:pt x="729" y="169"/>
                  </a:lnTo>
                  <a:lnTo>
                    <a:pt x="729" y="164"/>
                  </a:lnTo>
                  <a:lnTo>
                    <a:pt x="726" y="157"/>
                  </a:lnTo>
                  <a:lnTo>
                    <a:pt x="725" y="153"/>
                  </a:lnTo>
                  <a:lnTo>
                    <a:pt x="723" y="147"/>
                  </a:lnTo>
                  <a:lnTo>
                    <a:pt x="723" y="144"/>
                  </a:lnTo>
                  <a:lnTo>
                    <a:pt x="722" y="139"/>
                  </a:lnTo>
                  <a:lnTo>
                    <a:pt x="721" y="135"/>
                  </a:lnTo>
                  <a:lnTo>
                    <a:pt x="721" y="129"/>
                  </a:lnTo>
                  <a:lnTo>
                    <a:pt x="718" y="124"/>
                  </a:lnTo>
                  <a:lnTo>
                    <a:pt x="717" y="119"/>
                  </a:lnTo>
                  <a:lnTo>
                    <a:pt x="715" y="114"/>
                  </a:lnTo>
                  <a:lnTo>
                    <a:pt x="713" y="109"/>
                  </a:lnTo>
                  <a:lnTo>
                    <a:pt x="712" y="105"/>
                  </a:lnTo>
                  <a:lnTo>
                    <a:pt x="710" y="99"/>
                  </a:lnTo>
                  <a:lnTo>
                    <a:pt x="708" y="95"/>
                  </a:lnTo>
                  <a:lnTo>
                    <a:pt x="707" y="89"/>
                  </a:lnTo>
                  <a:lnTo>
                    <a:pt x="705" y="85"/>
                  </a:lnTo>
                  <a:lnTo>
                    <a:pt x="703" y="79"/>
                  </a:lnTo>
                  <a:lnTo>
                    <a:pt x="703" y="74"/>
                  </a:lnTo>
                  <a:lnTo>
                    <a:pt x="699" y="69"/>
                  </a:lnTo>
                  <a:lnTo>
                    <a:pt x="697" y="65"/>
                  </a:lnTo>
                  <a:lnTo>
                    <a:pt x="695" y="60"/>
                  </a:lnTo>
                  <a:lnTo>
                    <a:pt x="693" y="56"/>
                  </a:lnTo>
                  <a:lnTo>
                    <a:pt x="690" y="53"/>
                  </a:lnTo>
                  <a:lnTo>
                    <a:pt x="690" y="48"/>
                  </a:lnTo>
                  <a:lnTo>
                    <a:pt x="687" y="45"/>
                  </a:lnTo>
                  <a:lnTo>
                    <a:pt x="686" y="42"/>
                  </a:lnTo>
                  <a:lnTo>
                    <a:pt x="684" y="36"/>
                  </a:lnTo>
                  <a:lnTo>
                    <a:pt x="683" y="34"/>
                  </a:lnTo>
                  <a:lnTo>
                    <a:pt x="676" y="27"/>
                  </a:lnTo>
                  <a:lnTo>
                    <a:pt x="672" y="20"/>
                  </a:lnTo>
                  <a:lnTo>
                    <a:pt x="668" y="14"/>
                  </a:lnTo>
                  <a:lnTo>
                    <a:pt x="665" y="9"/>
                  </a:lnTo>
                  <a:lnTo>
                    <a:pt x="661" y="7"/>
                  </a:lnTo>
                  <a:lnTo>
                    <a:pt x="657" y="3"/>
                  </a:lnTo>
                  <a:lnTo>
                    <a:pt x="652" y="2"/>
                  </a:lnTo>
                  <a:lnTo>
                    <a:pt x="650" y="2"/>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3" name="Freeform 31"/>
            <p:cNvSpPr>
              <a:spLocks/>
            </p:cNvSpPr>
            <p:nvPr/>
          </p:nvSpPr>
          <p:spPr bwMode="auto">
            <a:xfrm>
              <a:off x="-934" y="2830"/>
              <a:ext cx="881" cy="704"/>
            </a:xfrm>
            <a:custGeom>
              <a:avLst/>
              <a:gdLst>
                <a:gd name="T0" fmla="*/ 861 w 881"/>
                <a:gd name="T1" fmla="*/ 160 h 704"/>
                <a:gd name="T2" fmla="*/ 834 w 881"/>
                <a:gd name="T3" fmla="*/ 133 h 704"/>
                <a:gd name="T4" fmla="*/ 802 w 881"/>
                <a:gd name="T5" fmla="*/ 103 h 704"/>
                <a:gd name="T6" fmla="*/ 765 w 881"/>
                <a:gd name="T7" fmla="*/ 73 h 704"/>
                <a:gd name="T8" fmla="*/ 725 w 881"/>
                <a:gd name="T9" fmla="*/ 48 h 704"/>
                <a:gd name="T10" fmla="*/ 687 w 881"/>
                <a:gd name="T11" fmla="*/ 24 h 704"/>
                <a:gd name="T12" fmla="*/ 651 w 881"/>
                <a:gd name="T13" fmla="*/ 7 h 704"/>
                <a:gd name="T14" fmla="*/ 618 w 881"/>
                <a:gd name="T15" fmla="*/ 0 h 704"/>
                <a:gd name="T16" fmla="*/ 592 w 881"/>
                <a:gd name="T17" fmla="*/ 0 h 704"/>
                <a:gd name="T18" fmla="*/ 556 w 881"/>
                <a:gd name="T19" fmla="*/ 9 h 704"/>
                <a:gd name="T20" fmla="*/ 510 w 881"/>
                <a:gd name="T21" fmla="*/ 35 h 704"/>
                <a:gd name="T22" fmla="*/ 475 w 881"/>
                <a:gd name="T23" fmla="*/ 62 h 704"/>
                <a:gd name="T24" fmla="*/ 453 w 881"/>
                <a:gd name="T25" fmla="*/ 99 h 704"/>
                <a:gd name="T26" fmla="*/ 482 w 881"/>
                <a:gd name="T27" fmla="*/ 133 h 704"/>
                <a:gd name="T28" fmla="*/ 510 w 881"/>
                <a:gd name="T29" fmla="*/ 162 h 704"/>
                <a:gd name="T30" fmla="*/ 533 w 881"/>
                <a:gd name="T31" fmla="*/ 191 h 704"/>
                <a:gd name="T32" fmla="*/ 542 w 881"/>
                <a:gd name="T33" fmla="*/ 219 h 704"/>
                <a:gd name="T34" fmla="*/ 521 w 881"/>
                <a:gd name="T35" fmla="*/ 249 h 704"/>
                <a:gd name="T36" fmla="*/ 482 w 881"/>
                <a:gd name="T37" fmla="*/ 285 h 704"/>
                <a:gd name="T38" fmla="*/ 444 w 881"/>
                <a:gd name="T39" fmla="*/ 312 h 704"/>
                <a:gd name="T40" fmla="*/ 408 w 881"/>
                <a:gd name="T41" fmla="*/ 338 h 704"/>
                <a:gd name="T42" fmla="*/ 367 w 881"/>
                <a:gd name="T43" fmla="*/ 370 h 704"/>
                <a:gd name="T44" fmla="*/ 336 w 881"/>
                <a:gd name="T45" fmla="*/ 390 h 704"/>
                <a:gd name="T46" fmla="*/ 305 w 881"/>
                <a:gd name="T47" fmla="*/ 403 h 704"/>
                <a:gd name="T48" fmla="*/ 268 w 881"/>
                <a:gd name="T49" fmla="*/ 408 h 704"/>
                <a:gd name="T50" fmla="*/ 222 w 881"/>
                <a:gd name="T51" fmla="*/ 390 h 704"/>
                <a:gd name="T52" fmla="*/ 180 w 881"/>
                <a:gd name="T53" fmla="*/ 352 h 704"/>
                <a:gd name="T54" fmla="*/ 154 w 881"/>
                <a:gd name="T55" fmla="*/ 335 h 704"/>
                <a:gd name="T56" fmla="*/ 124 w 881"/>
                <a:gd name="T57" fmla="*/ 335 h 704"/>
                <a:gd name="T58" fmla="*/ 88 w 881"/>
                <a:gd name="T59" fmla="*/ 350 h 704"/>
                <a:gd name="T60" fmla="*/ 50 w 881"/>
                <a:gd name="T61" fmla="*/ 382 h 704"/>
                <a:gd name="T62" fmla="*/ 18 w 881"/>
                <a:gd name="T63" fmla="*/ 416 h 704"/>
                <a:gd name="T64" fmla="*/ 2 w 881"/>
                <a:gd name="T65" fmla="*/ 454 h 704"/>
                <a:gd name="T66" fmla="*/ 5 w 881"/>
                <a:gd name="T67" fmla="*/ 483 h 704"/>
                <a:gd name="T68" fmla="*/ 23 w 881"/>
                <a:gd name="T69" fmla="*/ 512 h 704"/>
                <a:gd name="T70" fmla="*/ 50 w 881"/>
                <a:gd name="T71" fmla="*/ 543 h 704"/>
                <a:gd name="T72" fmla="*/ 86 w 881"/>
                <a:gd name="T73" fmla="*/ 580 h 704"/>
                <a:gd name="T74" fmla="*/ 129 w 881"/>
                <a:gd name="T75" fmla="*/ 620 h 704"/>
                <a:gd name="T76" fmla="*/ 167 w 881"/>
                <a:gd name="T77" fmla="*/ 655 h 704"/>
                <a:gd name="T78" fmla="*/ 200 w 881"/>
                <a:gd name="T79" fmla="*/ 684 h 704"/>
                <a:gd name="T80" fmla="*/ 236 w 881"/>
                <a:gd name="T81" fmla="*/ 704 h 704"/>
                <a:gd name="T82" fmla="*/ 261 w 881"/>
                <a:gd name="T83" fmla="*/ 704 h 704"/>
                <a:gd name="T84" fmla="*/ 301 w 881"/>
                <a:gd name="T85" fmla="*/ 683 h 704"/>
                <a:gd name="T86" fmla="*/ 329 w 881"/>
                <a:gd name="T87" fmla="*/ 659 h 704"/>
                <a:gd name="T88" fmla="*/ 363 w 881"/>
                <a:gd name="T89" fmla="*/ 630 h 704"/>
                <a:gd name="T90" fmla="*/ 403 w 881"/>
                <a:gd name="T91" fmla="*/ 595 h 704"/>
                <a:gd name="T92" fmla="*/ 449 w 881"/>
                <a:gd name="T93" fmla="*/ 554 h 704"/>
                <a:gd name="T94" fmla="*/ 500 w 881"/>
                <a:gd name="T95" fmla="*/ 510 h 704"/>
                <a:gd name="T96" fmla="*/ 560 w 881"/>
                <a:gd name="T97" fmla="*/ 461 h 704"/>
                <a:gd name="T98" fmla="*/ 625 w 881"/>
                <a:gd name="T99" fmla="*/ 409 h 704"/>
                <a:gd name="T100" fmla="*/ 685 w 881"/>
                <a:gd name="T101" fmla="*/ 364 h 704"/>
                <a:gd name="T102" fmla="*/ 734 w 881"/>
                <a:gd name="T103" fmla="*/ 325 h 704"/>
                <a:gd name="T104" fmla="*/ 778 w 881"/>
                <a:gd name="T105" fmla="*/ 295 h 704"/>
                <a:gd name="T106" fmla="*/ 810 w 881"/>
                <a:gd name="T107" fmla="*/ 274 h 704"/>
                <a:gd name="T108" fmla="*/ 850 w 881"/>
                <a:gd name="T109" fmla="*/ 246 h 704"/>
                <a:gd name="T110" fmla="*/ 877 w 881"/>
                <a:gd name="T111" fmla="*/ 218 h 7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1"/>
                <a:gd name="T169" fmla="*/ 0 h 704"/>
                <a:gd name="T170" fmla="*/ 881 w 881"/>
                <a:gd name="T171" fmla="*/ 704 h 7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1" h="704">
                  <a:moveTo>
                    <a:pt x="881" y="199"/>
                  </a:moveTo>
                  <a:lnTo>
                    <a:pt x="879" y="192"/>
                  </a:lnTo>
                  <a:lnTo>
                    <a:pt x="879" y="187"/>
                  </a:lnTo>
                  <a:lnTo>
                    <a:pt x="875" y="181"/>
                  </a:lnTo>
                  <a:lnTo>
                    <a:pt x="872" y="174"/>
                  </a:lnTo>
                  <a:lnTo>
                    <a:pt x="867" y="167"/>
                  </a:lnTo>
                  <a:lnTo>
                    <a:pt x="861" y="160"/>
                  </a:lnTo>
                  <a:lnTo>
                    <a:pt x="857" y="156"/>
                  </a:lnTo>
                  <a:lnTo>
                    <a:pt x="854" y="153"/>
                  </a:lnTo>
                  <a:lnTo>
                    <a:pt x="850" y="149"/>
                  </a:lnTo>
                  <a:lnTo>
                    <a:pt x="848" y="144"/>
                  </a:lnTo>
                  <a:lnTo>
                    <a:pt x="845" y="140"/>
                  </a:lnTo>
                  <a:lnTo>
                    <a:pt x="841" y="136"/>
                  </a:lnTo>
                  <a:lnTo>
                    <a:pt x="834" y="133"/>
                  </a:lnTo>
                  <a:lnTo>
                    <a:pt x="830" y="127"/>
                  </a:lnTo>
                  <a:lnTo>
                    <a:pt x="827" y="123"/>
                  </a:lnTo>
                  <a:lnTo>
                    <a:pt x="823" y="120"/>
                  </a:lnTo>
                  <a:lnTo>
                    <a:pt x="816" y="116"/>
                  </a:lnTo>
                  <a:lnTo>
                    <a:pt x="812" y="111"/>
                  </a:lnTo>
                  <a:lnTo>
                    <a:pt x="808" y="106"/>
                  </a:lnTo>
                  <a:lnTo>
                    <a:pt x="802" y="103"/>
                  </a:lnTo>
                  <a:lnTo>
                    <a:pt x="797" y="99"/>
                  </a:lnTo>
                  <a:lnTo>
                    <a:pt x="792" y="95"/>
                  </a:lnTo>
                  <a:lnTo>
                    <a:pt x="788" y="92"/>
                  </a:lnTo>
                  <a:lnTo>
                    <a:pt x="783" y="88"/>
                  </a:lnTo>
                  <a:lnTo>
                    <a:pt x="778" y="84"/>
                  </a:lnTo>
                  <a:lnTo>
                    <a:pt x="771" y="80"/>
                  </a:lnTo>
                  <a:lnTo>
                    <a:pt x="765" y="73"/>
                  </a:lnTo>
                  <a:lnTo>
                    <a:pt x="759" y="70"/>
                  </a:lnTo>
                  <a:lnTo>
                    <a:pt x="755" y="66"/>
                  </a:lnTo>
                  <a:lnTo>
                    <a:pt x="749" y="62"/>
                  </a:lnTo>
                  <a:lnTo>
                    <a:pt x="743" y="58"/>
                  </a:lnTo>
                  <a:lnTo>
                    <a:pt x="738" y="55"/>
                  </a:lnTo>
                  <a:lnTo>
                    <a:pt x="731" y="49"/>
                  </a:lnTo>
                  <a:lnTo>
                    <a:pt x="725" y="48"/>
                  </a:lnTo>
                  <a:lnTo>
                    <a:pt x="720" y="46"/>
                  </a:lnTo>
                  <a:lnTo>
                    <a:pt x="713" y="40"/>
                  </a:lnTo>
                  <a:lnTo>
                    <a:pt x="709" y="35"/>
                  </a:lnTo>
                  <a:lnTo>
                    <a:pt x="703" y="33"/>
                  </a:lnTo>
                  <a:lnTo>
                    <a:pt x="696" y="30"/>
                  </a:lnTo>
                  <a:lnTo>
                    <a:pt x="692" y="27"/>
                  </a:lnTo>
                  <a:lnTo>
                    <a:pt x="687" y="24"/>
                  </a:lnTo>
                  <a:lnTo>
                    <a:pt x="682" y="22"/>
                  </a:lnTo>
                  <a:lnTo>
                    <a:pt x="675" y="19"/>
                  </a:lnTo>
                  <a:lnTo>
                    <a:pt x="670" y="17"/>
                  </a:lnTo>
                  <a:lnTo>
                    <a:pt x="665" y="13"/>
                  </a:lnTo>
                  <a:lnTo>
                    <a:pt x="660" y="11"/>
                  </a:lnTo>
                  <a:lnTo>
                    <a:pt x="656" y="9"/>
                  </a:lnTo>
                  <a:lnTo>
                    <a:pt x="651" y="7"/>
                  </a:lnTo>
                  <a:lnTo>
                    <a:pt x="645" y="7"/>
                  </a:lnTo>
                  <a:lnTo>
                    <a:pt x="640" y="6"/>
                  </a:lnTo>
                  <a:lnTo>
                    <a:pt x="635" y="3"/>
                  </a:lnTo>
                  <a:lnTo>
                    <a:pt x="631" y="2"/>
                  </a:lnTo>
                  <a:lnTo>
                    <a:pt x="625" y="0"/>
                  </a:lnTo>
                  <a:lnTo>
                    <a:pt x="622" y="0"/>
                  </a:lnTo>
                  <a:lnTo>
                    <a:pt x="618" y="0"/>
                  </a:lnTo>
                  <a:lnTo>
                    <a:pt x="614" y="0"/>
                  </a:lnTo>
                  <a:lnTo>
                    <a:pt x="611" y="0"/>
                  </a:lnTo>
                  <a:lnTo>
                    <a:pt x="607" y="0"/>
                  </a:lnTo>
                  <a:lnTo>
                    <a:pt x="602" y="0"/>
                  </a:lnTo>
                  <a:lnTo>
                    <a:pt x="599" y="0"/>
                  </a:lnTo>
                  <a:lnTo>
                    <a:pt x="596" y="0"/>
                  </a:lnTo>
                  <a:lnTo>
                    <a:pt x="592" y="0"/>
                  </a:lnTo>
                  <a:lnTo>
                    <a:pt x="587" y="0"/>
                  </a:lnTo>
                  <a:lnTo>
                    <a:pt x="584" y="2"/>
                  </a:lnTo>
                  <a:lnTo>
                    <a:pt x="581" y="3"/>
                  </a:lnTo>
                  <a:lnTo>
                    <a:pt x="577" y="6"/>
                  </a:lnTo>
                  <a:lnTo>
                    <a:pt x="569" y="7"/>
                  </a:lnTo>
                  <a:lnTo>
                    <a:pt x="564" y="7"/>
                  </a:lnTo>
                  <a:lnTo>
                    <a:pt x="556" y="9"/>
                  </a:lnTo>
                  <a:lnTo>
                    <a:pt x="549" y="13"/>
                  </a:lnTo>
                  <a:lnTo>
                    <a:pt x="542" y="17"/>
                  </a:lnTo>
                  <a:lnTo>
                    <a:pt x="535" y="20"/>
                  </a:lnTo>
                  <a:lnTo>
                    <a:pt x="528" y="24"/>
                  </a:lnTo>
                  <a:lnTo>
                    <a:pt x="521" y="28"/>
                  </a:lnTo>
                  <a:lnTo>
                    <a:pt x="517" y="30"/>
                  </a:lnTo>
                  <a:lnTo>
                    <a:pt x="510" y="35"/>
                  </a:lnTo>
                  <a:lnTo>
                    <a:pt x="503" y="38"/>
                  </a:lnTo>
                  <a:lnTo>
                    <a:pt x="499" y="46"/>
                  </a:lnTo>
                  <a:lnTo>
                    <a:pt x="493" y="46"/>
                  </a:lnTo>
                  <a:lnTo>
                    <a:pt x="486" y="49"/>
                  </a:lnTo>
                  <a:lnTo>
                    <a:pt x="482" y="55"/>
                  </a:lnTo>
                  <a:lnTo>
                    <a:pt x="478" y="58"/>
                  </a:lnTo>
                  <a:lnTo>
                    <a:pt x="475" y="62"/>
                  </a:lnTo>
                  <a:lnTo>
                    <a:pt x="470" y="66"/>
                  </a:lnTo>
                  <a:lnTo>
                    <a:pt x="466" y="70"/>
                  </a:lnTo>
                  <a:lnTo>
                    <a:pt x="465" y="73"/>
                  </a:lnTo>
                  <a:lnTo>
                    <a:pt x="459" y="82"/>
                  </a:lnTo>
                  <a:lnTo>
                    <a:pt x="455" y="88"/>
                  </a:lnTo>
                  <a:lnTo>
                    <a:pt x="453" y="95"/>
                  </a:lnTo>
                  <a:lnTo>
                    <a:pt x="453" y="99"/>
                  </a:lnTo>
                  <a:lnTo>
                    <a:pt x="455" y="103"/>
                  </a:lnTo>
                  <a:lnTo>
                    <a:pt x="460" y="107"/>
                  </a:lnTo>
                  <a:lnTo>
                    <a:pt x="465" y="113"/>
                  </a:lnTo>
                  <a:lnTo>
                    <a:pt x="470" y="121"/>
                  </a:lnTo>
                  <a:lnTo>
                    <a:pt x="473" y="123"/>
                  </a:lnTo>
                  <a:lnTo>
                    <a:pt x="477" y="127"/>
                  </a:lnTo>
                  <a:lnTo>
                    <a:pt x="482" y="133"/>
                  </a:lnTo>
                  <a:lnTo>
                    <a:pt x="485" y="136"/>
                  </a:lnTo>
                  <a:lnTo>
                    <a:pt x="488" y="140"/>
                  </a:lnTo>
                  <a:lnTo>
                    <a:pt x="493" y="144"/>
                  </a:lnTo>
                  <a:lnTo>
                    <a:pt x="499" y="149"/>
                  </a:lnTo>
                  <a:lnTo>
                    <a:pt x="502" y="153"/>
                  </a:lnTo>
                  <a:lnTo>
                    <a:pt x="506" y="156"/>
                  </a:lnTo>
                  <a:lnTo>
                    <a:pt x="510" y="162"/>
                  </a:lnTo>
                  <a:lnTo>
                    <a:pt x="515" y="166"/>
                  </a:lnTo>
                  <a:lnTo>
                    <a:pt x="518" y="169"/>
                  </a:lnTo>
                  <a:lnTo>
                    <a:pt x="521" y="174"/>
                  </a:lnTo>
                  <a:lnTo>
                    <a:pt x="524" y="180"/>
                  </a:lnTo>
                  <a:lnTo>
                    <a:pt x="526" y="181"/>
                  </a:lnTo>
                  <a:lnTo>
                    <a:pt x="531" y="187"/>
                  </a:lnTo>
                  <a:lnTo>
                    <a:pt x="533" y="191"/>
                  </a:lnTo>
                  <a:lnTo>
                    <a:pt x="535" y="196"/>
                  </a:lnTo>
                  <a:lnTo>
                    <a:pt x="538" y="200"/>
                  </a:lnTo>
                  <a:lnTo>
                    <a:pt x="538" y="203"/>
                  </a:lnTo>
                  <a:lnTo>
                    <a:pt x="539" y="206"/>
                  </a:lnTo>
                  <a:lnTo>
                    <a:pt x="542" y="212"/>
                  </a:lnTo>
                  <a:lnTo>
                    <a:pt x="542" y="216"/>
                  </a:lnTo>
                  <a:lnTo>
                    <a:pt x="542" y="219"/>
                  </a:lnTo>
                  <a:lnTo>
                    <a:pt x="539" y="221"/>
                  </a:lnTo>
                  <a:lnTo>
                    <a:pt x="538" y="228"/>
                  </a:lnTo>
                  <a:lnTo>
                    <a:pt x="537" y="230"/>
                  </a:lnTo>
                  <a:lnTo>
                    <a:pt x="533" y="236"/>
                  </a:lnTo>
                  <a:lnTo>
                    <a:pt x="528" y="239"/>
                  </a:lnTo>
                  <a:lnTo>
                    <a:pt x="526" y="243"/>
                  </a:lnTo>
                  <a:lnTo>
                    <a:pt x="521" y="249"/>
                  </a:lnTo>
                  <a:lnTo>
                    <a:pt x="518" y="254"/>
                  </a:lnTo>
                  <a:lnTo>
                    <a:pt x="511" y="258"/>
                  </a:lnTo>
                  <a:lnTo>
                    <a:pt x="506" y="264"/>
                  </a:lnTo>
                  <a:lnTo>
                    <a:pt x="499" y="270"/>
                  </a:lnTo>
                  <a:lnTo>
                    <a:pt x="493" y="275"/>
                  </a:lnTo>
                  <a:lnTo>
                    <a:pt x="486" y="280"/>
                  </a:lnTo>
                  <a:lnTo>
                    <a:pt x="482" y="285"/>
                  </a:lnTo>
                  <a:lnTo>
                    <a:pt x="473" y="290"/>
                  </a:lnTo>
                  <a:lnTo>
                    <a:pt x="466" y="296"/>
                  </a:lnTo>
                  <a:lnTo>
                    <a:pt x="464" y="300"/>
                  </a:lnTo>
                  <a:lnTo>
                    <a:pt x="460" y="302"/>
                  </a:lnTo>
                  <a:lnTo>
                    <a:pt x="455" y="305"/>
                  </a:lnTo>
                  <a:lnTo>
                    <a:pt x="452" y="307"/>
                  </a:lnTo>
                  <a:lnTo>
                    <a:pt x="444" y="312"/>
                  </a:lnTo>
                  <a:lnTo>
                    <a:pt x="437" y="318"/>
                  </a:lnTo>
                  <a:lnTo>
                    <a:pt x="434" y="321"/>
                  </a:lnTo>
                  <a:lnTo>
                    <a:pt x="430" y="323"/>
                  </a:lnTo>
                  <a:lnTo>
                    <a:pt x="425" y="326"/>
                  </a:lnTo>
                  <a:lnTo>
                    <a:pt x="422" y="329"/>
                  </a:lnTo>
                  <a:lnTo>
                    <a:pt x="415" y="333"/>
                  </a:lnTo>
                  <a:lnTo>
                    <a:pt x="408" y="338"/>
                  </a:lnTo>
                  <a:lnTo>
                    <a:pt x="401" y="345"/>
                  </a:lnTo>
                  <a:lnTo>
                    <a:pt x="394" y="348"/>
                  </a:lnTo>
                  <a:lnTo>
                    <a:pt x="388" y="352"/>
                  </a:lnTo>
                  <a:lnTo>
                    <a:pt x="382" y="356"/>
                  </a:lnTo>
                  <a:lnTo>
                    <a:pt x="376" y="361"/>
                  </a:lnTo>
                  <a:lnTo>
                    <a:pt x="370" y="366"/>
                  </a:lnTo>
                  <a:lnTo>
                    <a:pt x="367" y="370"/>
                  </a:lnTo>
                  <a:lnTo>
                    <a:pt x="360" y="373"/>
                  </a:lnTo>
                  <a:lnTo>
                    <a:pt x="357" y="378"/>
                  </a:lnTo>
                  <a:lnTo>
                    <a:pt x="353" y="379"/>
                  </a:lnTo>
                  <a:lnTo>
                    <a:pt x="350" y="383"/>
                  </a:lnTo>
                  <a:lnTo>
                    <a:pt x="345" y="386"/>
                  </a:lnTo>
                  <a:lnTo>
                    <a:pt x="339" y="388"/>
                  </a:lnTo>
                  <a:lnTo>
                    <a:pt x="336" y="390"/>
                  </a:lnTo>
                  <a:lnTo>
                    <a:pt x="332" y="392"/>
                  </a:lnTo>
                  <a:lnTo>
                    <a:pt x="328" y="394"/>
                  </a:lnTo>
                  <a:lnTo>
                    <a:pt x="325" y="396"/>
                  </a:lnTo>
                  <a:lnTo>
                    <a:pt x="319" y="400"/>
                  </a:lnTo>
                  <a:lnTo>
                    <a:pt x="316" y="400"/>
                  </a:lnTo>
                  <a:lnTo>
                    <a:pt x="311" y="401"/>
                  </a:lnTo>
                  <a:lnTo>
                    <a:pt x="305" y="403"/>
                  </a:lnTo>
                  <a:lnTo>
                    <a:pt x="298" y="406"/>
                  </a:lnTo>
                  <a:lnTo>
                    <a:pt x="293" y="406"/>
                  </a:lnTo>
                  <a:lnTo>
                    <a:pt x="289" y="408"/>
                  </a:lnTo>
                  <a:lnTo>
                    <a:pt x="286" y="408"/>
                  </a:lnTo>
                  <a:lnTo>
                    <a:pt x="281" y="408"/>
                  </a:lnTo>
                  <a:lnTo>
                    <a:pt x="276" y="408"/>
                  </a:lnTo>
                  <a:lnTo>
                    <a:pt x="268" y="408"/>
                  </a:lnTo>
                  <a:lnTo>
                    <a:pt x="261" y="406"/>
                  </a:lnTo>
                  <a:lnTo>
                    <a:pt x="255" y="406"/>
                  </a:lnTo>
                  <a:lnTo>
                    <a:pt x="250" y="403"/>
                  </a:lnTo>
                  <a:lnTo>
                    <a:pt x="243" y="401"/>
                  </a:lnTo>
                  <a:lnTo>
                    <a:pt x="236" y="400"/>
                  </a:lnTo>
                  <a:lnTo>
                    <a:pt x="228" y="394"/>
                  </a:lnTo>
                  <a:lnTo>
                    <a:pt x="222" y="390"/>
                  </a:lnTo>
                  <a:lnTo>
                    <a:pt x="217" y="384"/>
                  </a:lnTo>
                  <a:lnTo>
                    <a:pt x="209" y="378"/>
                  </a:lnTo>
                  <a:lnTo>
                    <a:pt x="202" y="371"/>
                  </a:lnTo>
                  <a:lnTo>
                    <a:pt x="196" y="366"/>
                  </a:lnTo>
                  <a:lnTo>
                    <a:pt x="187" y="360"/>
                  </a:lnTo>
                  <a:lnTo>
                    <a:pt x="184" y="354"/>
                  </a:lnTo>
                  <a:lnTo>
                    <a:pt x="180" y="352"/>
                  </a:lnTo>
                  <a:lnTo>
                    <a:pt x="178" y="350"/>
                  </a:lnTo>
                  <a:lnTo>
                    <a:pt x="172" y="346"/>
                  </a:lnTo>
                  <a:lnTo>
                    <a:pt x="169" y="345"/>
                  </a:lnTo>
                  <a:lnTo>
                    <a:pt x="166" y="342"/>
                  </a:lnTo>
                  <a:lnTo>
                    <a:pt x="160" y="338"/>
                  </a:lnTo>
                  <a:lnTo>
                    <a:pt x="157" y="338"/>
                  </a:lnTo>
                  <a:lnTo>
                    <a:pt x="154" y="335"/>
                  </a:lnTo>
                  <a:lnTo>
                    <a:pt x="149" y="333"/>
                  </a:lnTo>
                  <a:lnTo>
                    <a:pt x="146" y="333"/>
                  </a:lnTo>
                  <a:lnTo>
                    <a:pt x="142" y="333"/>
                  </a:lnTo>
                  <a:lnTo>
                    <a:pt x="138" y="333"/>
                  </a:lnTo>
                  <a:lnTo>
                    <a:pt x="132" y="333"/>
                  </a:lnTo>
                  <a:lnTo>
                    <a:pt x="129" y="333"/>
                  </a:lnTo>
                  <a:lnTo>
                    <a:pt x="124" y="335"/>
                  </a:lnTo>
                  <a:lnTo>
                    <a:pt x="119" y="335"/>
                  </a:lnTo>
                  <a:lnTo>
                    <a:pt x="114" y="338"/>
                  </a:lnTo>
                  <a:lnTo>
                    <a:pt x="111" y="338"/>
                  </a:lnTo>
                  <a:lnTo>
                    <a:pt x="106" y="342"/>
                  </a:lnTo>
                  <a:lnTo>
                    <a:pt x="100" y="345"/>
                  </a:lnTo>
                  <a:lnTo>
                    <a:pt x="95" y="348"/>
                  </a:lnTo>
                  <a:lnTo>
                    <a:pt x="88" y="350"/>
                  </a:lnTo>
                  <a:lnTo>
                    <a:pt x="83" y="354"/>
                  </a:lnTo>
                  <a:lnTo>
                    <a:pt x="79" y="360"/>
                  </a:lnTo>
                  <a:lnTo>
                    <a:pt x="73" y="364"/>
                  </a:lnTo>
                  <a:lnTo>
                    <a:pt x="66" y="366"/>
                  </a:lnTo>
                  <a:lnTo>
                    <a:pt x="61" y="371"/>
                  </a:lnTo>
                  <a:lnTo>
                    <a:pt x="55" y="376"/>
                  </a:lnTo>
                  <a:lnTo>
                    <a:pt x="50" y="382"/>
                  </a:lnTo>
                  <a:lnTo>
                    <a:pt x="45" y="386"/>
                  </a:lnTo>
                  <a:lnTo>
                    <a:pt x="40" y="391"/>
                  </a:lnTo>
                  <a:lnTo>
                    <a:pt x="35" y="396"/>
                  </a:lnTo>
                  <a:lnTo>
                    <a:pt x="30" y="401"/>
                  </a:lnTo>
                  <a:lnTo>
                    <a:pt x="26" y="406"/>
                  </a:lnTo>
                  <a:lnTo>
                    <a:pt x="23" y="412"/>
                  </a:lnTo>
                  <a:lnTo>
                    <a:pt x="18" y="416"/>
                  </a:lnTo>
                  <a:lnTo>
                    <a:pt x="13" y="422"/>
                  </a:lnTo>
                  <a:lnTo>
                    <a:pt x="12" y="428"/>
                  </a:lnTo>
                  <a:lnTo>
                    <a:pt x="8" y="432"/>
                  </a:lnTo>
                  <a:lnTo>
                    <a:pt x="5" y="438"/>
                  </a:lnTo>
                  <a:lnTo>
                    <a:pt x="5" y="443"/>
                  </a:lnTo>
                  <a:lnTo>
                    <a:pt x="2" y="448"/>
                  </a:lnTo>
                  <a:lnTo>
                    <a:pt x="2" y="454"/>
                  </a:lnTo>
                  <a:lnTo>
                    <a:pt x="0" y="458"/>
                  </a:lnTo>
                  <a:lnTo>
                    <a:pt x="0" y="462"/>
                  </a:lnTo>
                  <a:lnTo>
                    <a:pt x="0" y="466"/>
                  </a:lnTo>
                  <a:lnTo>
                    <a:pt x="2" y="470"/>
                  </a:lnTo>
                  <a:lnTo>
                    <a:pt x="2" y="474"/>
                  </a:lnTo>
                  <a:lnTo>
                    <a:pt x="5" y="479"/>
                  </a:lnTo>
                  <a:lnTo>
                    <a:pt x="5" y="483"/>
                  </a:lnTo>
                  <a:lnTo>
                    <a:pt x="8" y="487"/>
                  </a:lnTo>
                  <a:lnTo>
                    <a:pt x="10" y="490"/>
                  </a:lnTo>
                  <a:lnTo>
                    <a:pt x="12" y="496"/>
                  </a:lnTo>
                  <a:lnTo>
                    <a:pt x="13" y="499"/>
                  </a:lnTo>
                  <a:lnTo>
                    <a:pt x="17" y="504"/>
                  </a:lnTo>
                  <a:lnTo>
                    <a:pt x="21" y="508"/>
                  </a:lnTo>
                  <a:lnTo>
                    <a:pt x="23" y="512"/>
                  </a:lnTo>
                  <a:lnTo>
                    <a:pt x="25" y="515"/>
                  </a:lnTo>
                  <a:lnTo>
                    <a:pt x="28" y="520"/>
                  </a:lnTo>
                  <a:lnTo>
                    <a:pt x="33" y="524"/>
                  </a:lnTo>
                  <a:lnTo>
                    <a:pt x="36" y="528"/>
                  </a:lnTo>
                  <a:lnTo>
                    <a:pt x="40" y="534"/>
                  </a:lnTo>
                  <a:lnTo>
                    <a:pt x="45" y="539"/>
                  </a:lnTo>
                  <a:lnTo>
                    <a:pt x="50" y="543"/>
                  </a:lnTo>
                  <a:lnTo>
                    <a:pt x="55" y="548"/>
                  </a:lnTo>
                  <a:lnTo>
                    <a:pt x="58" y="554"/>
                  </a:lnTo>
                  <a:lnTo>
                    <a:pt x="63" y="561"/>
                  </a:lnTo>
                  <a:lnTo>
                    <a:pt x="68" y="563"/>
                  </a:lnTo>
                  <a:lnTo>
                    <a:pt x="73" y="568"/>
                  </a:lnTo>
                  <a:lnTo>
                    <a:pt x="80" y="574"/>
                  </a:lnTo>
                  <a:lnTo>
                    <a:pt x="86" y="580"/>
                  </a:lnTo>
                  <a:lnTo>
                    <a:pt x="91" y="586"/>
                  </a:lnTo>
                  <a:lnTo>
                    <a:pt x="98" y="592"/>
                  </a:lnTo>
                  <a:lnTo>
                    <a:pt x="106" y="598"/>
                  </a:lnTo>
                  <a:lnTo>
                    <a:pt x="111" y="603"/>
                  </a:lnTo>
                  <a:lnTo>
                    <a:pt x="118" y="610"/>
                  </a:lnTo>
                  <a:lnTo>
                    <a:pt x="126" y="616"/>
                  </a:lnTo>
                  <a:lnTo>
                    <a:pt x="129" y="620"/>
                  </a:lnTo>
                  <a:lnTo>
                    <a:pt x="132" y="622"/>
                  </a:lnTo>
                  <a:lnTo>
                    <a:pt x="138" y="626"/>
                  </a:lnTo>
                  <a:lnTo>
                    <a:pt x="142" y="632"/>
                  </a:lnTo>
                  <a:lnTo>
                    <a:pt x="149" y="637"/>
                  </a:lnTo>
                  <a:lnTo>
                    <a:pt x="157" y="642"/>
                  </a:lnTo>
                  <a:lnTo>
                    <a:pt x="160" y="650"/>
                  </a:lnTo>
                  <a:lnTo>
                    <a:pt x="167" y="655"/>
                  </a:lnTo>
                  <a:lnTo>
                    <a:pt x="172" y="659"/>
                  </a:lnTo>
                  <a:lnTo>
                    <a:pt x="179" y="666"/>
                  </a:lnTo>
                  <a:lnTo>
                    <a:pt x="184" y="670"/>
                  </a:lnTo>
                  <a:lnTo>
                    <a:pt x="189" y="673"/>
                  </a:lnTo>
                  <a:lnTo>
                    <a:pt x="194" y="677"/>
                  </a:lnTo>
                  <a:lnTo>
                    <a:pt x="197" y="680"/>
                  </a:lnTo>
                  <a:lnTo>
                    <a:pt x="200" y="684"/>
                  </a:lnTo>
                  <a:lnTo>
                    <a:pt x="205" y="686"/>
                  </a:lnTo>
                  <a:lnTo>
                    <a:pt x="210" y="693"/>
                  </a:lnTo>
                  <a:lnTo>
                    <a:pt x="217" y="697"/>
                  </a:lnTo>
                  <a:lnTo>
                    <a:pt x="222" y="697"/>
                  </a:lnTo>
                  <a:lnTo>
                    <a:pt x="224" y="701"/>
                  </a:lnTo>
                  <a:lnTo>
                    <a:pt x="228" y="702"/>
                  </a:lnTo>
                  <a:lnTo>
                    <a:pt x="236" y="704"/>
                  </a:lnTo>
                  <a:lnTo>
                    <a:pt x="238" y="704"/>
                  </a:lnTo>
                  <a:lnTo>
                    <a:pt x="245" y="704"/>
                  </a:lnTo>
                  <a:lnTo>
                    <a:pt x="249" y="704"/>
                  </a:lnTo>
                  <a:lnTo>
                    <a:pt x="253" y="704"/>
                  </a:lnTo>
                  <a:lnTo>
                    <a:pt x="255" y="704"/>
                  </a:lnTo>
                  <a:lnTo>
                    <a:pt x="260" y="704"/>
                  </a:lnTo>
                  <a:lnTo>
                    <a:pt x="261" y="704"/>
                  </a:lnTo>
                  <a:lnTo>
                    <a:pt x="267" y="702"/>
                  </a:lnTo>
                  <a:lnTo>
                    <a:pt x="271" y="701"/>
                  </a:lnTo>
                  <a:lnTo>
                    <a:pt x="276" y="697"/>
                  </a:lnTo>
                  <a:lnTo>
                    <a:pt x="281" y="697"/>
                  </a:lnTo>
                  <a:lnTo>
                    <a:pt x="289" y="693"/>
                  </a:lnTo>
                  <a:lnTo>
                    <a:pt x="294" y="686"/>
                  </a:lnTo>
                  <a:lnTo>
                    <a:pt x="301" y="683"/>
                  </a:lnTo>
                  <a:lnTo>
                    <a:pt x="305" y="679"/>
                  </a:lnTo>
                  <a:lnTo>
                    <a:pt x="310" y="676"/>
                  </a:lnTo>
                  <a:lnTo>
                    <a:pt x="313" y="671"/>
                  </a:lnTo>
                  <a:lnTo>
                    <a:pt x="316" y="670"/>
                  </a:lnTo>
                  <a:lnTo>
                    <a:pt x="321" y="666"/>
                  </a:lnTo>
                  <a:lnTo>
                    <a:pt x="327" y="662"/>
                  </a:lnTo>
                  <a:lnTo>
                    <a:pt x="329" y="659"/>
                  </a:lnTo>
                  <a:lnTo>
                    <a:pt x="334" y="655"/>
                  </a:lnTo>
                  <a:lnTo>
                    <a:pt x="338" y="651"/>
                  </a:lnTo>
                  <a:lnTo>
                    <a:pt x="342" y="648"/>
                  </a:lnTo>
                  <a:lnTo>
                    <a:pt x="348" y="642"/>
                  </a:lnTo>
                  <a:lnTo>
                    <a:pt x="353" y="640"/>
                  </a:lnTo>
                  <a:lnTo>
                    <a:pt x="357" y="635"/>
                  </a:lnTo>
                  <a:lnTo>
                    <a:pt x="363" y="630"/>
                  </a:lnTo>
                  <a:lnTo>
                    <a:pt x="369" y="626"/>
                  </a:lnTo>
                  <a:lnTo>
                    <a:pt x="376" y="622"/>
                  </a:lnTo>
                  <a:lnTo>
                    <a:pt x="381" y="615"/>
                  </a:lnTo>
                  <a:lnTo>
                    <a:pt x="386" y="612"/>
                  </a:lnTo>
                  <a:lnTo>
                    <a:pt x="390" y="604"/>
                  </a:lnTo>
                  <a:lnTo>
                    <a:pt x="397" y="601"/>
                  </a:lnTo>
                  <a:lnTo>
                    <a:pt x="403" y="595"/>
                  </a:lnTo>
                  <a:lnTo>
                    <a:pt x="408" y="590"/>
                  </a:lnTo>
                  <a:lnTo>
                    <a:pt x="415" y="583"/>
                  </a:lnTo>
                  <a:lnTo>
                    <a:pt x="422" y="579"/>
                  </a:lnTo>
                  <a:lnTo>
                    <a:pt x="428" y="572"/>
                  </a:lnTo>
                  <a:lnTo>
                    <a:pt x="435" y="565"/>
                  </a:lnTo>
                  <a:lnTo>
                    <a:pt x="442" y="561"/>
                  </a:lnTo>
                  <a:lnTo>
                    <a:pt x="449" y="554"/>
                  </a:lnTo>
                  <a:lnTo>
                    <a:pt x="455" y="548"/>
                  </a:lnTo>
                  <a:lnTo>
                    <a:pt x="464" y="542"/>
                  </a:lnTo>
                  <a:lnTo>
                    <a:pt x="470" y="536"/>
                  </a:lnTo>
                  <a:lnTo>
                    <a:pt x="478" y="528"/>
                  </a:lnTo>
                  <a:lnTo>
                    <a:pt x="485" y="522"/>
                  </a:lnTo>
                  <a:lnTo>
                    <a:pt x="493" y="515"/>
                  </a:lnTo>
                  <a:lnTo>
                    <a:pt x="500" y="510"/>
                  </a:lnTo>
                  <a:lnTo>
                    <a:pt x="508" y="504"/>
                  </a:lnTo>
                  <a:lnTo>
                    <a:pt x="518" y="496"/>
                  </a:lnTo>
                  <a:lnTo>
                    <a:pt x="526" y="488"/>
                  </a:lnTo>
                  <a:lnTo>
                    <a:pt x="533" y="483"/>
                  </a:lnTo>
                  <a:lnTo>
                    <a:pt x="542" y="474"/>
                  </a:lnTo>
                  <a:lnTo>
                    <a:pt x="551" y="467"/>
                  </a:lnTo>
                  <a:lnTo>
                    <a:pt x="560" y="461"/>
                  </a:lnTo>
                  <a:lnTo>
                    <a:pt x="569" y="454"/>
                  </a:lnTo>
                  <a:lnTo>
                    <a:pt x="578" y="446"/>
                  </a:lnTo>
                  <a:lnTo>
                    <a:pt x="587" y="439"/>
                  </a:lnTo>
                  <a:lnTo>
                    <a:pt x="598" y="430"/>
                  </a:lnTo>
                  <a:lnTo>
                    <a:pt x="606" y="422"/>
                  </a:lnTo>
                  <a:lnTo>
                    <a:pt x="616" y="416"/>
                  </a:lnTo>
                  <a:lnTo>
                    <a:pt x="625" y="409"/>
                  </a:lnTo>
                  <a:lnTo>
                    <a:pt x="635" y="401"/>
                  </a:lnTo>
                  <a:lnTo>
                    <a:pt x="642" y="394"/>
                  </a:lnTo>
                  <a:lnTo>
                    <a:pt x="653" y="388"/>
                  </a:lnTo>
                  <a:lnTo>
                    <a:pt x="659" y="382"/>
                  </a:lnTo>
                  <a:lnTo>
                    <a:pt x="669" y="374"/>
                  </a:lnTo>
                  <a:lnTo>
                    <a:pt x="675" y="368"/>
                  </a:lnTo>
                  <a:lnTo>
                    <a:pt x="685" y="364"/>
                  </a:lnTo>
                  <a:lnTo>
                    <a:pt x="692" y="356"/>
                  </a:lnTo>
                  <a:lnTo>
                    <a:pt x="698" y="350"/>
                  </a:lnTo>
                  <a:lnTo>
                    <a:pt x="707" y="345"/>
                  </a:lnTo>
                  <a:lnTo>
                    <a:pt x="713" y="339"/>
                  </a:lnTo>
                  <a:lnTo>
                    <a:pt x="720" y="335"/>
                  </a:lnTo>
                  <a:lnTo>
                    <a:pt x="727" y="330"/>
                  </a:lnTo>
                  <a:lnTo>
                    <a:pt x="734" y="325"/>
                  </a:lnTo>
                  <a:lnTo>
                    <a:pt x="741" y="321"/>
                  </a:lnTo>
                  <a:lnTo>
                    <a:pt x="747" y="316"/>
                  </a:lnTo>
                  <a:lnTo>
                    <a:pt x="752" y="312"/>
                  </a:lnTo>
                  <a:lnTo>
                    <a:pt x="759" y="307"/>
                  </a:lnTo>
                  <a:lnTo>
                    <a:pt x="765" y="303"/>
                  </a:lnTo>
                  <a:lnTo>
                    <a:pt x="771" y="300"/>
                  </a:lnTo>
                  <a:lnTo>
                    <a:pt x="778" y="295"/>
                  </a:lnTo>
                  <a:lnTo>
                    <a:pt x="783" y="294"/>
                  </a:lnTo>
                  <a:lnTo>
                    <a:pt x="788" y="289"/>
                  </a:lnTo>
                  <a:lnTo>
                    <a:pt x="792" y="285"/>
                  </a:lnTo>
                  <a:lnTo>
                    <a:pt x="796" y="283"/>
                  </a:lnTo>
                  <a:lnTo>
                    <a:pt x="802" y="278"/>
                  </a:lnTo>
                  <a:lnTo>
                    <a:pt x="808" y="277"/>
                  </a:lnTo>
                  <a:lnTo>
                    <a:pt x="810" y="274"/>
                  </a:lnTo>
                  <a:lnTo>
                    <a:pt x="814" y="272"/>
                  </a:lnTo>
                  <a:lnTo>
                    <a:pt x="819" y="268"/>
                  </a:lnTo>
                  <a:lnTo>
                    <a:pt x="824" y="265"/>
                  </a:lnTo>
                  <a:lnTo>
                    <a:pt x="830" y="258"/>
                  </a:lnTo>
                  <a:lnTo>
                    <a:pt x="839" y="256"/>
                  </a:lnTo>
                  <a:lnTo>
                    <a:pt x="845" y="250"/>
                  </a:lnTo>
                  <a:lnTo>
                    <a:pt x="850" y="246"/>
                  </a:lnTo>
                  <a:lnTo>
                    <a:pt x="855" y="242"/>
                  </a:lnTo>
                  <a:lnTo>
                    <a:pt x="861" y="239"/>
                  </a:lnTo>
                  <a:lnTo>
                    <a:pt x="864" y="234"/>
                  </a:lnTo>
                  <a:lnTo>
                    <a:pt x="869" y="230"/>
                  </a:lnTo>
                  <a:lnTo>
                    <a:pt x="872" y="228"/>
                  </a:lnTo>
                  <a:lnTo>
                    <a:pt x="873" y="221"/>
                  </a:lnTo>
                  <a:lnTo>
                    <a:pt x="877" y="218"/>
                  </a:lnTo>
                  <a:lnTo>
                    <a:pt x="879" y="214"/>
                  </a:lnTo>
                  <a:lnTo>
                    <a:pt x="879" y="210"/>
                  </a:lnTo>
                  <a:lnTo>
                    <a:pt x="881" y="206"/>
                  </a:lnTo>
                  <a:lnTo>
                    <a:pt x="881" y="202"/>
                  </a:lnTo>
                  <a:lnTo>
                    <a:pt x="881" y="199"/>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4" name="Freeform 32"/>
            <p:cNvSpPr>
              <a:spLocks/>
            </p:cNvSpPr>
            <p:nvPr/>
          </p:nvSpPr>
          <p:spPr bwMode="auto">
            <a:xfrm>
              <a:off x="-1013" y="3350"/>
              <a:ext cx="347" cy="449"/>
            </a:xfrm>
            <a:custGeom>
              <a:avLst/>
              <a:gdLst>
                <a:gd name="T0" fmla="*/ 58 w 347"/>
                <a:gd name="T1" fmla="*/ 0 h 449"/>
                <a:gd name="T2" fmla="*/ 40 w 347"/>
                <a:gd name="T3" fmla="*/ 2 h 449"/>
                <a:gd name="T4" fmla="*/ 18 w 347"/>
                <a:gd name="T5" fmla="*/ 14 h 449"/>
                <a:gd name="T6" fmla="*/ 5 w 347"/>
                <a:gd name="T7" fmla="*/ 28 h 449"/>
                <a:gd name="T8" fmla="*/ 1 w 347"/>
                <a:gd name="T9" fmla="*/ 45 h 449"/>
                <a:gd name="T10" fmla="*/ 1 w 347"/>
                <a:gd name="T11" fmla="*/ 68 h 449"/>
                <a:gd name="T12" fmla="*/ 8 w 347"/>
                <a:gd name="T13" fmla="*/ 95 h 449"/>
                <a:gd name="T14" fmla="*/ 15 w 347"/>
                <a:gd name="T15" fmla="*/ 112 h 449"/>
                <a:gd name="T16" fmla="*/ 19 w 347"/>
                <a:gd name="T17" fmla="*/ 128 h 449"/>
                <a:gd name="T18" fmla="*/ 29 w 347"/>
                <a:gd name="T19" fmla="*/ 144 h 449"/>
                <a:gd name="T20" fmla="*/ 38 w 347"/>
                <a:gd name="T21" fmla="*/ 160 h 449"/>
                <a:gd name="T22" fmla="*/ 46 w 347"/>
                <a:gd name="T23" fmla="*/ 177 h 449"/>
                <a:gd name="T24" fmla="*/ 56 w 347"/>
                <a:gd name="T25" fmla="*/ 195 h 449"/>
                <a:gd name="T26" fmla="*/ 67 w 347"/>
                <a:gd name="T27" fmla="*/ 211 h 449"/>
                <a:gd name="T28" fmla="*/ 79 w 347"/>
                <a:gd name="T29" fmla="*/ 226 h 449"/>
                <a:gd name="T30" fmla="*/ 91 w 347"/>
                <a:gd name="T31" fmla="*/ 240 h 449"/>
                <a:gd name="T32" fmla="*/ 118 w 347"/>
                <a:gd name="T33" fmla="*/ 267 h 449"/>
                <a:gd name="T34" fmla="*/ 143 w 347"/>
                <a:gd name="T35" fmla="*/ 293 h 449"/>
                <a:gd name="T36" fmla="*/ 158 w 347"/>
                <a:gd name="T37" fmla="*/ 309 h 449"/>
                <a:gd name="T38" fmla="*/ 176 w 347"/>
                <a:gd name="T39" fmla="*/ 323 h 449"/>
                <a:gd name="T40" fmla="*/ 190 w 347"/>
                <a:gd name="T41" fmla="*/ 342 h 449"/>
                <a:gd name="T42" fmla="*/ 208 w 347"/>
                <a:gd name="T43" fmla="*/ 358 h 449"/>
                <a:gd name="T44" fmla="*/ 223 w 347"/>
                <a:gd name="T45" fmla="*/ 373 h 449"/>
                <a:gd name="T46" fmla="*/ 239 w 347"/>
                <a:gd name="T47" fmla="*/ 391 h 449"/>
                <a:gd name="T48" fmla="*/ 257 w 347"/>
                <a:gd name="T49" fmla="*/ 405 h 449"/>
                <a:gd name="T50" fmla="*/ 273 w 347"/>
                <a:gd name="T51" fmla="*/ 416 h 449"/>
                <a:gd name="T52" fmla="*/ 301 w 347"/>
                <a:gd name="T53" fmla="*/ 440 h 449"/>
                <a:gd name="T54" fmla="*/ 322 w 347"/>
                <a:gd name="T55" fmla="*/ 449 h 449"/>
                <a:gd name="T56" fmla="*/ 340 w 347"/>
                <a:gd name="T57" fmla="*/ 445 h 449"/>
                <a:gd name="T58" fmla="*/ 347 w 347"/>
                <a:gd name="T59" fmla="*/ 431 h 449"/>
                <a:gd name="T60" fmla="*/ 347 w 347"/>
                <a:gd name="T61" fmla="*/ 410 h 449"/>
                <a:gd name="T62" fmla="*/ 342 w 347"/>
                <a:gd name="T63" fmla="*/ 389 h 449"/>
                <a:gd name="T64" fmla="*/ 339 w 347"/>
                <a:gd name="T65" fmla="*/ 373 h 449"/>
                <a:gd name="T66" fmla="*/ 334 w 347"/>
                <a:gd name="T67" fmla="*/ 354 h 449"/>
                <a:gd name="T68" fmla="*/ 329 w 347"/>
                <a:gd name="T69" fmla="*/ 331 h 449"/>
                <a:gd name="T70" fmla="*/ 325 w 347"/>
                <a:gd name="T71" fmla="*/ 305 h 449"/>
                <a:gd name="T72" fmla="*/ 322 w 347"/>
                <a:gd name="T73" fmla="*/ 278 h 449"/>
                <a:gd name="T74" fmla="*/ 319 w 347"/>
                <a:gd name="T75" fmla="*/ 255 h 449"/>
                <a:gd name="T76" fmla="*/ 311 w 347"/>
                <a:gd name="T77" fmla="*/ 234 h 449"/>
                <a:gd name="T78" fmla="*/ 293 w 347"/>
                <a:gd name="T79" fmla="*/ 216 h 449"/>
                <a:gd name="T80" fmla="*/ 277 w 347"/>
                <a:gd name="T81" fmla="*/ 200 h 449"/>
                <a:gd name="T82" fmla="*/ 259 w 347"/>
                <a:gd name="T83" fmla="*/ 182 h 449"/>
                <a:gd name="T84" fmla="*/ 239 w 347"/>
                <a:gd name="T85" fmla="*/ 163 h 449"/>
                <a:gd name="T86" fmla="*/ 219 w 347"/>
                <a:gd name="T87" fmla="*/ 141 h 449"/>
                <a:gd name="T88" fmla="*/ 197 w 347"/>
                <a:gd name="T89" fmla="*/ 121 h 449"/>
                <a:gd name="T90" fmla="*/ 174 w 347"/>
                <a:gd name="T91" fmla="*/ 100 h 449"/>
                <a:gd name="T92" fmla="*/ 152 w 347"/>
                <a:gd name="T93" fmla="*/ 78 h 449"/>
                <a:gd name="T94" fmla="*/ 130 w 347"/>
                <a:gd name="T95" fmla="*/ 59 h 449"/>
                <a:gd name="T96" fmla="*/ 111 w 347"/>
                <a:gd name="T97" fmla="*/ 42 h 449"/>
                <a:gd name="T98" fmla="*/ 93 w 347"/>
                <a:gd name="T99" fmla="*/ 27 h 449"/>
                <a:gd name="T100" fmla="*/ 74 w 347"/>
                <a:gd name="T101" fmla="*/ 10 h 4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7"/>
                <a:gd name="T154" fmla="*/ 0 h 449"/>
                <a:gd name="T155" fmla="*/ 347 w 347"/>
                <a:gd name="T156" fmla="*/ 449 h 4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7" h="449">
                  <a:moveTo>
                    <a:pt x="66" y="2"/>
                  </a:moveTo>
                  <a:lnTo>
                    <a:pt x="65" y="0"/>
                  </a:lnTo>
                  <a:lnTo>
                    <a:pt x="60" y="0"/>
                  </a:lnTo>
                  <a:lnTo>
                    <a:pt x="58" y="0"/>
                  </a:lnTo>
                  <a:lnTo>
                    <a:pt x="53" y="0"/>
                  </a:lnTo>
                  <a:lnTo>
                    <a:pt x="47" y="0"/>
                  </a:lnTo>
                  <a:lnTo>
                    <a:pt x="44" y="2"/>
                  </a:lnTo>
                  <a:lnTo>
                    <a:pt x="40" y="2"/>
                  </a:lnTo>
                  <a:lnTo>
                    <a:pt x="31" y="4"/>
                  </a:lnTo>
                  <a:lnTo>
                    <a:pt x="26" y="6"/>
                  </a:lnTo>
                  <a:lnTo>
                    <a:pt x="22" y="8"/>
                  </a:lnTo>
                  <a:lnTo>
                    <a:pt x="18" y="14"/>
                  </a:lnTo>
                  <a:lnTo>
                    <a:pt x="13" y="17"/>
                  </a:lnTo>
                  <a:lnTo>
                    <a:pt x="8" y="23"/>
                  </a:lnTo>
                  <a:lnTo>
                    <a:pt x="6" y="27"/>
                  </a:lnTo>
                  <a:lnTo>
                    <a:pt x="5" y="28"/>
                  </a:lnTo>
                  <a:lnTo>
                    <a:pt x="4" y="34"/>
                  </a:lnTo>
                  <a:lnTo>
                    <a:pt x="1" y="38"/>
                  </a:lnTo>
                  <a:lnTo>
                    <a:pt x="1" y="41"/>
                  </a:lnTo>
                  <a:lnTo>
                    <a:pt x="1" y="45"/>
                  </a:lnTo>
                  <a:lnTo>
                    <a:pt x="0" y="50"/>
                  </a:lnTo>
                  <a:lnTo>
                    <a:pt x="1" y="56"/>
                  </a:lnTo>
                  <a:lnTo>
                    <a:pt x="1" y="62"/>
                  </a:lnTo>
                  <a:lnTo>
                    <a:pt x="1" y="68"/>
                  </a:lnTo>
                  <a:lnTo>
                    <a:pt x="4" y="75"/>
                  </a:lnTo>
                  <a:lnTo>
                    <a:pt x="5" y="83"/>
                  </a:lnTo>
                  <a:lnTo>
                    <a:pt x="6" y="90"/>
                  </a:lnTo>
                  <a:lnTo>
                    <a:pt x="8" y="95"/>
                  </a:lnTo>
                  <a:lnTo>
                    <a:pt x="9" y="100"/>
                  </a:lnTo>
                  <a:lnTo>
                    <a:pt x="11" y="102"/>
                  </a:lnTo>
                  <a:lnTo>
                    <a:pt x="13" y="106"/>
                  </a:lnTo>
                  <a:lnTo>
                    <a:pt x="15" y="112"/>
                  </a:lnTo>
                  <a:lnTo>
                    <a:pt x="16" y="117"/>
                  </a:lnTo>
                  <a:lnTo>
                    <a:pt x="18" y="120"/>
                  </a:lnTo>
                  <a:lnTo>
                    <a:pt x="19" y="124"/>
                  </a:lnTo>
                  <a:lnTo>
                    <a:pt x="19" y="128"/>
                  </a:lnTo>
                  <a:lnTo>
                    <a:pt x="23" y="133"/>
                  </a:lnTo>
                  <a:lnTo>
                    <a:pt x="26" y="137"/>
                  </a:lnTo>
                  <a:lnTo>
                    <a:pt x="26" y="139"/>
                  </a:lnTo>
                  <a:lnTo>
                    <a:pt x="29" y="144"/>
                  </a:lnTo>
                  <a:lnTo>
                    <a:pt x="31" y="148"/>
                  </a:lnTo>
                  <a:lnTo>
                    <a:pt x="32" y="151"/>
                  </a:lnTo>
                  <a:lnTo>
                    <a:pt x="34" y="157"/>
                  </a:lnTo>
                  <a:lnTo>
                    <a:pt x="38" y="160"/>
                  </a:lnTo>
                  <a:lnTo>
                    <a:pt x="40" y="166"/>
                  </a:lnTo>
                  <a:lnTo>
                    <a:pt x="41" y="170"/>
                  </a:lnTo>
                  <a:lnTo>
                    <a:pt x="44" y="173"/>
                  </a:lnTo>
                  <a:lnTo>
                    <a:pt x="46" y="177"/>
                  </a:lnTo>
                  <a:lnTo>
                    <a:pt x="49" y="181"/>
                  </a:lnTo>
                  <a:lnTo>
                    <a:pt x="51" y="184"/>
                  </a:lnTo>
                  <a:lnTo>
                    <a:pt x="53" y="189"/>
                  </a:lnTo>
                  <a:lnTo>
                    <a:pt x="56" y="195"/>
                  </a:lnTo>
                  <a:lnTo>
                    <a:pt x="58" y="197"/>
                  </a:lnTo>
                  <a:lnTo>
                    <a:pt x="61" y="200"/>
                  </a:lnTo>
                  <a:lnTo>
                    <a:pt x="65" y="206"/>
                  </a:lnTo>
                  <a:lnTo>
                    <a:pt x="67" y="211"/>
                  </a:lnTo>
                  <a:lnTo>
                    <a:pt x="69" y="214"/>
                  </a:lnTo>
                  <a:lnTo>
                    <a:pt x="72" y="217"/>
                  </a:lnTo>
                  <a:lnTo>
                    <a:pt x="74" y="222"/>
                  </a:lnTo>
                  <a:lnTo>
                    <a:pt x="79" y="226"/>
                  </a:lnTo>
                  <a:lnTo>
                    <a:pt x="81" y="229"/>
                  </a:lnTo>
                  <a:lnTo>
                    <a:pt x="84" y="234"/>
                  </a:lnTo>
                  <a:lnTo>
                    <a:pt x="87" y="237"/>
                  </a:lnTo>
                  <a:lnTo>
                    <a:pt x="91" y="240"/>
                  </a:lnTo>
                  <a:lnTo>
                    <a:pt x="97" y="246"/>
                  </a:lnTo>
                  <a:lnTo>
                    <a:pt x="104" y="253"/>
                  </a:lnTo>
                  <a:lnTo>
                    <a:pt x="109" y="260"/>
                  </a:lnTo>
                  <a:lnTo>
                    <a:pt x="118" y="267"/>
                  </a:lnTo>
                  <a:lnTo>
                    <a:pt x="122" y="272"/>
                  </a:lnTo>
                  <a:lnTo>
                    <a:pt x="129" y="278"/>
                  </a:lnTo>
                  <a:lnTo>
                    <a:pt x="136" y="284"/>
                  </a:lnTo>
                  <a:lnTo>
                    <a:pt x="143" y="293"/>
                  </a:lnTo>
                  <a:lnTo>
                    <a:pt x="147" y="296"/>
                  </a:lnTo>
                  <a:lnTo>
                    <a:pt x="152" y="299"/>
                  </a:lnTo>
                  <a:lnTo>
                    <a:pt x="154" y="305"/>
                  </a:lnTo>
                  <a:lnTo>
                    <a:pt x="158" y="309"/>
                  </a:lnTo>
                  <a:lnTo>
                    <a:pt x="162" y="312"/>
                  </a:lnTo>
                  <a:lnTo>
                    <a:pt x="167" y="317"/>
                  </a:lnTo>
                  <a:lnTo>
                    <a:pt x="170" y="320"/>
                  </a:lnTo>
                  <a:lnTo>
                    <a:pt x="176" y="323"/>
                  </a:lnTo>
                  <a:lnTo>
                    <a:pt x="179" y="329"/>
                  </a:lnTo>
                  <a:lnTo>
                    <a:pt x="183" y="331"/>
                  </a:lnTo>
                  <a:lnTo>
                    <a:pt x="187" y="335"/>
                  </a:lnTo>
                  <a:lnTo>
                    <a:pt x="190" y="342"/>
                  </a:lnTo>
                  <a:lnTo>
                    <a:pt x="196" y="345"/>
                  </a:lnTo>
                  <a:lnTo>
                    <a:pt x="200" y="349"/>
                  </a:lnTo>
                  <a:lnTo>
                    <a:pt x="203" y="353"/>
                  </a:lnTo>
                  <a:lnTo>
                    <a:pt x="208" y="358"/>
                  </a:lnTo>
                  <a:lnTo>
                    <a:pt x="211" y="361"/>
                  </a:lnTo>
                  <a:lnTo>
                    <a:pt x="215" y="367"/>
                  </a:lnTo>
                  <a:lnTo>
                    <a:pt x="219" y="370"/>
                  </a:lnTo>
                  <a:lnTo>
                    <a:pt x="223" y="373"/>
                  </a:lnTo>
                  <a:lnTo>
                    <a:pt x="228" y="378"/>
                  </a:lnTo>
                  <a:lnTo>
                    <a:pt x="233" y="381"/>
                  </a:lnTo>
                  <a:lnTo>
                    <a:pt x="236" y="387"/>
                  </a:lnTo>
                  <a:lnTo>
                    <a:pt x="239" y="391"/>
                  </a:lnTo>
                  <a:lnTo>
                    <a:pt x="245" y="392"/>
                  </a:lnTo>
                  <a:lnTo>
                    <a:pt x="248" y="398"/>
                  </a:lnTo>
                  <a:lnTo>
                    <a:pt x="251" y="400"/>
                  </a:lnTo>
                  <a:lnTo>
                    <a:pt x="257" y="405"/>
                  </a:lnTo>
                  <a:lnTo>
                    <a:pt x="259" y="408"/>
                  </a:lnTo>
                  <a:lnTo>
                    <a:pt x="263" y="410"/>
                  </a:lnTo>
                  <a:lnTo>
                    <a:pt x="268" y="414"/>
                  </a:lnTo>
                  <a:lnTo>
                    <a:pt x="273" y="416"/>
                  </a:lnTo>
                  <a:lnTo>
                    <a:pt x="277" y="423"/>
                  </a:lnTo>
                  <a:lnTo>
                    <a:pt x="286" y="428"/>
                  </a:lnTo>
                  <a:lnTo>
                    <a:pt x="293" y="435"/>
                  </a:lnTo>
                  <a:lnTo>
                    <a:pt x="301" y="440"/>
                  </a:lnTo>
                  <a:lnTo>
                    <a:pt x="306" y="443"/>
                  </a:lnTo>
                  <a:lnTo>
                    <a:pt x="312" y="445"/>
                  </a:lnTo>
                  <a:lnTo>
                    <a:pt x="317" y="446"/>
                  </a:lnTo>
                  <a:lnTo>
                    <a:pt x="322" y="449"/>
                  </a:lnTo>
                  <a:lnTo>
                    <a:pt x="328" y="449"/>
                  </a:lnTo>
                  <a:lnTo>
                    <a:pt x="332" y="449"/>
                  </a:lnTo>
                  <a:lnTo>
                    <a:pt x="335" y="446"/>
                  </a:lnTo>
                  <a:lnTo>
                    <a:pt x="340" y="445"/>
                  </a:lnTo>
                  <a:lnTo>
                    <a:pt x="342" y="443"/>
                  </a:lnTo>
                  <a:lnTo>
                    <a:pt x="346" y="438"/>
                  </a:lnTo>
                  <a:lnTo>
                    <a:pt x="346" y="435"/>
                  </a:lnTo>
                  <a:lnTo>
                    <a:pt x="347" y="431"/>
                  </a:lnTo>
                  <a:lnTo>
                    <a:pt x="347" y="426"/>
                  </a:lnTo>
                  <a:lnTo>
                    <a:pt x="347" y="422"/>
                  </a:lnTo>
                  <a:lnTo>
                    <a:pt x="347" y="416"/>
                  </a:lnTo>
                  <a:lnTo>
                    <a:pt x="347" y="410"/>
                  </a:lnTo>
                  <a:lnTo>
                    <a:pt x="346" y="403"/>
                  </a:lnTo>
                  <a:lnTo>
                    <a:pt x="346" y="398"/>
                  </a:lnTo>
                  <a:lnTo>
                    <a:pt x="344" y="392"/>
                  </a:lnTo>
                  <a:lnTo>
                    <a:pt x="342" y="389"/>
                  </a:lnTo>
                  <a:lnTo>
                    <a:pt x="342" y="387"/>
                  </a:lnTo>
                  <a:lnTo>
                    <a:pt x="340" y="381"/>
                  </a:lnTo>
                  <a:lnTo>
                    <a:pt x="340" y="378"/>
                  </a:lnTo>
                  <a:lnTo>
                    <a:pt x="339" y="373"/>
                  </a:lnTo>
                  <a:lnTo>
                    <a:pt x="337" y="368"/>
                  </a:lnTo>
                  <a:lnTo>
                    <a:pt x="337" y="365"/>
                  </a:lnTo>
                  <a:lnTo>
                    <a:pt x="335" y="361"/>
                  </a:lnTo>
                  <a:lnTo>
                    <a:pt x="334" y="354"/>
                  </a:lnTo>
                  <a:lnTo>
                    <a:pt x="334" y="349"/>
                  </a:lnTo>
                  <a:lnTo>
                    <a:pt x="332" y="345"/>
                  </a:lnTo>
                  <a:lnTo>
                    <a:pt x="332" y="339"/>
                  </a:lnTo>
                  <a:lnTo>
                    <a:pt x="329" y="331"/>
                  </a:lnTo>
                  <a:lnTo>
                    <a:pt x="329" y="325"/>
                  </a:lnTo>
                  <a:lnTo>
                    <a:pt x="329" y="318"/>
                  </a:lnTo>
                  <a:lnTo>
                    <a:pt x="328" y="312"/>
                  </a:lnTo>
                  <a:lnTo>
                    <a:pt x="325" y="305"/>
                  </a:lnTo>
                  <a:lnTo>
                    <a:pt x="325" y="299"/>
                  </a:lnTo>
                  <a:lnTo>
                    <a:pt x="325" y="293"/>
                  </a:lnTo>
                  <a:lnTo>
                    <a:pt x="324" y="285"/>
                  </a:lnTo>
                  <a:lnTo>
                    <a:pt x="322" y="278"/>
                  </a:lnTo>
                  <a:lnTo>
                    <a:pt x="322" y="274"/>
                  </a:lnTo>
                  <a:lnTo>
                    <a:pt x="322" y="267"/>
                  </a:lnTo>
                  <a:lnTo>
                    <a:pt x="321" y="260"/>
                  </a:lnTo>
                  <a:lnTo>
                    <a:pt x="319" y="255"/>
                  </a:lnTo>
                  <a:lnTo>
                    <a:pt x="317" y="249"/>
                  </a:lnTo>
                  <a:lnTo>
                    <a:pt x="315" y="244"/>
                  </a:lnTo>
                  <a:lnTo>
                    <a:pt x="312" y="238"/>
                  </a:lnTo>
                  <a:lnTo>
                    <a:pt x="311" y="234"/>
                  </a:lnTo>
                  <a:lnTo>
                    <a:pt x="303" y="229"/>
                  </a:lnTo>
                  <a:lnTo>
                    <a:pt x="301" y="224"/>
                  </a:lnTo>
                  <a:lnTo>
                    <a:pt x="296" y="218"/>
                  </a:lnTo>
                  <a:lnTo>
                    <a:pt x="293" y="216"/>
                  </a:lnTo>
                  <a:lnTo>
                    <a:pt x="289" y="213"/>
                  </a:lnTo>
                  <a:lnTo>
                    <a:pt x="286" y="209"/>
                  </a:lnTo>
                  <a:lnTo>
                    <a:pt x="283" y="204"/>
                  </a:lnTo>
                  <a:lnTo>
                    <a:pt x="277" y="200"/>
                  </a:lnTo>
                  <a:lnTo>
                    <a:pt x="275" y="196"/>
                  </a:lnTo>
                  <a:lnTo>
                    <a:pt x="272" y="192"/>
                  </a:lnTo>
                  <a:lnTo>
                    <a:pt x="266" y="186"/>
                  </a:lnTo>
                  <a:lnTo>
                    <a:pt x="259" y="182"/>
                  </a:lnTo>
                  <a:lnTo>
                    <a:pt x="257" y="177"/>
                  </a:lnTo>
                  <a:lnTo>
                    <a:pt x="251" y="173"/>
                  </a:lnTo>
                  <a:lnTo>
                    <a:pt x="246" y="166"/>
                  </a:lnTo>
                  <a:lnTo>
                    <a:pt x="239" y="163"/>
                  </a:lnTo>
                  <a:lnTo>
                    <a:pt x="236" y="157"/>
                  </a:lnTo>
                  <a:lnTo>
                    <a:pt x="229" y="151"/>
                  </a:lnTo>
                  <a:lnTo>
                    <a:pt x="223" y="146"/>
                  </a:lnTo>
                  <a:lnTo>
                    <a:pt x="219" y="141"/>
                  </a:lnTo>
                  <a:lnTo>
                    <a:pt x="214" y="135"/>
                  </a:lnTo>
                  <a:lnTo>
                    <a:pt x="208" y="131"/>
                  </a:lnTo>
                  <a:lnTo>
                    <a:pt x="201" y="126"/>
                  </a:lnTo>
                  <a:lnTo>
                    <a:pt x="197" y="121"/>
                  </a:lnTo>
                  <a:lnTo>
                    <a:pt x="190" y="117"/>
                  </a:lnTo>
                  <a:lnTo>
                    <a:pt x="185" y="110"/>
                  </a:lnTo>
                  <a:lnTo>
                    <a:pt x="179" y="104"/>
                  </a:lnTo>
                  <a:lnTo>
                    <a:pt x="174" y="100"/>
                  </a:lnTo>
                  <a:lnTo>
                    <a:pt x="168" y="93"/>
                  </a:lnTo>
                  <a:lnTo>
                    <a:pt x="162" y="90"/>
                  </a:lnTo>
                  <a:lnTo>
                    <a:pt x="158" y="83"/>
                  </a:lnTo>
                  <a:lnTo>
                    <a:pt x="152" y="78"/>
                  </a:lnTo>
                  <a:lnTo>
                    <a:pt x="145" y="72"/>
                  </a:lnTo>
                  <a:lnTo>
                    <a:pt x="140" y="68"/>
                  </a:lnTo>
                  <a:lnTo>
                    <a:pt x="134" y="63"/>
                  </a:lnTo>
                  <a:lnTo>
                    <a:pt x="130" y="59"/>
                  </a:lnTo>
                  <a:lnTo>
                    <a:pt x="124" y="54"/>
                  </a:lnTo>
                  <a:lnTo>
                    <a:pt x="119" y="50"/>
                  </a:lnTo>
                  <a:lnTo>
                    <a:pt x="114" y="45"/>
                  </a:lnTo>
                  <a:lnTo>
                    <a:pt x="111" y="42"/>
                  </a:lnTo>
                  <a:lnTo>
                    <a:pt x="107" y="38"/>
                  </a:lnTo>
                  <a:lnTo>
                    <a:pt x="102" y="34"/>
                  </a:lnTo>
                  <a:lnTo>
                    <a:pt x="97" y="30"/>
                  </a:lnTo>
                  <a:lnTo>
                    <a:pt x="93" y="27"/>
                  </a:lnTo>
                  <a:lnTo>
                    <a:pt x="91" y="22"/>
                  </a:lnTo>
                  <a:lnTo>
                    <a:pt x="87" y="19"/>
                  </a:lnTo>
                  <a:lnTo>
                    <a:pt x="81" y="14"/>
                  </a:lnTo>
                  <a:lnTo>
                    <a:pt x="74" y="10"/>
                  </a:lnTo>
                  <a:lnTo>
                    <a:pt x="69" y="5"/>
                  </a:lnTo>
                  <a:lnTo>
                    <a:pt x="67" y="2"/>
                  </a:lnTo>
                  <a:lnTo>
                    <a:pt x="66" y="2"/>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5" name="Freeform 33"/>
            <p:cNvSpPr>
              <a:spLocks/>
            </p:cNvSpPr>
            <p:nvPr/>
          </p:nvSpPr>
          <p:spPr bwMode="auto">
            <a:xfrm>
              <a:off x="-696" y="3004"/>
              <a:ext cx="204" cy="187"/>
            </a:xfrm>
            <a:custGeom>
              <a:avLst/>
              <a:gdLst>
                <a:gd name="T0" fmla="*/ 203 w 204"/>
                <a:gd name="T1" fmla="*/ 80 h 187"/>
                <a:gd name="T2" fmla="*/ 199 w 204"/>
                <a:gd name="T3" fmla="*/ 87 h 187"/>
                <a:gd name="T4" fmla="*/ 194 w 204"/>
                <a:gd name="T5" fmla="*/ 96 h 187"/>
                <a:gd name="T6" fmla="*/ 187 w 204"/>
                <a:gd name="T7" fmla="*/ 104 h 187"/>
                <a:gd name="T8" fmla="*/ 179 w 204"/>
                <a:gd name="T9" fmla="*/ 115 h 187"/>
                <a:gd name="T10" fmla="*/ 168 w 204"/>
                <a:gd name="T11" fmla="*/ 122 h 187"/>
                <a:gd name="T12" fmla="*/ 159 w 204"/>
                <a:gd name="T13" fmla="*/ 133 h 187"/>
                <a:gd name="T14" fmla="*/ 148 w 204"/>
                <a:gd name="T15" fmla="*/ 142 h 187"/>
                <a:gd name="T16" fmla="*/ 138 w 204"/>
                <a:gd name="T17" fmla="*/ 151 h 187"/>
                <a:gd name="T18" fmla="*/ 126 w 204"/>
                <a:gd name="T19" fmla="*/ 159 h 187"/>
                <a:gd name="T20" fmla="*/ 115 w 204"/>
                <a:gd name="T21" fmla="*/ 165 h 187"/>
                <a:gd name="T22" fmla="*/ 104 w 204"/>
                <a:gd name="T23" fmla="*/ 172 h 187"/>
                <a:gd name="T24" fmla="*/ 96 w 204"/>
                <a:gd name="T25" fmla="*/ 178 h 187"/>
                <a:gd name="T26" fmla="*/ 89 w 204"/>
                <a:gd name="T27" fmla="*/ 182 h 187"/>
                <a:gd name="T28" fmla="*/ 78 w 204"/>
                <a:gd name="T29" fmla="*/ 187 h 187"/>
                <a:gd name="T30" fmla="*/ 73 w 204"/>
                <a:gd name="T31" fmla="*/ 186 h 187"/>
                <a:gd name="T32" fmla="*/ 63 w 204"/>
                <a:gd name="T33" fmla="*/ 178 h 187"/>
                <a:gd name="T34" fmla="*/ 52 w 204"/>
                <a:gd name="T35" fmla="*/ 165 h 187"/>
                <a:gd name="T36" fmla="*/ 43 w 204"/>
                <a:gd name="T37" fmla="*/ 158 h 187"/>
                <a:gd name="T38" fmla="*/ 35 w 204"/>
                <a:gd name="T39" fmla="*/ 149 h 187"/>
                <a:gd name="T40" fmla="*/ 29 w 204"/>
                <a:gd name="T41" fmla="*/ 141 h 187"/>
                <a:gd name="T42" fmla="*/ 23 w 204"/>
                <a:gd name="T43" fmla="*/ 133 h 187"/>
                <a:gd name="T44" fmla="*/ 17 w 204"/>
                <a:gd name="T45" fmla="*/ 124 h 187"/>
                <a:gd name="T46" fmla="*/ 12 w 204"/>
                <a:gd name="T47" fmla="*/ 116 h 187"/>
                <a:gd name="T48" fmla="*/ 7 w 204"/>
                <a:gd name="T49" fmla="*/ 107 h 187"/>
                <a:gd name="T50" fmla="*/ 5 w 204"/>
                <a:gd name="T51" fmla="*/ 100 h 187"/>
                <a:gd name="T52" fmla="*/ 0 w 204"/>
                <a:gd name="T53" fmla="*/ 91 h 187"/>
                <a:gd name="T54" fmla="*/ 0 w 204"/>
                <a:gd name="T55" fmla="*/ 82 h 187"/>
                <a:gd name="T56" fmla="*/ 0 w 204"/>
                <a:gd name="T57" fmla="*/ 75 h 187"/>
                <a:gd name="T58" fmla="*/ 7 w 204"/>
                <a:gd name="T59" fmla="*/ 60 h 187"/>
                <a:gd name="T60" fmla="*/ 17 w 204"/>
                <a:gd name="T61" fmla="*/ 45 h 187"/>
                <a:gd name="T62" fmla="*/ 27 w 204"/>
                <a:gd name="T63" fmla="*/ 35 h 187"/>
                <a:gd name="T64" fmla="*/ 33 w 204"/>
                <a:gd name="T65" fmla="*/ 28 h 187"/>
                <a:gd name="T66" fmla="*/ 42 w 204"/>
                <a:gd name="T67" fmla="*/ 24 h 187"/>
                <a:gd name="T68" fmla="*/ 51 w 204"/>
                <a:gd name="T69" fmla="*/ 17 h 187"/>
                <a:gd name="T70" fmla="*/ 56 w 204"/>
                <a:gd name="T71" fmla="*/ 13 h 187"/>
                <a:gd name="T72" fmla="*/ 63 w 204"/>
                <a:gd name="T73" fmla="*/ 7 h 187"/>
                <a:gd name="T74" fmla="*/ 75 w 204"/>
                <a:gd name="T75" fmla="*/ 6 h 187"/>
                <a:gd name="T76" fmla="*/ 89 w 204"/>
                <a:gd name="T77" fmla="*/ 0 h 187"/>
                <a:gd name="T78" fmla="*/ 98 w 204"/>
                <a:gd name="T79" fmla="*/ 4 h 187"/>
                <a:gd name="T80" fmla="*/ 108 w 204"/>
                <a:gd name="T81" fmla="*/ 6 h 187"/>
                <a:gd name="T82" fmla="*/ 116 w 204"/>
                <a:gd name="T83" fmla="*/ 7 h 187"/>
                <a:gd name="T84" fmla="*/ 125 w 204"/>
                <a:gd name="T85" fmla="*/ 10 h 187"/>
                <a:gd name="T86" fmla="*/ 132 w 204"/>
                <a:gd name="T87" fmla="*/ 15 h 187"/>
                <a:gd name="T88" fmla="*/ 144 w 204"/>
                <a:gd name="T89" fmla="*/ 18 h 187"/>
                <a:gd name="T90" fmla="*/ 152 w 204"/>
                <a:gd name="T91" fmla="*/ 24 h 187"/>
                <a:gd name="T92" fmla="*/ 163 w 204"/>
                <a:gd name="T93" fmla="*/ 28 h 187"/>
                <a:gd name="T94" fmla="*/ 170 w 204"/>
                <a:gd name="T95" fmla="*/ 33 h 187"/>
                <a:gd name="T96" fmla="*/ 179 w 204"/>
                <a:gd name="T97" fmla="*/ 38 h 187"/>
                <a:gd name="T98" fmla="*/ 187 w 204"/>
                <a:gd name="T99" fmla="*/ 45 h 187"/>
                <a:gd name="T100" fmla="*/ 196 w 204"/>
                <a:gd name="T101" fmla="*/ 56 h 187"/>
                <a:gd name="T102" fmla="*/ 203 w 204"/>
                <a:gd name="T103" fmla="*/ 69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
                <a:gd name="T157" fmla="*/ 0 h 187"/>
                <a:gd name="T158" fmla="*/ 204 w 204"/>
                <a:gd name="T159" fmla="*/ 187 h 1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 h="187">
                  <a:moveTo>
                    <a:pt x="204" y="76"/>
                  </a:moveTo>
                  <a:lnTo>
                    <a:pt x="203" y="80"/>
                  </a:lnTo>
                  <a:lnTo>
                    <a:pt x="201" y="82"/>
                  </a:lnTo>
                  <a:lnTo>
                    <a:pt x="199" y="87"/>
                  </a:lnTo>
                  <a:lnTo>
                    <a:pt x="197" y="91"/>
                  </a:lnTo>
                  <a:lnTo>
                    <a:pt x="194" y="96"/>
                  </a:lnTo>
                  <a:lnTo>
                    <a:pt x="190" y="100"/>
                  </a:lnTo>
                  <a:lnTo>
                    <a:pt x="187" y="104"/>
                  </a:lnTo>
                  <a:lnTo>
                    <a:pt x="183" y="109"/>
                  </a:lnTo>
                  <a:lnTo>
                    <a:pt x="179" y="115"/>
                  </a:lnTo>
                  <a:lnTo>
                    <a:pt x="172" y="120"/>
                  </a:lnTo>
                  <a:lnTo>
                    <a:pt x="168" y="122"/>
                  </a:lnTo>
                  <a:lnTo>
                    <a:pt x="165" y="128"/>
                  </a:lnTo>
                  <a:lnTo>
                    <a:pt x="159" y="133"/>
                  </a:lnTo>
                  <a:lnTo>
                    <a:pt x="152" y="138"/>
                  </a:lnTo>
                  <a:lnTo>
                    <a:pt x="148" y="142"/>
                  </a:lnTo>
                  <a:lnTo>
                    <a:pt x="144" y="147"/>
                  </a:lnTo>
                  <a:lnTo>
                    <a:pt x="138" y="151"/>
                  </a:lnTo>
                  <a:lnTo>
                    <a:pt x="132" y="155"/>
                  </a:lnTo>
                  <a:lnTo>
                    <a:pt x="126" y="159"/>
                  </a:lnTo>
                  <a:lnTo>
                    <a:pt x="121" y="162"/>
                  </a:lnTo>
                  <a:lnTo>
                    <a:pt x="115" y="165"/>
                  </a:lnTo>
                  <a:lnTo>
                    <a:pt x="112" y="171"/>
                  </a:lnTo>
                  <a:lnTo>
                    <a:pt x="104" y="172"/>
                  </a:lnTo>
                  <a:lnTo>
                    <a:pt x="100" y="176"/>
                  </a:lnTo>
                  <a:lnTo>
                    <a:pt x="96" y="178"/>
                  </a:lnTo>
                  <a:lnTo>
                    <a:pt x="94" y="180"/>
                  </a:lnTo>
                  <a:lnTo>
                    <a:pt x="89" y="182"/>
                  </a:lnTo>
                  <a:lnTo>
                    <a:pt x="85" y="186"/>
                  </a:lnTo>
                  <a:lnTo>
                    <a:pt x="78" y="187"/>
                  </a:lnTo>
                  <a:lnTo>
                    <a:pt x="76" y="187"/>
                  </a:lnTo>
                  <a:lnTo>
                    <a:pt x="73" y="186"/>
                  </a:lnTo>
                  <a:lnTo>
                    <a:pt x="70" y="182"/>
                  </a:lnTo>
                  <a:lnTo>
                    <a:pt x="63" y="178"/>
                  </a:lnTo>
                  <a:lnTo>
                    <a:pt x="60" y="174"/>
                  </a:lnTo>
                  <a:lnTo>
                    <a:pt x="52" y="165"/>
                  </a:lnTo>
                  <a:lnTo>
                    <a:pt x="47" y="161"/>
                  </a:lnTo>
                  <a:lnTo>
                    <a:pt x="43" y="158"/>
                  </a:lnTo>
                  <a:lnTo>
                    <a:pt x="40" y="152"/>
                  </a:lnTo>
                  <a:lnTo>
                    <a:pt x="35" y="149"/>
                  </a:lnTo>
                  <a:lnTo>
                    <a:pt x="33" y="146"/>
                  </a:lnTo>
                  <a:lnTo>
                    <a:pt x="29" y="141"/>
                  </a:lnTo>
                  <a:lnTo>
                    <a:pt x="27" y="138"/>
                  </a:lnTo>
                  <a:lnTo>
                    <a:pt x="23" y="133"/>
                  </a:lnTo>
                  <a:lnTo>
                    <a:pt x="20" y="128"/>
                  </a:lnTo>
                  <a:lnTo>
                    <a:pt x="17" y="124"/>
                  </a:lnTo>
                  <a:lnTo>
                    <a:pt x="15" y="121"/>
                  </a:lnTo>
                  <a:lnTo>
                    <a:pt x="12" y="116"/>
                  </a:lnTo>
                  <a:lnTo>
                    <a:pt x="11" y="113"/>
                  </a:lnTo>
                  <a:lnTo>
                    <a:pt x="7" y="107"/>
                  </a:lnTo>
                  <a:lnTo>
                    <a:pt x="5" y="103"/>
                  </a:lnTo>
                  <a:lnTo>
                    <a:pt x="5" y="100"/>
                  </a:lnTo>
                  <a:lnTo>
                    <a:pt x="4" y="96"/>
                  </a:lnTo>
                  <a:lnTo>
                    <a:pt x="0" y="91"/>
                  </a:lnTo>
                  <a:lnTo>
                    <a:pt x="0" y="87"/>
                  </a:lnTo>
                  <a:lnTo>
                    <a:pt x="0" y="82"/>
                  </a:lnTo>
                  <a:lnTo>
                    <a:pt x="0" y="75"/>
                  </a:lnTo>
                  <a:lnTo>
                    <a:pt x="5" y="66"/>
                  </a:lnTo>
                  <a:lnTo>
                    <a:pt x="7" y="60"/>
                  </a:lnTo>
                  <a:lnTo>
                    <a:pt x="12" y="54"/>
                  </a:lnTo>
                  <a:lnTo>
                    <a:pt x="17" y="45"/>
                  </a:lnTo>
                  <a:lnTo>
                    <a:pt x="23" y="38"/>
                  </a:lnTo>
                  <a:lnTo>
                    <a:pt x="27" y="35"/>
                  </a:lnTo>
                  <a:lnTo>
                    <a:pt x="29" y="32"/>
                  </a:lnTo>
                  <a:lnTo>
                    <a:pt x="33" y="28"/>
                  </a:lnTo>
                  <a:lnTo>
                    <a:pt x="38" y="26"/>
                  </a:lnTo>
                  <a:lnTo>
                    <a:pt x="42" y="24"/>
                  </a:lnTo>
                  <a:lnTo>
                    <a:pt x="45" y="20"/>
                  </a:lnTo>
                  <a:lnTo>
                    <a:pt x="51" y="17"/>
                  </a:lnTo>
                  <a:lnTo>
                    <a:pt x="54" y="15"/>
                  </a:lnTo>
                  <a:lnTo>
                    <a:pt x="56" y="13"/>
                  </a:lnTo>
                  <a:lnTo>
                    <a:pt x="61" y="11"/>
                  </a:lnTo>
                  <a:lnTo>
                    <a:pt x="63" y="7"/>
                  </a:lnTo>
                  <a:lnTo>
                    <a:pt x="69" y="7"/>
                  </a:lnTo>
                  <a:lnTo>
                    <a:pt x="75" y="6"/>
                  </a:lnTo>
                  <a:lnTo>
                    <a:pt x="81" y="4"/>
                  </a:lnTo>
                  <a:lnTo>
                    <a:pt x="89" y="0"/>
                  </a:lnTo>
                  <a:lnTo>
                    <a:pt x="94" y="4"/>
                  </a:lnTo>
                  <a:lnTo>
                    <a:pt x="98" y="4"/>
                  </a:lnTo>
                  <a:lnTo>
                    <a:pt x="104" y="4"/>
                  </a:lnTo>
                  <a:lnTo>
                    <a:pt x="108" y="6"/>
                  </a:lnTo>
                  <a:lnTo>
                    <a:pt x="112" y="7"/>
                  </a:lnTo>
                  <a:lnTo>
                    <a:pt x="116" y="7"/>
                  </a:lnTo>
                  <a:lnTo>
                    <a:pt x="121" y="7"/>
                  </a:lnTo>
                  <a:lnTo>
                    <a:pt x="125" y="10"/>
                  </a:lnTo>
                  <a:lnTo>
                    <a:pt x="130" y="11"/>
                  </a:lnTo>
                  <a:lnTo>
                    <a:pt x="132" y="15"/>
                  </a:lnTo>
                  <a:lnTo>
                    <a:pt x="139" y="17"/>
                  </a:lnTo>
                  <a:lnTo>
                    <a:pt x="144" y="18"/>
                  </a:lnTo>
                  <a:lnTo>
                    <a:pt x="150" y="20"/>
                  </a:lnTo>
                  <a:lnTo>
                    <a:pt x="152" y="24"/>
                  </a:lnTo>
                  <a:lnTo>
                    <a:pt x="159" y="26"/>
                  </a:lnTo>
                  <a:lnTo>
                    <a:pt x="163" y="28"/>
                  </a:lnTo>
                  <a:lnTo>
                    <a:pt x="168" y="32"/>
                  </a:lnTo>
                  <a:lnTo>
                    <a:pt x="170" y="33"/>
                  </a:lnTo>
                  <a:lnTo>
                    <a:pt x="176" y="36"/>
                  </a:lnTo>
                  <a:lnTo>
                    <a:pt x="179" y="38"/>
                  </a:lnTo>
                  <a:lnTo>
                    <a:pt x="183" y="44"/>
                  </a:lnTo>
                  <a:lnTo>
                    <a:pt x="187" y="45"/>
                  </a:lnTo>
                  <a:lnTo>
                    <a:pt x="190" y="50"/>
                  </a:lnTo>
                  <a:lnTo>
                    <a:pt x="196" y="56"/>
                  </a:lnTo>
                  <a:lnTo>
                    <a:pt x="199" y="63"/>
                  </a:lnTo>
                  <a:lnTo>
                    <a:pt x="203" y="69"/>
                  </a:lnTo>
                  <a:lnTo>
                    <a:pt x="204" y="7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6" name="Freeform 34"/>
            <p:cNvSpPr>
              <a:spLocks/>
            </p:cNvSpPr>
            <p:nvPr/>
          </p:nvSpPr>
          <p:spPr bwMode="auto">
            <a:xfrm>
              <a:off x="-839" y="2697"/>
              <a:ext cx="186" cy="347"/>
            </a:xfrm>
            <a:custGeom>
              <a:avLst/>
              <a:gdLst>
                <a:gd name="T0" fmla="*/ 186 w 186"/>
                <a:gd name="T1" fmla="*/ 289 h 347"/>
                <a:gd name="T2" fmla="*/ 181 w 186"/>
                <a:gd name="T3" fmla="*/ 307 h 347"/>
                <a:gd name="T4" fmla="*/ 170 w 186"/>
                <a:gd name="T5" fmla="*/ 325 h 347"/>
                <a:gd name="T6" fmla="*/ 155 w 186"/>
                <a:gd name="T7" fmla="*/ 336 h 347"/>
                <a:gd name="T8" fmla="*/ 137 w 186"/>
                <a:gd name="T9" fmla="*/ 345 h 347"/>
                <a:gd name="T10" fmla="*/ 122 w 186"/>
                <a:gd name="T11" fmla="*/ 345 h 347"/>
                <a:gd name="T12" fmla="*/ 109 w 186"/>
                <a:gd name="T13" fmla="*/ 339 h 347"/>
                <a:gd name="T14" fmla="*/ 96 w 186"/>
                <a:gd name="T15" fmla="*/ 327 h 347"/>
                <a:gd name="T16" fmla="*/ 81 w 186"/>
                <a:gd name="T17" fmla="*/ 314 h 347"/>
                <a:gd name="T18" fmla="*/ 65 w 186"/>
                <a:gd name="T19" fmla="*/ 300 h 347"/>
                <a:gd name="T20" fmla="*/ 51 w 186"/>
                <a:gd name="T21" fmla="*/ 284 h 347"/>
                <a:gd name="T22" fmla="*/ 34 w 186"/>
                <a:gd name="T23" fmla="*/ 266 h 347"/>
                <a:gd name="T24" fmla="*/ 23 w 186"/>
                <a:gd name="T25" fmla="*/ 246 h 347"/>
                <a:gd name="T26" fmla="*/ 13 w 186"/>
                <a:gd name="T27" fmla="*/ 225 h 347"/>
                <a:gd name="T28" fmla="*/ 5 w 186"/>
                <a:gd name="T29" fmla="*/ 204 h 347"/>
                <a:gd name="T30" fmla="*/ 2 w 186"/>
                <a:gd name="T31" fmla="*/ 186 h 347"/>
                <a:gd name="T32" fmla="*/ 0 w 186"/>
                <a:gd name="T33" fmla="*/ 177 h 347"/>
                <a:gd name="T34" fmla="*/ 0 w 186"/>
                <a:gd name="T35" fmla="*/ 157 h 347"/>
                <a:gd name="T36" fmla="*/ 0 w 186"/>
                <a:gd name="T37" fmla="*/ 146 h 347"/>
                <a:gd name="T38" fmla="*/ 2 w 186"/>
                <a:gd name="T39" fmla="*/ 128 h 347"/>
                <a:gd name="T40" fmla="*/ 3 w 186"/>
                <a:gd name="T41" fmla="*/ 117 h 347"/>
                <a:gd name="T42" fmla="*/ 7 w 186"/>
                <a:gd name="T43" fmla="*/ 95 h 347"/>
                <a:gd name="T44" fmla="*/ 16 w 186"/>
                <a:gd name="T45" fmla="*/ 74 h 347"/>
                <a:gd name="T46" fmla="*/ 23 w 186"/>
                <a:gd name="T47" fmla="*/ 56 h 347"/>
                <a:gd name="T48" fmla="*/ 33 w 186"/>
                <a:gd name="T49" fmla="*/ 39 h 347"/>
                <a:gd name="T50" fmla="*/ 45 w 186"/>
                <a:gd name="T51" fmla="*/ 24 h 347"/>
                <a:gd name="T52" fmla="*/ 55 w 186"/>
                <a:gd name="T53" fmla="*/ 14 h 347"/>
                <a:gd name="T54" fmla="*/ 69 w 186"/>
                <a:gd name="T55" fmla="*/ 7 h 347"/>
                <a:gd name="T56" fmla="*/ 83 w 186"/>
                <a:gd name="T57" fmla="*/ 4 h 347"/>
                <a:gd name="T58" fmla="*/ 96 w 186"/>
                <a:gd name="T59" fmla="*/ 0 h 347"/>
                <a:gd name="T60" fmla="*/ 105 w 186"/>
                <a:gd name="T61" fmla="*/ 3 h 347"/>
                <a:gd name="T62" fmla="*/ 122 w 186"/>
                <a:gd name="T63" fmla="*/ 6 h 347"/>
                <a:gd name="T64" fmla="*/ 133 w 186"/>
                <a:gd name="T65" fmla="*/ 14 h 347"/>
                <a:gd name="T66" fmla="*/ 138 w 186"/>
                <a:gd name="T67" fmla="*/ 24 h 347"/>
                <a:gd name="T68" fmla="*/ 141 w 186"/>
                <a:gd name="T69" fmla="*/ 39 h 347"/>
                <a:gd name="T70" fmla="*/ 129 w 186"/>
                <a:gd name="T71" fmla="*/ 56 h 347"/>
                <a:gd name="T72" fmla="*/ 115 w 186"/>
                <a:gd name="T73" fmla="*/ 74 h 347"/>
                <a:gd name="T74" fmla="*/ 107 w 186"/>
                <a:gd name="T75" fmla="*/ 85 h 347"/>
                <a:gd name="T76" fmla="*/ 99 w 186"/>
                <a:gd name="T77" fmla="*/ 96 h 347"/>
                <a:gd name="T78" fmla="*/ 92 w 186"/>
                <a:gd name="T79" fmla="*/ 110 h 347"/>
                <a:gd name="T80" fmla="*/ 89 w 186"/>
                <a:gd name="T81" fmla="*/ 123 h 347"/>
                <a:gd name="T82" fmla="*/ 85 w 186"/>
                <a:gd name="T83" fmla="*/ 140 h 347"/>
                <a:gd name="T84" fmla="*/ 87 w 186"/>
                <a:gd name="T85" fmla="*/ 157 h 347"/>
                <a:gd name="T86" fmla="*/ 94 w 186"/>
                <a:gd name="T87" fmla="*/ 173 h 347"/>
                <a:gd name="T88" fmla="*/ 102 w 186"/>
                <a:gd name="T89" fmla="*/ 190 h 347"/>
                <a:gd name="T90" fmla="*/ 110 w 186"/>
                <a:gd name="T91" fmla="*/ 200 h 347"/>
                <a:gd name="T92" fmla="*/ 128 w 186"/>
                <a:gd name="T93" fmla="*/ 221 h 347"/>
                <a:gd name="T94" fmla="*/ 141 w 186"/>
                <a:gd name="T95" fmla="*/ 231 h 347"/>
                <a:gd name="T96" fmla="*/ 158 w 186"/>
                <a:gd name="T97" fmla="*/ 244 h 347"/>
                <a:gd name="T98" fmla="*/ 176 w 186"/>
                <a:gd name="T99" fmla="*/ 258 h 347"/>
                <a:gd name="T100" fmla="*/ 186 w 186"/>
                <a:gd name="T101" fmla="*/ 277 h 3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347"/>
                <a:gd name="T155" fmla="*/ 186 w 186"/>
                <a:gd name="T156" fmla="*/ 347 h 3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347">
                  <a:moveTo>
                    <a:pt x="186" y="277"/>
                  </a:moveTo>
                  <a:lnTo>
                    <a:pt x="186" y="284"/>
                  </a:lnTo>
                  <a:lnTo>
                    <a:pt x="186" y="289"/>
                  </a:lnTo>
                  <a:lnTo>
                    <a:pt x="186" y="295"/>
                  </a:lnTo>
                  <a:lnTo>
                    <a:pt x="185" y="300"/>
                  </a:lnTo>
                  <a:lnTo>
                    <a:pt x="181" y="307"/>
                  </a:lnTo>
                  <a:lnTo>
                    <a:pt x="178" y="314"/>
                  </a:lnTo>
                  <a:lnTo>
                    <a:pt x="173" y="318"/>
                  </a:lnTo>
                  <a:lnTo>
                    <a:pt x="170" y="325"/>
                  </a:lnTo>
                  <a:lnTo>
                    <a:pt x="165" y="329"/>
                  </a:lnTo>
                  <a:lnTo>
                    <a:pt x="160" y="333"/>
                  </a:lnTo>
                  <a:lnTo>
                    <a:pt x="155" y="336"/>
                  </a:lnTo>
                  <a:lnTo>
                    <a:pt x="148" y="340"/>
                  </a:lnTo>
                  <a:lnTo>
                    <a:pt x="143" y="343"/>
                  </a:lnTo>
                  <a:lnTo>
                    <a:pt x="137" y="345"/>
                  </a:lnTo>
                  <a:lnTo>
                    <a:pt x="133" y="347"/>
                  </a:lnTo>
                  <a:lnTo>
                    <a:pt x="128" y="347"/>
                  </a:lnTo>
                  <a:lnTo>
                    <a:pt x="122" y="345"/>
                  </a:lnTo>
                  <a:lnTo>
                    <a:pt x="115" y="342"/>
                  </a:lnTo>
                  <a:lnTo>
                    <a:pt x="112" y="339"/>
                  </a:lnTo>
                  <a:lnTo>
                    <a:pt x="109" y="339"/>
                  </a:lnTo>
                  <a:lnTo>
                    <a:pt x="103" y="333"/>
                  </a:lnTo>
                  <a:lnTo>
                    <a:pt x="101" y="332"/>
                  </a:lnTo>
                  <a:lnTo>
                    <a:pt x="96" y="327"/>
                  </a:lnTo>
                  <a:lnTo>
                    <a:pt x="89" y="324"/>
                  </a:lnTo>
                  <a:lnTo>
                    <a:pt x="84" y="320"/>
                  </a:lnTo>
                  <a:lnTo>
                    <a:pt x="81" y="314"/>
                  </a:lnTo>
                  <a:lnTo>
                    <a:pt x="76" y="311"/>
                  </a:lnTo>
                  <a:lnTo>
                    <a:pt x="71" y="305"/>
                  </a:lnTo>
                  <a:lnTo>
                    <a:pt x="65" y="300"/>
                  </a:lnTo>
                  <a:lnTo>
                    <a:pt x="62" y="295"/>
                  </a:lnTo>
                  <a:lnTo>
                    <a:pt x="54" y="289"/>
                  </a:lnTo>
                  <a:lnTo>
                    <a:pt x="51" y="284"/>
                  </a:lnTo>
                  <a:lnTo>
                    <a:pt x="45" y="277"/>
                  </a:lnTo>
                  <a:lnTo>
                    <a:pt x="40" y="273"/>
                  </a:lnTo>
                  <a:lnTo>
                    <a:pt x="34" y="266"/>
                  </a:lnTo>
                  <a:lnTo>
                    <a:pt x="31" y="258"/>
                  </a:lnTo>
                  <a:lnTo>
                    <a:pt x="27" y="253"/>
                  </a:lnTo>
                  <a:lnTo>
                    <a:pt x="23" y="246"/>
                  </a:lnTo>
                  <a:lnTo>
                    <a:pt x="19" y="239"/>
                  </a:lnTo>
                  <a:lnTo>
                    <a:pt x="16" y="232"/>
                  </a:lnTo>
                  <a:lnTo>
                    <a:pt x="13" y="225"/>
                  </a:lnTo>
                  <a:lnTo>
                    <a:pt x="11" y="217"/>
                  </a:lnTo>
                  <a:lnTo>
                    <a:pt x="7" y="211"/>
                  </a:lnTo>
                  <a:lnTo>
                    <a:pt x="5" y="204"/>
                  </a:lnTo>
                  <a:lnTo>
                    <a:pt x="5" y="197"/>
                  </a:lnTo>
                  <a:lnTo>
                    <a:pt x="3" y="190"/>
                  </a:lnTo>
                  <a:lnTo>
                    <a:pt x="2" y="186"/>
                  </a:lnTo>
                  <a:lnTo>
                    <a:pt x="2" y="182"/>
                  </a:lnTo>
                  <a:lnTo>
                    <a:pt x="0" y="179"/>
                  </a:lnTo>
                  <a:lnTo>
                    <a:pt x="0" y="177"/>
                  </a:lnTo>
                  <a:lnTo>
                    <a:pt x="0" y="168"/>
                  </a:lnTo>
                  <a:lnTo>
                    <a:pt x="0" y="161"/>
                  </a:lnTo>
                  <a:lnTo>
                    <a:pt x="0" y="157"/>
                  </a:lnTo>
                  <a:lnTo>
                    <a:pt x="0" y="153"/>
                  </a:lnTo>
                  <a:lnTo>
                    <a:pt x="0" y="150"/>
                  </a:lnTo>
                  <a:lnTo>
                    <a:pt x="0" y="146"/>
                  </a:lnTo>
                  <a:lnTo>
                    <a:pt x="0" y="140"/>
                  </a:lnTo>
                  <a:lnTo>
                    <a:pt x="2" y="133"/>
                  </a:lnTo>
                  <a:lnTo>
                    <a:pt x="2" y="128"/>
                  </a:lnTo>
                  <a:lnTo>
                    <a:pt x="2" y="123"/>
                  </a:lnTo>
                  <a:lnTo>
                    <a:pt x="3" y="121"/>
                  </a:lnTo>
                  <a:lnTo>
                    <a:pt x="3" y="117"/>
                  </a:lnTo>
                  <a:lnTo>
                    <a:pt x="5" y="110"/>
                  </a:lnTo>
                  <a:lnTo>
                    <a:pt x="6" y="102"/>
                  </a:lnTo>
                  <a:lnTo>
                    <a:pt x="7" y="95"/>
                  </a:lnTo>
                  <a:lnTo>
                    <a:pt x="11" y="88"/>
                  </a:lnTo>
                  <a:lnTo>
                    <a:pt x="13" y="81"/>
                  </a:lnTo>
                  <a:lnTo>
                    <a:pt x="16" y="74"/>
                  </a:lnTo>
                  <a:lnTo>
                    <a:pt x="16" y="68"/>
                  </a:lnTo>
                  <a:lnTo>
                    <a:pt x="19" y="62"/>
                  </a:lnTo>
                  <a:lnTo>
                    <a:pt x="23" y="56"/>
                  </a:lnTo>
                  <a:lnTo>
                    <a:pt x="26" y="50"/>
                  </a:lnTo>
                  <a:lnTo>
                    <a:pt x="27" y="45"/>
                  </a:lnTo>
                  <a:lnTo>
                    <a:pt x="33" y="39"/>
                  </a:lnTo>
                  <a:lnTo>
                    <a:pt x="36" y="34"/>
                  </a:lnTo>
                  <a:lnTo>
                    <a:pt x="40" y="28"/>
                  </a:lnTo>
                  <a:lnTo>
                    <a:pt x="45" y="24"/>
                  </a:lnTo>
                  <a:lnTo>
                    <a:pt x="49" y="21"/>
                  </a:lnTo>
                  <a:lnTo>
                    <a:pt x="52" y="17"/>
                  </a:lnTo>
                  <a:lnTo>
                    <a:pt x="55" y="14"/>
                  </a:lnTo>
                  <a:lnTo>
                    <a:pt x="62" y="10"/>
                  </a:lnTo>
                  <a:lnTo>
                    <a:pt x="65" y="8"/>
                  </a:lnTo>
                  <a:lnTo>
                    <a:pt x="69" y="7"/>
                  </a:lnTo>
                  <a:lnTo>
                    <a:pt x="74" y="7"/>
                  </a:lnTo>
                  <a:lnTo>
                    <a:pt x="77" y="4"/>
                  </a:lnTo>
                  <a:lnTo>
                    <a:pt x="83" y="4"/>
                  </a:lnTo>
                  <a:lnTo>
                    <a:pt x="85" y="3"/>
                  </a:lnTo>
                  <a:lnTo>
                    <a:pt x="92" y="3"/>
                  </a:lnTo>
                  <a:lnTo>
                    <a:pt x="96" y="0"/>
                  </a:lnTo>
                  <a:lnTo>
                    <a:pt x="99" y="0"/>
                  </a:lnTo>
                  <a:lnTo>
                    <a:pt x="102" y="0"/>
                  </a:lnTo>
                  <a:lnTo>
                    <a:pt x="105" y="3"/>
                  </a:lnTo>
                  <a:lnTo>
                    <a:pt x="110" y="3"/>
                  </a:lnTo>
                  <a:lnTo>
                    <a:pt x="117" y="4"/>
                  </a:lnTo>
                  <a:lnTo>
                    <a:pt x="122" y="6"/>
                  </a:lnTo>
                  <a:lnTo>
                    <a:pt x="127" y="7"/>
                  </a:lnTo>
                  <a:lnTo>
                    <a:pt x="129" y="10"/>
                  </a:lnTo>
                  <a:lnTo>
                    <a:pt x="133" y="14"/>
                  </a:lnTo>
                  <a:lnTo>
                    <a:pt x="137" y="17"/>
                  </a:lnTo>
                  <a:lnTo>
                    <a:pt x="138" y="21"/>
                  </a:lnTo>
                  <a:lnTo>
                    <a:pt x="138" y="24"/>
                  </a:lnTo>
                  <a:lnTo>
                    <a:pt x="141" y="28"/>
                  </a:lnTo>
                  <a:lnTo>
                    <a:pt x="141" y="34"/>
                  </a:lnTo>
                  <a:lnTo>
                    <a:pt x="141" y="39"/>
                  </a:lnTo>
                  <a:lnTo>
                    <a:pt x="137" y="45"/>
                  </a:lnTo>
                  <a:lnTo>
                    <a:pt x="133" y="50"/>
                  </a:lnTo>
                  <a:lnTo>
                    <a:pt x="129" y="56"/>
                  </a:lnTo>
                  <a:lnTo>
                    <a:pt x="127" y="62"/>
                  </a:lnTo>
                  <a:lnTo>
                    <a:pt x="120" y="67"/>
                  </a:lnTo>
                  <a:lnTo>
                    <a:pt x="115" y="74"/>
                  </a:lnTo>
                  <a:lnTo>
                    <a:pt x="112" y="77"/>
                  </a:lnTo>
                  <a:lnTo>
                    <a:pt x="110" y="81"/>
                  </a:lnTo>
                  <a:lnTo>
                    <a:pt x="107" y="85"/>
                  </a:lnTo>
                  <a:lnTo>
                    <a:pt x="103" y="88"/>
                  </a:lnTo>
                  <a:lnTo>
                    <a:pt x="102" y="94"/>
                  </a:lnTo>
                  <a:lnTo>
                    <a:pt x="99" y="96"/>
                  </a:lnTo>
                  <a:lnTo>
                    <a:pt x="99" y="100"/>
                  </a:lnTo>
                  <a:lnTo>
                    <a:pt x="96" y="106"/>
                  </a:lnTo>
                  <a:lnTo>
                    <a:pt x="92" y="110"/>
                  </a:lnTo>
                  <a:lnTo>
                    <a:pt x="92" y="114"/>
                  </a:lnTo>
                  <a:lnTo>
                    <a:pt x="89" y="118"/>
                  </a:lnTo>
                  <a:lnTo>
                    <a:pt x="89" y="123"/>
                  </a:lnTo>
                  <a:lnTo>
                    <a:pt x="87" y="130"/>
                  </a:lnTo>
                  <a:lnTo>
                    <a:pt x="85" y="135"/>
                  </a:lnTo>
                  <a:lnTo>
                    <a:pt x="85" y="140"/>
                  </a:lnTo>
                  <a:lnTo>
                    <a:pt x="85" y="144"/>
                  </a:lnTo>
                  <a:lnTo>
                    <a:pt x="85" y="152"/>
                  </a:lnTo>
                  <a:lnTo>
                    <a:pt x="87" y="157"/>
                  </a:lnTo>
                  <a:lnTo>
                    <a:pt x="89" y="163"/>
                  </a:lnTo>
                  <a:lnTo>
                    <a:pt x="92" y="168"/>
                  </a:lnTo>
                  <a:lnTo>
                    <a:pt x="94" y="173"/>
                  </a:lnTo>
                  <a:lnTo>
                    <a:pt x="98" y="179"/>
                  </a:lnTo>
                  <a:lnTo>
                    <a:pt x="99" y="182"/>
                  </a:lnTo>
                  <a:lnTo>
                    <a:pt x="102" y="190"/>
                  </a:lnTo>
                  <a:lnTo>
                    <a:pt x="103" y="193"/>
                  </a:lnTo>
                  <a:lnTo>
                    <a:pt x="107" y="198"/>
                  </a:lnTo>
                  <a:lnTo>
                    <a:pt x="110" y="200"/>
                  </a:lnTo>
                  <a:lnTo>
                    <a:pt x="115" y="206"/>
                  </a:lnTo>
                  <a:lnTo>
                    <a:pt x="122" y="213"/>
                  </a:lnTo>
                  <a:lnTo>
                    <a:pt x="128" y="221"/>
                  </a:lnTo>
                  <a:lnTo>
                    <a:pt x="132" y="225"/>
                  </a:lnTo>
                  <a:lnTo>
                    <a:pt x="137" y="228"/>
                  </a:lnTo>
                  <a:lnTo>
                    <a:pt x="141" y="231"/>
                  </a:lnTo>
                  <a:lnTo>
                    <a:pt x="143" y="232"/>
                  </a:lnTo>
                  <a:lnTo>
                    <a:pt x="151" y="239"/>
                  </a:lnTo>
                  <a:lnTo>
                    <a:pt x="158" y="244"/>
                  </a:lnTo>
                  <a:lnTo>
                    <a:pt x="165" y="249"/>
                  </a:lnTo>
                  <a:lnTo>
                    <a:pt x="172" y="254"/>
                  </a:lnTo>
                  <a:lnTo>
                    <a:pt x="176" y="258"/>
                  </a:lnTo>
                  <a:lnTo>
                    <a:pt x="181" y="266"/>
                  </a:lnTo>
                  <a:lnTo>
                    <a:pt x="185" y="271"/>
                  </a:lnTo>
                  <a:lnTo>
                    <a:pt x="186" y="277"/>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7" name="Freeform 35"/>
            <p:cNvSpPr>
              <a:spLocks/>
            </p:cNvSpPr>
            <p:nvPr/>
          </p:nvSpPr>
          <p:spPr bwMode="auto">
            <a:xfrm>
              <a:off x="-548" y="3534"/>
              <a:ext cx="67" cy="147"/>
            </a:xfrm>
            <a:custGeom>
              <a:avLst/>
              <a:gdLst>
                <a:gd name="T0" fmla="*/ 0 w 67"/>
                <a:gd name="T1" fmla="*/ 22 h 147"/>
                <a:gd name="T2" fmla="*/ 0 w 67"/>
                <a:gd name="T3" fmla="*/ 29 h 147"/>
                <a:gd name="T4" fmla="*/ 2 w 67"/>
                <a:gd name="T5" fmla="*/ 36 h 147"/>
                <a:gd name="T6" fmla="*/ 3 w 67"/>
                <a:gd name="T7" fmla="*/ 45 h 147"/>
                <a:gd name="T8" fmla="*/ 4 w 67"/>
                <a:gd name="T9" fmla="*/ 54 h 147"/>
                <a:gd name="T10" fmla="*/ 8 w 67"/>
                <a:gd name="T11" fmla="*/ 67 h 147"/>
                <a:gd name="T12" fmla="*/ 11 w 67"/>
                <a:gd name="T13" fmla="*/ 80 h 147"/>
                <a:gd name="T14" fmla="*/ 13 w 67"/>
                <a:gd name="T15" fmla="*/ 90 h 147"/>
                <a:gd name="T16" fmla="*/ 17 w 67"/>
                <a:gd name="T17" fmla="*/ 101 h 147"/>
                <a:gd name="T18" fmla="*/ 20 w 67"/>
                <a:gd name="T19" fmla="*/ 115 h 147"/>
                <a:gd name="T20" fmla="*/ 22 w 67"/>
                <a:gd name="T21" fmla="*/ 125 h 147"/>
                <a:gd name="T22" fmla="*/ 28 w 67"/>
                <a:gd name="T23" fmla="*/ 133 h 147"/>
                <a:gd name="T24" fmla="*/ 29 w 67"/>
                <a:gd name="T25" fmla="*/ 139 h 147"/>
                <a:gd name="T26" fmla="*/ 35 w 67"/>
                <a:gd name="T27" fmla="*/ 146 h 147"/>
                <a:gd name="T28" fmla="*/ 41 w 67"/>
                <a:gd name="T29" fmla="*/ 145 h 147"/>
                <a:gd name="T30" fmla="*/ 51 w 67"/>
                <a:gd name="T31" fmla="*/ 145 h 147"/>
                <a:gd name="T32" fmla="*/ 58 w 67"/>
                <a:gd name="T33" fmla="*/ 139 h 147"/>
                <a:gd name="T34" fmla="*/ 63 w 67"/>
                <a:gd name="T35" fmla="*/ 133 h 147"/>
                <a:gd name="T36" fmla="*/ 67 w 67"/>
                <a:gd name="T37" fmla="*/ 121 h 147"/>
                <a:gd name="T38" fmla="*/ 66 w 67"/>
                <a:gd name="T39" fmla="*/ 111 h 147"/>
                <a:gd name="T40" fmla="*/ 66 w 67"/>
                <a:gd name="T41" fmla="*/ 101 h 147"/>
                <a:gd name="T42" fmla="*/ 64 w 67"/>
                <a:gd name="T43" fmla="*/ 93 h 147"/>
                <a:gd name="T44" fmla="*/ 63 w 67"/>
                <a:gd name="T45" fmla="*/ 83 h 147"/>
                <a:gd name="T46" fmla="*/ 60 w 67"/>
                <a:gd name="T47" fmla="*/ 72 h 147"/>
                <a:gd name="T48" fmla="*/ 58 w 67"/>
                <a:gd name="T49" fmla="*/ 62 h 147"/>
                <a:gd name="T50" fmla="*/ 55 w 67"/>
                <a:gd name="T51" fmla="*/ 50 h 147"/>
                <a:gd name="T52" fmla="*/ 51 w 67"/>
                <a:gd name="T53" fmla="*/ 40 h 147"/>
                <a:gd name="T54" fmla="*/ 46 w 67"/>
                <a:gd name="T55" fmla="*/ 32 h 147"/>
                <a:gd name="T56" fmla="*/ 44 w 67"/>
                <a:gd name="T57" fmla="*/ 22 h 147"/>
                <a:gd name="T58" fmla="*/ 39 w 67"/>
                <a:gd name="T59" fmla="*/ 13 h 147"/>
                <a:gd name="T60" fmla="*/ 36 w 67"/>
                <a:gd name="T61" fmla="*/ 7 h 147"/>
                <a:gd name="T62" fmla="*/ 31 w 67"/>
                <a:gd name="T63" fmla="*/ 2 h 147"/>
                <a:gd name="T64" fmla="*/ 20 w 67"/>
                <a:gd name="T65" fmla="*/ 0 h 147"/>
                <a:gd name="T66" fmla="*/ 10 w 67"/>
                <a:gd name="T67" fmla="*/ 5 h 147"/>
                <a:gd name="T68" fmla="*/ 2 w 67"/>
                <a:gd name="T69" fmla="*/ 12 h 147"/>
                <a:gd name="T70" fmla="*/ 0 w 67"/>
                <a:gd name="T71" fmla="*/ 20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147"/>
                <a:gd name="T110" fmla="*/ 67 w 67"/>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147">
                  <a:moveTo>
                    <a:pt x="0" y="20"/>
                  </a:moveTo>
                  <a:lnTo>
                    <a:pt x="0" y="22"/>
                  </a:lnTo>
                  <a:lnTo>
                    <a:pt x="0" y="27"/>
                  </a:lnTo>
                  <a:lnTo>
                    <a:pt x="0" y="29"/>
                  </a:lnTo>
                  <a:lnTo>
                    <a:pt x="2" y="32"/>
                  </a:lnTo>
                  <a:lnTo>
                    <a:pt x="2" y="36"/>
                  </a:lnTo>
                  <a:lnTo>
                    <a:pt x="2" y="42"/>
                  </a:lnTo>
                  <a:lnTo>
                    <a:pt x="3" y="45"/>
                  </a:lnTo>
                  <a:lnTo>
                    <a:pt x="4" y="50"/>
                  </a:lnTo>
                  <a:lnTo>
                    <a:pt x="4" y="54"/>
                  </a:lnTo>
                  <a:lnTo>
                    <a:pt x="6" y="62"/>
                  </a:lnTo>
                  <a:lnTo>
                    <a:pt x="8" y="67"/>
                  </a:lnTo>
                  <a:lnTo>
                    <a:pt x="10" y="72"/>
                  </a:lnTo>
                  <a:lnTo>
                    <a:pt x="11" y="80"/>
                  </a:lnTo>
                  <a:lnTo>
                    <a:pt x="13" y="85"/>
                  </a:lnTo>
                  <a:lnTo>
                    <a:pt x="13" y="90"/>
                  </a:lnTo>
                  <a:lnTo>
                    <a:pt x="15" y="96"/>
                  </a:lnTo>
                  <a:lnTo>
                    <a:pt x="17" y="101"/>
                  </a:lnTo>
                  <a:lnTo>
                    <a:pt x="20" y="109"/>
                  </a:lnTo>
                  <a:lnTo>
                    <a:pt x="20" y="115"/>
                  </a:lnTo>
                  <a:lnTo>
                    <a:pt x="21" y="119"/>
                  </a:lnTo>
                  <a:lnTo>
                    <a:pt x="22" y="125"/>
                  </a:lnTo>
                  <a:lnTo>
                    <a:pt x="24" y="129"/>
                  </a:lnTo>
                  <a:lnTo>
                    <a:pt x="28" y="133"/>
                  </a:lnTo>
                  <a:lnTo>
                    <a:pt x="28" y="136"/>
                  </a:lnTo>
                  <a:lnTo>
                    <a:pt x="29" y="139"/>
                  </a:lnTo>
                  <a:lnTo>
                    <a:pt x="31" y="143"/>
                  </a:lnTo>
                  <a:lnTo>
                    <a:pt x="35" y="146"/>
                  </a:lnTo>
                  <a:lnTo>
                    <a:pt x="39" y="147"/>
                  </a:lnTo>
                  <a:lnTo>
                    <a:pt x="41" y="145"/>
                  </a:lnTo>
                  <a:lnTo>
                    <a:pt x="46" y="145"/>
                  </a:lnTo>
                  <a:lnTo>
                    <a:pt x="51" y="145"/>
                  </a:lnTo>
                  <a:lnTo>
                    <a:pt x="55" y="143"/>
                  </a:lnTo>
                  <a:lnTo>
                    <a:pt x="58" y="139"/>
                  </a:lnTo>
                  <a:lnTo>
                    <a:pt x="60" y="136"/>
                  </a:lnTo>
                  <a:lnTo>
                    <a:pt x="63" y="133"/>
                  </a:lnTo>
                  <a:lnTo>
                    <a:pt x="67" y="127"/>
                  </a:lnTo>
                  <a:lnTo>
                    <a:pt x="67" y="121"/>
                  </a:lnTo>
                  <a:lnTo>
                    <a:pt x="67" y="115"/>
                  </a:lnTo>
                  <a:lnTo>
                    <a:pt x="66" y="111"/>
                  </a:lnTo>
                  <a:lnTo>
                    <a:pt x="66" y="107"/>
                  </a:lnTo>
                  <a:lnTo>
                    <a:pt x="66" y="101"/>
                  </a:lnTo>
                  <a:lnTo>
                    <a:pt x="66" y="98"/>
                  </a:lnTo>
                  <a:lnTo>
                    <a:pt x="64" y="93"/>
                  </a:lnTo>
                  <a:lnTo>
                    <a:pt x="63" y="88"/>
                  </a:lnTo>
                  <a:lnTo>
                    <a:pt x="63" y="83"/>
                  </a:lnTo>
                  <a:lnTo>
                    <a:pt x="63" y="78"/>
                  </a:lnTo>
                  <a:lnTo>
                    <a:pt x="60" y="72"/>
                  </a:lnTo>
                  <a:lnTo>
                    <a:pt x="60" y="67"/>
                  </a:lnTo>
                  <a:lnTo>
                    <a:pt x="58" y="62"/>
                  </a:lnTo>
                  <a:lnTo>
                    <a:pt x="56" y="56"/>
                  </a:lnTo>
                  <a:lnTo>
                    <a:pt x="55" y="50"/>
                  </a:lnTo>
                  <a:lnTo>
                    <a:pt x="51" y="45"/>
                  </a:lnTo>
                  <a:lnTo>
                    <a:pt x="51" y="40"/>
                  </a:lnTo>
                  <a:lnTo>
                    <a:pt x="49" y="34"/>
                  </a:lnTo>
                  <a:lnTo>
                    <a:pt x="46" y="32"/>
                  </a:lnTo>
                  <a:lnTo>
                    <a:pt x="46" y="27"/>
                  </a:lnTo>
                  <a:lnTo>
                    <a:pt x="44" y="22"/>
                  </a:lnTo>
                  <a:lnTo>
                    <a:pt x="42" y="16"/>
                  </a:lnTo>
                  <a:lnTo>
                    <a:pt x="39" y="13"/>
                  </a:lnTo>
                  <a:lnTo>
                    <a:pt x="39" y="12"/>
                  </a:lnTo>
                  <a:lnTo>
                    <a:pt x="36" y="7"/>
                  </a:lnTo>
                  <a:lnTo>
                    <a:pt x="35" y="5"/>
                  </a:lnTo>
                  <a:lnTo>
                    <a:pt x="31" y="2"/>
                  </a:lnTo>
                  <a:lnTo>
                    <a:pt x="28" y="0"/>
                  </a:lnTo>
                  <a:lnTo>
                    <a:pt x="20" y="0"/>
                  </a:lnTo>
                  <a:lnTo>
                    <a:pt x="15" y="2"/>
                  </a:lnTo>
                  <a:lnTo>
                    <a:pt x="10" y="5"/>
                  </a:lnTo>
                  <a:lnTo>
                    <a:pt x="6" y="11"/>
                  </a:lnTo>
                  <a:lnTo>
                    <a:pt x="2" y="12"/>
                  </a:lnTo>
                  <a:lnTo>
                    <a:pt x="2" y="16"/>
                  </a:lnTo>
                  <a:lnTo>
                    <a:pt x="0" y="20"/>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8" name="Freeform 36"/>
            <p:cNvSpPr>
              <a:spLocks/>
            </p:cNvSpPr>
            <p:nvPr/>
          </p:nvSpPr>
          <p:spPr bwMode="auto">
            <a:xfrm>
              <a:off x="-426" y="3449"/>
              <a:ext cx="69" cy="147"/>
            </a:xfrm>
            <a:custGeom>
              <a:avLst/>
              <a:gdLst>
                <a:gd name="T0" fmla="*/ 0 w 69"/>
                <a:gd name="T1" fmla="*/ 27 h 147"/>
                <a:gd name="T2" fmla="*/ 0 w 69"/>
                <a:gd name="T3" fmla="*/ 32 h 147"/>
                <a:gd name="T4" fmla="*/ 3 w 69"/>
                <a:gd name="T5" fmla="*/ 40 h 147"/>
                <a:gd name="T6" fmla="*/ 5 w 69"/>
                <a:gd name="T7" fmla="*/ 51 h 147"/>
                <a:gd name="T8" fmla="*/ 7 w 69"/>
                <a:gd name="T9" fmla="*/ 61 h 147"/>
                <a:gd name="T10" fmla="*/ 10 w 69"/>
                <a:gd name="T11" fmla="*/ 74 h 147"/>
                <a:gd name="T12" fmla="*/ 13 w 69"/>
                <a:gd name="T13" fmla="*/ 85 h 147"/>
                <a:gd name="T14" fmla="*/ 16 w 69"/>
                <a:gd name="T15" fmla="*/ 97 h 147"/>
                <a:gd name="T16" fmla="*/ 18 w 69"/>
                <a:gd name="T17" fmla="*/ 109 h 147"/>
                <a:gd name="T18" fmla="*/ 23 w 69"/>
                <a:gd name="T19" fmla="*/ 117 h 147"/>
                <a:gd name="T20" fmla="*/ 27 w 69"/>
                <a:gd name="T21" fmla="*/ 128 h 147"/>
                <a:gd name="T22" fmla="*/ 30 w 69"/>
                <a:gd name="T23" fmla="*/ 135 h 147"/>
                <a:gd name="T24" fmla="*/ 31 w 69"/>
                <a:gd name="T25" fmla="*/ 141 h 147"/>
                <a:gd name="T26" fmla="*/ 36 w 69"/>
                <a:gd name="T27" fmla="*/ 147 h 147"/>
                <a:gd name="T28" fmla="*/ 48 w 69"/>
                <a:gd name="T29" fmla="*/ 145 h 147"/>
                <a:gd name="T30" fmla="*/ 56 w 69"/>
                <a:gd name="T31" fmla="*/ 143 h 147"/>
                <a:gd name="T32" fmla="*/ 61 w 69"/>
                <a:gd name="T33" fmla="*/ 138 h 147"/>
                <a:gd name="T34" fmla="*/ 69 w 69"/>
                <a:gd name="T35" fmla="*/ 127 h 147"/>
                <a:gd name="T36" fmla="*/ 69 w 69"/>
                <a:gd name="T37" fmla="*/ 115 h 147"/>
                <a:gd name="T38" fmla="*/ 69 w 69"/>
                <a:gd name="T39" fmla="*/ 107 h 147"/>
                <a:gd name="T40" fmla="*/ 66 w 69"/>
                <a:gd name="T41" fmla="*/ 98 h 147"/>
                <a:gd name="T42" fmla="*/ 65 w 69"/>
                <a:gd name="T43" fmla="*/ 89 h 147"/>
                <a:gd name="T44" fmla="*/ 61 w 69"/>
                <a:gd name="T45" fmla="*/ 78 h 147"/>
                <a:gd name="T46" fmla="*/ 59 w 69"/>
                <a:gd name="T47" fmla="*/ 67 h 147"/>
                <a:gd name="T48" fmla="*/ 56 w 69"/>
                <a:gd name="T49" fmla="*/ 57 h 147"/>
                <a:gd name="T50" fmla="*/ 53 w 69"/>
                <a:gd name="T51" fmla="*/ 47 h 147"/>
                <a:gd name="T52" fmla="*/ 50 w 69"/>
                <a:gd name="T53" fmla="*/ 36 h 147"/>
                <a:gd name="T54" fmla="*/ 44 w 69"/>
                <a:gd name="T55" fmla="*/ 27 h 147"/>
                <a:gd name="T56" fmla="*/ 43 w 69"/>
                <a:gd name="T57" fmla="*/ 18 h 147"/>
                <a:gd name="T58" fmla="*/ 36 w 69"/>
                <a:gd name="T59" fmla="*/ 11 h 147"/>
                <a:gd name="T60" fmla="*/ 34 w 69"/>
                <a:gd name="T61" fmla="*/ 5 h 147"/>
                <a:gd name="T62" fmla="*/ 29 w 69"/>
                <a:gd name="T63" fmla="*/ 1 h 147"/>
                <a:gd name="T64" fmla="*/ 15 w 69"/>
                <a:gd name="T65" fmla="*/ 3 h 147"/>
                <a:gd name="T66" fmla="*/ 7 w 69"/>
                <a:gd name="T67" fmla="*/ 9 h 147"/>
                <a:gd name="T68" fmla="*/ 0 w 69"/>
                <a:gd name="T69" fmla="*/ 18 h 147"/>
                <a:gd name="T70" fmla="*/ 0 w 69"/>
                <a:gd name="T71" fmla="*/ 22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147"/>
                <a:gd name="T110" fmla="*/ 69 w 69"/>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147">
                  <a:moveTo>
                    <a:pt x="0" y="22"/>
                  </a:moveTo>
                  <a:lnTo>
                    <a:pt x="0" y="27"/>
                  </a:lnTo>
                  <a:lnTo>
                    <a:pt x="0" y="29"/>
                  </a:lnTo>
                  <a:lnTo>
                    <a:pt x="0" y="32"/>
                  </a:lnTo>
                  <a:lnTo>
                    <a:pt x="2" y="36"/>
                  </a:lnTo>
                  <a:lnTo>
                    <a:pt x="3" y="40"/>
                  </a:lnTo>
                  <a:lnTo>
                    <a:pt x="3" y="45"/>
                  </a:lnTo>
                  <a:lnTo>
                    <a:pt x="5" y="51"/>
                  </a:lnTo>
                  <a:lnTo>
                    <a:pt x="7" y="54"/>
                  </a:lnTo>
                  <a:lnTo>
                    <a:pt x="7" y="61"/>
                  </a:lnTo>
                  <a:lnTo>
                    <a:pt x="9" y="67"/>
                  </a:lnTo>
                  <a:lnTo>
                    <a:pt x="10" y="74"/>
                  </a:lnTo>
                  <a:lnTo>
                    <a:pt x="13" y="78"/>
                  </a:lnTo>
                  <a:lnTo>
                    <a:pt x="13" y="85"/>
                  </a:lnTo>
                  <a:lnTo>
                    <a:pt x="15" y="90"/>
                  </a:lnTo>
                  <a:lnTo>
                    <a:pt x="16" y="97"/>
                  </a:lnTo>
                  <a:lnTo>
                    <a:pt x="18" y="101"/>
                  </a:lnTo>
                  <a:lnTo>
                    <a:pt x="18" y="109"/>
                  </a:lnTo>
                  <a:lnTo>
                    <a:pt x="20" y="112"/>
                  </a:lnTo>
                  <a:lnTo>
                    <a:pt x="23" y="117"/>
                  </a:lnTo>
                  <a:lnTo>
                    <a:pt x="23" y="123"/>
                  </a:lnTo>
                  <a:lnTo>
                    <a:pt x="27" y="128"/>
                  </a:lnTo>
                  <a:lnTo>
                    <a:pt x="29" y="132"/>
                  </a:lnTo>
                  <a:lnTo>
                    <a:pt x="30" y="135"/>
                  </a:lnTo>
                  <a:lnTo>
                    <a:pt x="30" y="139"/>
                  </a:lnTo>
                  <a:lnTo>
                    <a:pt x="31" y="141"/>
                  </a:lnTo>
                  <a:lnTo>
                    <a:pt x="34" y="147"/>
                  </a:lnTo>
                  <a:lnTo>
                    <a:pt x="36" y="147"/>
                  </a:lnTo>
                  <a:lnTo>
                    <a:pt x="43" y="145"/>
                  </a:lnTo>
                  <a:lnTo>
                    <a:pt x="48" y="145"/>
                  </a:lnTo>
                  <a:lnTo>
                    <a:pt x="52" y="143"/>
                  </a:lnTo>
                  <a:lnTo>
                    <a:pt x="56" y="143"/>
                  </a:lnTo>
                  <a:lnTo>
                    <a:pt x="59" y="139"/>
                  </a:lnTo>
                  <a:lnTo>
                    <a:pt x="61" y="138"/>
                  </a:lnTo>
                  <a:lnTo>
                    <a:pt x="65" y="133"/>
                  </a:lnTo>
                  <a:lnTo>
                    <a:pt x="69" y="127"/>
                  </a:lnTo>
                  <a:lnTo>
                    <a:pt x="69" y="121"/>
                  </a:lnTo>
                  <a:lnTo>
                    <a:pt x="69" y="115"/>
                  </a:lnTo>
                  <a:lnTo>
                    <a:pt x="69" y="112"/>
                  </a:lnTo>
                  <a:lnTo>
                    <a:pt x="69" y="107"/>
                  </a:lnTo>
                  <a:lnTo>
                    <a:pt x="66" y="101"/>
                  </a:lnTo>
                  <a:lnTo>
                    <a:pt x="66" y="98"/>
                  </a:lnTo>
                  <a:lnTo>
                    <a:pt x="65" y="93"/>
                  </a:lnTo>
                  <a:lnTo>
                    <a:pt x="65" y="89"/>
                  </a:lnTo>
                  <a:lnTo>
                    <a:pt x="63" y="83"/>
                  </a:lnTo>
                  <a:lnTo>
                    <a:pt x="61" y="78"/>
                  </a:lnTo>
                  <a:lnTo>
                    <a:pt x="61" y="74"/>
                  </a:lnTo>
                  <a:lnTo>
                    <a:pt x="59" y="67"/>
                  </a:lnTo>
                  <a:lnTo>
                    <a:pt x="58" y="61"/>
                  </a:lnTo>
                  <a:lnTo>
                    <a:pt x="56" y="57"/>
                  </a:lnTo>
                  <a:lnTo>
                    <a:pt x="56" y="51"/>
                  </a:lnTo>
                  <a:lnTo>
                    <a:pt x="53" y="47"/>
                  </a:lnTo>
                  <a:lnTo>
                    <a:pt x="50" y="40"/>
                  </a:lnTo>
                  <a:lnTo>
                    <a:pt x="50" y="36"/>
                  </a:lnTo>
                  <a:lnTo>
                    <a:pt x="48" y="31"/>
                  </a:lnTo>
                  <a:lnTo>
                    <a:pt x="44" y="27"/>
                  </a:lnTo>
                  <a:lnTo>
                    <a:pt x="44" y="22"/>
                  </a:lnTo>
                  <a:lnTo>
                    <a:pt x="43" y="18"/>
                  </a:lnTo>
                  <a:lnTo>
                    <a:pt x="40" y="14"/>
                  </a:lnTo>
                  <a:lnTo>
                    <a:pt x="36" y="11"/>
                  </a:lnTo>
                  <a:lnTo>
                    <a:pt x="34" y="7"/>
                  </a:lnTo>
                  <a:lnTo>
                    <a:pt x="34" y="5"/>
                  </a:lnTo>
                  <a:lnTo>
                    <a:pt x="30" y="3"/>
                  </a:lnTo>
                  <a:lnTo>
                    <a:pt x="29" y="1"/>
                  </a:lnTo>
                  <a:lnTo>
                    <a:pt x="20" y="0"/>
                  </a:lnTo>
                  <a:lnTo>
                    <a:pt x="15" y="3"/>
                  </a:lnTo>
                  <a:lnTo>
                    <a:pt x="10" y="5"/>
                  </a:lnTo>
                  <a:lnTo>
                    <a:pt x="7" y="9"/>
                  </a:lnTo>
                  <a:lnTo>
                    <a:pt x="3" y="14"/>
                  </a:lnTo>
                  <a:lnTo>
                    <a:pt x="0" y="18"/>
                  </a:lnTo>
                  <a:lnTo>
                    <a:pt x="0" y="21"/>
                  </a:lnTo>
                  <a:lnTo>
                    <a:pt x="0" y="22"/>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299" name="Freeform 37"/>
            <p:cNvSpPr>
              <a:spLocks/>
            </p:cNvSpPr>
            <p:nvPr/>
          </p:nvSpPr>
          <p:spPr bwMode="auto">
            <a:xfrm>
              <a:off x="-307" y="3366"/>
              <a:ext cx="69" cy="144"/>
            </a:xfrm>
            <a:custGeom>
              <a:avLst/>
              <a:gdLst>
                <a:gd name="T0" fmla="*/ 0 w 69"/>
                <a:gd name="T1" fmla="*/ 22 h 144"/>
                <a:gd name="T2" fmla="*/ 2 w 69"/>
                <a:gd name="T3" fmla="*/ 27 h 144"/>
                <a:gd name="T4" fmla="*/ 4 w 69"/>
                <a:gd name="T5" fmla="*/ 36 h 144"/>
                <a:gd name="T6" fmla="*/ 6 w 69"/>
                <a:gd name="T7" fmla="*/ 44 h 144"/>
                <a:gd name="T8" fmla="*/ 8 w 69"/>
                <a:gd name="T9" fmla="*/ 54 h 144"/>
                <a:gd name="T10" fmla="*/ 11 w 69"/>
                <a:gd name="T11" fmla="*/ 65 h 144"/>
                <a:gd name="T12" fmla="*/ 13 w 69"/>
                <a:gd name="T13" fmla="*/ 79 h 144"/>
                <a:gd name="T14" fmla="*/ 18 w 69"/>
                <a:gd name="T15" fmla="*/ 90 h 144"/>
                <a:gd name="T16" fmla="*/ 20 w 69"/>
                <a:gd name="T17" fmla="*/ 101 h 144"/>
                <a:gd name="T18" fmla="*/ 26 w 69"/>
                <a:gd name="T19" fmla="*/ 112 h 144"/>
                <a:gd name="T20" fmla="*/ 27 w 69"/>
                <a:gd name="T21" fmla="*/ 122 h 144"/>
                <a:gd name="T22" fmla="*/ 32 w 69"/>
                <a:gd name="T23" fmla="*/ 130 h 144"/>
                <a:gd name="T24" fmla="*/ 33 w 69"/>
                <a:gd name="T25" fmla="*/ 137 h 144"/>
                <a:gd name="T26" fmla="*/ 38 w 69"/>
                <a:gd name="T27" fmla="*/ 144 h 144"/>
                <a:gd name="T28" fmla="*/ 46 w 69"/>
                <a:gd name="T29" fmla="*/ 144 h 144"/>
                <a:gd name="T30" fmla="*/ 53 w 69"/>
                <a:gd name="T31" fmla="*/ 143 h 144"/>
                <a:gd name="T32" fmla="*/ 61 w 69"/>
                <a:gd name="T33" fmla="*/ 139 h 144"/>
                <a:gd name="T34" fmla="*/ 68 w 69"/>
                <a:gd name="T35" fmla="*/ 130 h 144"/>
                <a:gd name="T36" fmla="*/ 69 w 69"/>
                <a:gd name="T37" fmla="*/ 119 h 144"/>
                <a:gd name="T38" fmla="*/ 69 w 69"/>
                <a:gd name="T39" fmla="*/ 110 h 144"/>
                <a:gd name="T40" fmla="*/ 69 w 69"/>
                <a:gd name="T41" fmla="*/ 101 h 144"/>
                <a:gd name="T42" fmla="*/ 67 w 69"/>
                <a:gd name="T43" fmla="*/ 90 h 144"/>
                <a:gd name="T44" fmla="*/ 65 w 69"/>
                <a:gd name="T45" fmla="*/ 80 h 144"/>
                <a:gd name="T46" fmla="*/ 64 w 69"/>
                <a:gd name="T47" fmla="*/ 70 h 144"/>
                <a:gd name="T48" fmla="*/ 60 w 69"/>
                <a:gd name="T49" fmla="*/ 61 h 144"/>
                <a:gd name="T50" fmla="*/ 55 w 69"/>
                <a:gd name="T51" fmla="*/ 50 h 144"/>
                <a:gd name="T52" fmla="*/ 51 w 69"/>
                <a:gd name="T53" fmla="*/ 39 h 144"/>
                <a:gd name="T54" fmla="*/ 48 w 69"/>
                <a:gd name="T55" fmla="*/ 29 h 144"/>
                <a:gd name="T56" fmla="*/ 46 w 69"/>
                <a:gd name="T57" fmla="*/ 21 h 144"/>
                <a:gd name="T58" fmla="*/ 40 w 69"/>
                <a:gd name="T59" fmla="*/ 11 h 144"/>
                <a:gd name="T60" fmla="*/ 32 w 69"/>
                <a:gd name="T61" fmla="*/ 1 h 144"/>
                <a:gd name="T62" fmla="*/ 22 w 69"/>
                <a:gd name="T63" fmla="*/ 0 h 144"/>
                <a:gd name="T64" fmla="*/ 11 w 69"/>
                <a:gd name="T65" fmla="*/ 6 h 144"/>
                <a:gd name="T66" fmla="*/ 4 w 69"/>
                <a:gd name="T67" fmla="*/ 12 h 144"/>
                <a:gd name="T68" fmla="*/ 0 w 69"/>
                <a:gd name="T69" fmla="*/ 19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144"/>
                <a:gd name="T107" fmla="*/ 69 w 69"/>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144">
                  <a:moveTo>
                    <a:pt x="0" y="21"/>
                  </a:moveTo>
                  <a:lnTo>
                    <a:pt x="0" y="22"/>
                  </a:lnTo>
                  <a:lnTo>
                    <a:pt x="2" y="26"/>
                  </a:lnTo>
                  <a:lnTo>
                    <a:pt x="2" y="27"/>
                  </a:lnTo>
                  <a:lnTo>
                    <a:pt x="4" y="30"/>
                  </a:lnTo>
                  <a:lnTo>
                    <a:pt x="4" y="36"/>
                  </a:lnTo>
                  <a:lnTo>
                    <a:pt x="6" y="40"/>
                  </a:lnTo>
                  <a:lnTo>
                    <a:pt x="6" y="44"/>
                  </a:lnTo>
                  <a:lnTo>
                    <a:pt x="8" y="50"/>
                  </a:lnTo>
                  <a:lnTo>
                    <a:pt x="8" y="54"/>
                  </a:lnTo>
                  <a:lnTo>
                    <a:pt x="11" y="61"/>
                  </a:lnTo>
                  <a:lnTo>
                    <a:pt x="11" y="65"/>
                  </a:lnTo>
                  <a:lnTo>
                    <a:pt x="13" y="72"/>
                  </a:lnTo>
                  <a:lnTo>
                    <a:pt x="13" y="79"/>
                  </a:lnTo>
                  <a:lnTo>
                    <a:pt x="17" y="84"/>
                  </a:lnTo>
                  <a:lnTo>
                    <a:pt x="18" y="90"/>
                  </a:lnTo>
                  <a:lnTo>
                    <a:pt x="20" y="96"/>
                  </a:lnTo>
                  <a:lnTo>
                    <a:pt x="20" y="101"/>
                  </a:lnTo>
                  <a:lnTo>
                    <a:pt x="24" y="106"/>
                  </a:lnTo>
                  <a:lnTo>
                    <a:pt x="26" y="112"/>
                  </a:lnTo>
                  <a:lnTo>
                    <a:pt x="26" y="117"/>
                  </a:lnTo>
                  <a:lnTo>
                    <a:pt x="27" y="122"/>
                  </a:lnTo>
                  <a:lnTo>
                    <a:pt x="30" y="126"/>
                  </a:lnTo>
                  <a:lnTo>
                    <a:pt x="32" y="130"/>
                  </a:lnTo>
                  <a:lnTo>
                    <a:pt x="32" y="135"/>
                  </a:lnTo>
                  <a:lnTo>
                    <a:pt x="33" y="137"/>
                  </a:lnTo>
                  <a:lnTo>
                    <a:pt x="35" y="141"/>
                  </a:lnTo>
                  <a:lnTo>
                    <a:pt x="38" y="144"/>
                  </a:lnTo>
                  <a:lnTo>
                    <a:pt x="42" y="144"/>
                  </a:lnTo>
                  <a:lnTo>
                    <a:pt x="46" y="144"/>
                  </a:lnTo>
                  <a:lnTo>
                    <a:pt x="48" y="144"/>
                  </a:lnTo>
                  <a:lnTo>
                    <a:pt x="53" y="143"/>
                  </a:lnTo>
                  <a:lnTo>
                    <a:pt x="58" y="141"/>
                  </a:lnTo>
                  <a:lnTo>
                    <a:pt x="61" y="139"/>
                  </a:lnTo>
                  <a:lnTo>
                    <a:pt x="65" y="135"/>
                  </a:lnTo>
                  <a:lnTo>
                    <a:pt x="68" y="130"/>
                  </a:lnTo>
                  <a:lnTo>
                    <a:pt x="69" y="125"/>
                  </a:lnTo>
                  <a:lnTo>
                    <a:pt x="69" y="119"/>
                  </a:lnTo>
                  <a:lnTo>
                    <a:pt x="69" y="114"/>
                  </a:lnTo>
                  <a:lnTo>
                    <a:pt x="69" y="110"/>
                  </a:lnTo>
                  <a:lnTo>
                    <a:pt x="69" y="105"/>
                  </a:lnTo>
                  <a:lnTo>
                    <a:pt x="69" y="101"/>
                  </a:lnTo>
                  <a:lnTo>
                    <a:pt x="68" y="97"/>
                  </a:lnTo>
                  <a:lnTo>
                    <a:pt x="67" y="90"/>
                  </a:lnTo>
                  <a:lnTo>
                    <a:pt x="67" y="86"/>
                  </a:lnTo>
                  <a:lnTo>
                    <a:pt x="65" y="80"/>
                  </a:lnTo>
                  <a:lnTo>
                    <a:pt x="64" y="77"/>
                  </a:lnTo>
                  <a:lnTo>
                    <a:pt x="64" y="70"/>
                  </a:lnTo>
                  <a:lnTo>
                    <a:pt x="61" y="65"/>
                  </a:lnTo>
                  <a:lnTo>
                    <a:pt x="60" y="61"/>
                  </a:lnTo>
                  <a:lnTo>
                    <a:pt x="58" y="56"/>
                  </a:lnTo>
                  <a:lnTo>
                    <a:pt x="55" y="50"/>
                  </a:lnTo>
                  <a:lnTo>
                    <a:pt x="55" y="44"/>
                  </a:lnTo>
                  <a:lnTo>
                    <a:pt x="51" y="39"/>
                  </a:lnTo>
                  <a:lnTo>
                    <a:pt x="50" y="34"/>
                  </a:lnTo>
                  <a:lnTo>
                    <a:pt x="48" y="29"/>
                  </a:lnTo>
                  <a:lnTo>
                    <a:pt x="47" y="25"/>
                  </a:lnTo>
                  <a:lnTo>
                    <a:pt x="46" y="21"/>
                  </a:lnTo>
                  <a:lnTo>
                    <a:pt x="43" y="18"/>
                  </a:lnTo>
                  <a:lnTo>
                    <a:pt x="40" y="11"/>
                  </a:lnTo>
                  <a:lnTo>
                    <a:pt x="35" y="6"/>
                  </a:lnTo>
                  <a:lnTo>
                    <a:pt x="32" y="1"/>
                  </a:lnTo>
                  <a:lnTo>
                    <a:pt x="29" y="0"/>
                  </a:lnTo>
                  <a:lnTo>
                    <a:pt x="22" y="0"/>
                  </a:lnTo>
                  <a:lnTo>
                    <a:pt x="15" y="1"/>
                  </a:lnTo>
                  <a:lnTo>
                    <a:pt x="11" y="6"/>
                  </a:lnTo>
                  <a:lnTo>
                    <a:pt x="8" y="9"/>
                  </a:lnTo>
                  <a:lnTo>
                    <a:pt x="4" y="12"/>
                  </a:lnTo>
                  <a:lnTo>
                    <a:pt x="2" y="18"/>
                  </a:lnTo>
                  <a:lnTo>
                    <a:pt x="0" y="19"/>
                  </a:lnTo>
                  <a:lnTo>
                    <a:pt x="0" y="21"/>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0" name="Freeform 38"/>
            <p:cNvSpPr>
              <a:spLocks/>
            </p:cNvSpPr>
            <p:nvPr/>
          </p:nvSpPr>
          <p:spPr bwMode="auto">
            <a:xfrm>
              <a:off x="-191" y="3269"/>
              <a:ext cx="71" cy="147"/>
            </a:xfrm>
            <a:custGeom>
              <a:avLst/>
              <a:gdLst>
                <a:gd name="T0" fmla="*/ 0 w 71"/>
                <a:gd name="T1" fmla="*/ 27 h 147"/>
                <a:gd name="T2" fmla="*/ 2 w 71"/>
                <a:gd name="T3" fmla="*/ 31 h 147"/>
                <a:gd name="T4" fmla="*/ 4 w 71"/>
                <a:gd name="T5" fmla="*/ 41 h 147"/>
                <a:gd name="T6" fmla="*/ 6 w 71"/>
                <a:gd name="T7" fmla="*/ 49 h 147"/>
                <a:gd name="T8" fmla="*/ 9 w 71"/>
                <a:gd name="T9" fmla="*/ 62 h 147"/>
                <a:gd name="T10" fmla="*/ 12 w 71"/>
                <a:gd name="T11" fmla="*/ 73 h 147"/>
                <a:gd name="T12" fmla="*/ 15 w 71"/>
                <a:gd name="T13" fmla="*/ 85 h 147"/>
                <a:gd name="T14" fmla="*/ 18 w 71"/>
                <a:gd name="T15" fmla="*/ 95 h 147"/>
                <a:gd name="T16" fmla="*/ 22 w 71"/>
                <a:gd name="T17" fmla="*/ 108 h 147"/>
                <a:gd name="T18" fmla="*/ 26 w 71"/>
                <a:gd name="T19" fmla="*/ 118 h 147"/>
                <a:gd name="T20" fmla="*/ 28 w 71"/>
                <a:gd name="T21" fmla="*/ 127 h 147"/>
                <a:gd name="T22" fmla="*/ 31 w 71"/>
                <a:gd name="T23" fmla="*/ 135 h 147"/>
                <a:gd name="T24" fmla="*/ 36 w 71"/>
                <a:gd name="T25" fmla="*/ 141 h 147"/>
                <a:gd name="T26" fmla="*/ 41 w 71"/>
                <a:gd name="T27" fmla="*/ 147 h 147"/>
                <a:gd name="T28" fmla="*/ 49 w 71"/>
                <a:gd name="T29" fmla="*/ 144 h 147"/>
                <a:gd name="T30" fmla="*/ 58 w 71"/>
                <a:gd name="T31" fmla="*/ 143 h 147"/>
                <a:gd name="T32" fmla="*/ 65 w 71"/>
                <a:gd name="T33" fmla="*/ 136 h 147"/>
                <a:gd name="T34" fmla="*/ 71 w 71"/>
                <a:gd name="T35" fmla="*/ 126 h 147"/>
                <a:gd name="T36" fmla="*/ 71 w 71"/>
                <a:gd name="T37" fmla="*/ 115 h 147"/>
                <a:gd name="T38" fmla="*/ 69 w 71"/>
                <a:gd name="T39" fmla="*/ 108 h 147"/>
                <a:gd name="T40" fmla="*/ 67 w 71"/>
                <a:gd name="T41" fmla="*/ 98 h 147"/>
                <a:gd name="T42" fmla="*/ 65 w 71"/>
                <a:gd name="T43" fmla="*/ 87 h 147"/>
                <a:gd name="T44" fmla="*/ 63 w 71"/>
                <a:gd name="T45" fmla="*/ 78 h 147"/>
                <a:gd name="T46" fmla="*/ 59 w 71"/>
                <a:gd name="T47" fmla="*/ 68 h 147"/>
                <a:gd name="T48" fmla="*/ 58 w 71"/>
                <a:gd name="T49" fmla="*/ 58 h 147"/>
                <a:gd name="T50" fmla="*/ 53 w 71"/>
                <a:gd name="T51" fmla="*/ 47 h 147"/>
                <a:gd name="T52" fmla="*/ 49 w 71"/>
                <a:gd name="T53" fmla="*/ 36 h 147"/>
                <a:gd name="T54" fmla="*/ 46 w 71"/>
                <a:gd name="T55" fmla="*/ 27 h 147"/>
                <a:gd name="T56" fmla="*/ 41 w 71"/>
                <a:gd name="T57" fmla="*/ 19 h 147"/>
                <a:gd name="T58" fmla="*/ 38 w 71"/>
                <a:gd name="T59" fmla="*/ 11 h 147"/>
                <a:gd name="T60" fmla="*/ 35 w 71"/>
                <a:gd name="T61" fmla="*/ 5 h 147"/>
                <a:gd name="T62" fmla="*/ 27 w 71"/>
                <a:gd name="T63" fmla="*/ 0 h 147"/>
                <a:gd name="T64" fmla="*/ 15 w 71"/>
                <a:gd name="T65" fmla="*/ 1 h 147"/>
                <a:gd name="T66" fmla="*/ 7 w 71"/>
                <a:gd name="T67" fmla="*/ 10 h 147"/>
                <a:gd name="T68" fmla="*/ 2 w 71"/>
                <a:gd name="T69" fmla="*/ 17 h 147"/>
                <a:gd name="T70" fmla="*/ 0 w 71"/>
                <a:gd name="T71" fmla="*/ 22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147"/>
                <a:gd name="T110" fmla="*/ 71 w 7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147">
                  <a:moveTo>
                    <a:pt x="0" y="22"/>
                  </a:moveTo>
                  <a:lnTo>
                    <a:pt x="0" y="27"/>
                  </a:lnTo>
                  <a:lnTo>
                    <a:pt x="0" y="28"/>
                  </a:lnTo>
                  <a:lnTo>
                    <a:pt x="2" y="31"/>
                  </a:lnTo>
                  <a:lnTo>
                    <a:pt x="4" y="36"/>
                  </a:lnTo>
                  <a:lnTo>
                    <a:pt x="4" y="41"/>
                  </a:lnTo>
                  <a:lnTo>
                    <a:pt x="4" y="45"/>
                  </a:lnTo>
                  <a:lnTo>
                    <a:pt x="6" y="49"/>
                  </a:lnTo>
                  <a:lnTo>
                    <a:pt x="7" y="54"/>
                  </a:lnTo>
                  <a:lnTo>
                    <a:pt x="9" y="62"/>
                  </a:lnTo>
                  <a:lnTo>
                    <a:pt x="9" y="66"/>
                  </a:lnTo>
                  <a:lnTo>
                    <a:pt x="12" y="73"/>
                  </a:lnTo>
                  <a:lnTo>
                    <a:pt x="13" y="78"/>
                  </a:lnTo>
                  <a:lnTo>
                    <a:pt x="15" y="85"/>
                  </a:lnTo>
                  <a:lnTo>
                    <a:pt x="16" y="89"/>
                  </a:lnTo>
                  <a:lnTo>
                    <a:pt x="18" y="95"/>
                  </a:lnTo>
                  <a:lnTo>
                    <a:pt x="20" y="100"/>
                  </a:lnTo>
                  <a:lnTo>
                    <a:pt x="22" y="108"/>
                  </a:lnTo>
                  <a:lnTo>
                    <a:pt x="22" y="113"/>
                  </a:lnTo>
                  <a:lnTo>
                    <a:pt x="26" y="118"/>
                  </a:lnTo>
                  <a:lnTo>
                    <a:pt x="27" y="123"/>
                  </a:lnTo>
                  <a:lnTo>
                    <a:pt x="28" y="127"/>
                  </a:lnTo>
                  <a:lnTo>
                    <a:pt x="30" y="131"/>
                  </a:lnTo>
                  <a:lnTo>
                    <a:pt x="31" y="135"/>
                  </a:lnTo>
                  <a:lnTo>
                    <a:pt x="33" y="137"/>
                  </a:lnTo>
                  <a:lnTo>
                    <a:pt x="36" y="141"/>
                  </a:lnTo>
                  <a:lnTo>
                    <a:pt x="38" y="144"/>
                  </a:lnTo>
                  <a:lnTo>
                    <a:pt x="41" y="147"/>
                  </a:lnTo>
                  <a:lnTo>
                    <a:pt x="46" y="144"/>
                  </a:lnTo>
                  <a:lnTo>
                    <a:pt x="49" y="144"/>
                  </a:lnTo>
                  <a:lnTo>
                    <a:pt x="53" y="143"/>
                  </a:lnTo>
                  <a:lnTo>
                    <a:pt x="58" y="143"/>
                  </a:lnTo>
                  <a:lnTo>
                    <a:pt x="62" y="140"/>
                  </a:lnTo>
                  <a:lnTo>
                    <a:pt x="65" y="136"/>
                  </a:lnTo>
                  <a:lnTo>
                    <a:pt x="66" y="133"/>
                  </a:lnTo>
                  <a:lnTo>
                    <a:pt x="71" y="126"/>
                  </a:lnTo>
                  <a:lnTo>
                    <a:pt x="71" y="122"/>
                  </a:lnTo>
                  <a:lnTo>
                    <a:pt x="71" y="115"/>
                  </a:lnTo>
                  <a:lnTo>
                    <a:pt x="69" y="111"/>
                  </a:lnTo>
                  <a:lnTo>
                    <a:pt x="69" y="108"/>
                  </a:lnTo>
                  <a:lnTo>
                    <a:pt x="67" y="103"/>
                  </a:lnTo>
                  <a:lnTo>
                    <a:pt x="67" y="98"/>
                  </a:lnTo>
                  <a:lnTo>
                    <a:pt x="66" y="93"/>
                  </a:lnTo>
                  <a:lnTo>
                    <a:pt x="65" y="87"/>
                  </a:lnTo>
                  <a:lnTo>
                    <a:pt x="65" y="83"/>
                  </a:lnTo>
                  <a:lnTo>
                    <a:pt x="63" y="78"/>
                  </a:lnTo>
                  <a:lnTo>
                    <a:pt x="62" y="73"/>
                  </a:lnTo>
                  <a:lnTo>
                    <a:pt x="59" y="68"/>
                  </a:lnTo>
                  <a:lnTo>
                    <a:pt x="59" y="63"/>
                  </a:lnTo>
                  <a:lnTo>
                    <a:pt x="58" y="58"/>
                  </a:lnTo>
                  <a:lnTo>
                    <a:pt x="54" y="49"/>
                  </a:lnTo>
                  <a:lnTo>
                    <a:pt x="53" y="47"/>
                  </a:lnTo>
                  <a:lnTo>
                    <a:pt x="51" y="41"/>
                  </a:lnTo>
                  <a:lnTo>
                    <a:pt x="49" y="36"/>
                  </a:lnTo>
                  <a:lnTo>
                    <a:pt x="48" y="31"/>
                  </a:lnTo>
                  <a:lnTo>
                    <a:pt x="46" y="27"/>
                  </a:lnTo>
                  <a:lnTo>
                    <a:pt x="44" y="23"/>
                  </a:lnTo>
                  <a:lnTo>
                    <a:pt x="41" y="19"/>
                  </a:lnTo>
                  <a:lnTo>
                    <a:pt x="40" y="15"/>
                  </a:lnTo>
                  <a:lnTo>
                    <a:pt x="38" y="11"/>
                  </a:lnTo>
                  <a:lnTo>
                    <a:pt x="36" y="7"/>
                  </a:lnTo>
                  <a:lnTo>
                    <a:pt x="35" y="5"/>
                  </a:lnTo>
                  <a:lnTo>
                    <a:pt x="30" y="1"/>
                  </a:lnTo>
                  <a:lnTo>
                    <a:pt x="27" y="0"/>
                  </a:lnTo>
                  <a:lnTo>
                    <a:pt x="22" y="0"/>
                  </a:lnTo>
                  <a:lnTo>
                    <a:pt x="15" y="1"/>
                  </a:lnTo>
                  <a:lnTo>
                    <a:pt x="9" y="5"/>
                  </a:lnTo>
                  <a:lnTo>
                    <a:pt x="7" y="10"/>
                  </a:lnTo>
                  <a:lnTo>
                    <a:pt x="4" y="13"/>
                  </a:lnTo>
                  <a:lnTo>
                    <a:pt x="2" y="17"/>
                  </a:lnTo>
                  <a:lnTo>
                    <a:pt x="0" y="20"/>
                  </a:lnTo>
                  <a:lnTo>
                    <a:pt x="0" y="22"/>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1" name="Freeform 39"/>
            <p:cNvSpPr>
              <a:spLocks/>
            </p:cNvSpPr>
            <p:nvPr/>
          </p:nvSpPr>
          <p:spPr bwMode="auto">
            <a:xfrm>
              <a:off x="-75" y="3182"/>
              <a:ext cx="71" cy="147"/>
            </a:xfrm>
            <a:custGeom>
              <a:avLst/>
              <a:gdLst>
                <a:gd name="T0" fmla="*/ 0 w 71"/>
                <a:gd name="T1" fmla="*/ 21 h 147"/>
                <a:gd name="T2" fmla="*/ 2 w 71"/>
                <a:gd name="T3" fmla="*/ 27 h 147"/>
                <a:gd name="T4" fmla="*/ 4 w 71"/>
                <a:gd name="T5" fmla="*/ 36 h 147"/>
                <a:gd name="T6" fmla="*/ 5 w 71"/>
                <a:gd name="T7" fmla="*/ 44 h 147"/>
                <a:gd name="T8" fmla="*/ 8 w 71"/>
                <a:gd name="T9" fmla="*/ 54 h 147"/>
                <a:gd name="T10" fmla="*/ 11 w 71"/>
                <a:gd name="T11" fmla="*/ 66 h 147"/>
                <a:gd name="T12" fmla="*/ 14 w 71"/>
                <a:gd name="T13" fmla="*/ 77 h 147"/>
                <a:gd name="T14" fmla="*/ 18 w 71"/>
                <a:gd name="T15" fmla="*/ 88 h 147"/>
                <a:gd name="T16" fmla="*/ 20 w 71"/>
                <a:gd name="T17" fmla="*/ 100 h 147"/>
                <a:gd name="T18" fmla="*/ 25 w 71"/>
                <a:gd name="T19" fmla="*/ 113 h 147"/>
                <a:gd name="T20" fmla="*/ 28 w 71"/>
                <a:gd name="T21" fmla="*/ 120 h 147"/>
                <a:gd name="T22" fmla="*/ 32 w 71"/>
                <a:gd name="T23" fmla="*/ 131 h 147"/>
                <a:gd name="T24" fmla="*/ 34 w 71"/>
                <a:gd name="T25" fmla="*/ 136 h 147"/>
                <a:gd name="T26" fmla="*/ 38 w 71"/>
                <a:gd name="T27" fmla="*/ 145 h 147"/>
                <a:gd name="T28" fmla="*/ 47 w 71"/>
                <a:gd name="T29" fmla="*/ 144 h 147"/>
                <a:gd name="T30" fmla="*/ 56 w 71"/>
                <a:gd name="T31" fmla="*/ 141 h 147"/>
                <a:gd name="T32" fmla="*/ 63 w 71"/>
                <a:gd name="T33" fmla="*/ 136 h 147"/>
                <a:gd name="T34" fmla="*/ 69 w 71"/>
                <a:gd name="T35" fmla="*/ 131 h 147"/>
                <a:gd name="T36" fmla="*/ 71 w 71"/>
                <a:gd name="T37" fmla="*/ 118 h 147"/>
                <a:gd name="T38" fmla="*/ 69 w 71"/>
                <a:gd name="T39" fmla="*/ 109 h 147"/>
                <a:gd name="T40" fmla="*/ 69 w 71"/>
                <a:gd name="T41" fmla="*/ 102 h 147"/>
                <a:gd name="T42" fmla="*/ 67 w 71"/>
                <a:gd name="T43" fmla="*/ 92 h 147"/>
                <a:gd name="T44" fmla="*/ 65 w 71"/>
                <a:gd name="T45" fmla="*/ 80 h 147"/>
                <a:gd name="T46" fmla="*/ 63 w 71"/>
                <a:gd name="T47" fmla="*/ 70 h 147"/>
                <a:gd name="T48" fmla="*/ 60 w 71"/>
                <a:gd name="T49" fmla="*/ 60 h 147"/>
                <a:gd name="T50" fmla="*/ 56 w 71"/>
                <a:gd name="T51" fmla="*/ 49 h 147"/>
                <a:gd name="T52" fmla="*/ 53 w 71"/>
                <a:gd name="T53" fmla="*/ 39 h 147"/>
                <a:gd name="T54" fmla="*/ 47 w 71"/>
                <a:gd name="T55" fmla="*/ 31 h 147"/>
                <a:gd name="T56" fmla="*/ 43 w 71"/>
                <a:gd name="T57" fmla="*/ 21 h 147"/>
                <a:gd name="T58" fmla="*/ 38 w 71"/>
                <a:gd name="T59" fmla="*/ 12 h 147"/>
                <a:gd name="T60" fmla="*/ 32 w 71"/>
                <a:gd name="T61" fmla="*/ 1 h 147"/>
                <a:gd name="T62" fmla="*/ 22 w 71"/>
                <a:gd name="T63" fmla="*/ 0 h 147"/>
                <a:gd name="T64" fmla="*/ 10 w 71"/>
                <a:gd name="T65" fmla="*/ 4 h 147"/>
                <a:gd name="T66" fmla="*/ 4 w 71"/>
                <a:gd name="T67" fmla="*/ 12 h 147"/>
                <a:gd name="T68" fmla="*/ 0 w 71"/>
                <a:gd name="T69" fmla="*/ 19 h 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147"/>
                <a:gd name="T107" fmla="*/ 71 w 71"/>
                <a:gd name="T108" fmla="*/ 147 h 1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147">
                  <a:moveTo>
                    <a:pt x="0" y="19"/>
                  </a:moveTo>
                  <a:lnTo>
                    <a:pt x="0" y="21"/>
                  </a:lnTo>
                  <a:lnTo>
                    <a:pt x="2" y="26"/>
                  </a:lnTo>
                  <a:lnTo>
                    <a:pt x="2" y="27"/>
                  </a:lnTo>
                  <a:lnTo>
                    <a:pt x="4" y="31"/>
                  </a:lnTo>
                  <a:lnTo>
                    <a:pt x="4" y="36"/>
                  </a:lnTo>
                  <a:lnTo>
                    <a:pt x="5" y="39"/>
                  </a:lnTo>
                  <a:lnTo>
                    <a:pt x="5" y="44"/>
                  </a:lnTo>
                  <a:lnTo>
                    <a:pt x="8" y="48"/>
                  </a:lnTo>
                  <a:lnTo>
                    <a:pt x="8" y="54"/>
                  </a:lnTo>
                  <a:lnTo>
                    <a:pt x="10" y="60"/>
                  </a:lnTo>
                  <a:lnTo>
                    <a:pt x="11" y="66"/>
                  </a:lnTo>
                  <a:lnTo>
                    <a:pt x="13" y="70"/>
                  </a:lnTo>
                  <a:lnTo>
                    <a:pt x="14" y="77"/>
                  </a:lnTo>
                  <a:lnTo>
                    <a:pt x="16" y="84"/>
                  </a:lnTo>
                  <a:lnTo>
                    <a:pt x="18" y="88"/>
                  </a:lnTo>
                  <a:lnTo>
                    <a:pt x="20" y="94"/>
                  </a:lnTo>
                  <a:lnTo>
                    <a:pt x="20" y="100"/>
                  </a:lnTo>
                  <a:lnTo>
                    <a:pt x="24" y="107"/>
                  </a:lnTo>
                  <a:lnTo>
                    <a:pt x="25" y="113"/>
                  </a:lnTo>
                  <a:lnTo>
                    <a:pt x="26" y="116"/>
                  </a:lnTo>
                  <a:lnTo>
                    <a:pt x="28" y="120"/>
                  </a:lnTo>
                  <a:lnTo>
                    <a:pt x="32" y="127"/>
                  </a:lnTo>
                  <a:lnTo>
                    <a:pt x="32" y="131"/>
                  </a:lnTo>
                  <a:lnTo>
                    <a:pt x="33" y="134"/>
                  </a:lnTo>
                  <a:lnTo>
                    <a:pt x="34" y="136"/>
                  </a:lnTo>
                  <a:lnTo>
                    <a:pt x="36" y="140"/>
                  </a:lnTo>
                  <a:lnTo>
                    <a:pt x="38" y="145"/>
                  </a:lnTo>
                  <a:lnTo>
                    <a:pt x="43" y="147"/>
                  </a:lnTo>
                  <a:lnTo>
                    <a:pt x="47" y="144"/>
                  </a:lnTo>
                  <a:lnTo>
                    <a:pt x="53" y="144"/>
                  </a:lnTo>
                  <a:lnTo>
                    <a:pt x="56" y="141"/>
                  </a:lnTo>
                  <a:lnTo>
                    <a:pt x="60" y="140"/>
                  </a:lnTo>
                  <a:lnTo>
                    <a:pt x="63" y="136"/>
                  </a:lnTo>
                  <a:lnTo>
                    <a:pt x="65" y="135"/>
                  </a:lnTo>
                  <a:lnTo>
                    <a:pt x="69" y="131"/>
                  </a:lnTo>
                  <a:lnTo>
                    <a:pt x="71" y="126"/>
                  </a:lnTo>
                  <a:lnTo>
                    <a:pt x="71" y="118"/>
                  </a:lnTo>
                  <a:lnTo>
                    <a:pt x="71" y="114"/>
                  </a:lnTo>
                  <a:lnTo>
                    <a:pt x="69" y="109"/>
                  </a:lnTo>
                  <a:lnTo>
                    <a:pt x="69" y="106"/>
                  </a:lnTo>
                  <a:lnTo>
                    <a:pt x="69" y="102"/>
                  </a:lnTo>
                  <a:lnTo>
                    <a:pt x="69" y="97"/>
                  </a:lnTo>
                  <a:lnTo>
                    <a:pt x="67" y="92"/>
                  </a:lnTo>
                  <a:lnTo>
                    <a:pt x="65" y="87"/>
                  </a:lnTo>
                  <a:lnTo>
                    <a:pt x="65" y="80"/>
                  </a:lnTo>
                  <a:lnTo>
                    <a:pt x="65" y="76"/>
                  </a:lnTo>
                  <a:lnTo>
                    <a:pt x="63" y="70"/>
                  </a:lnTo>
                  <a:lnTo>
                    <a:pt x="61" y="66"/>
                  </a:lnTo>
                  <a:lnTo>
                    <a:pt x="60" y="60"/>
                  </a:lnTo>
                  <a:lnTo>
                    <a:pt x="58" y="56"/>
                  </a:lnTo>
                  <a:lnTo>
                    <a:pt x="56" y="49"/>
                  </a:lnTo>
                  <a:lnTo>
                    <a:pt x="54" y="44"/>
                  </a:lnTo>
                  <a:lnTo>
                    <a:pt x="53" y="39"/>
                  </a:lnTo>
                  <a:lnTo>
                    <a:pt x="50" y="34"/>
                  </a:lnTo>
                  <a:lnTo>
                    <a:pt x="47" y="31"/>
                  </a:lnTo>
                  <a:lnTo>
                    <a:pt x="46" y="26"/>
                  </a:lnTo>
                  <a:lnTo>
                    <a:pt x="43" y="21"/>
                  </a:lnTo>
                  <a:lnTo>
                    <a:pt x="43" y="18"/>
                  </a:lnTo>
                  <a:lnTo>
                    <a:pt x="38" y="12"/>
                  </a:lnTo>
                  <a:lnTo>
                    <a:pt x="34" y="4"/>
                  </a:lnTo>
                  <a:lnTo>
                    <a:pt x="32" y="1"/>
                  </a:lnTo>
                  <a:lnTo>
                    <a:pt x="28" y="0"/>
                  </a:lnTo>
                  <a:lnTo>
                    <a:pt x="22" y="0"/>
                  </a:lnTo>
                  <a:lnTo>
                    <a:pt x="14" y="1"/>
                  </a:lnTo>
                  <a:lnTo>
                    <a:pt x="10" y="4"/>
                  </a:lnTo>
                  <a:lnTo>
                    <a:pt x="8" y="9"/>
                  </a:lnTo>
                  <a:lnTo>
                    <a:pt x="4" y="12"/>
                  </a:lnTo>
                  <a:lnTo>
                    <a:pt x="2" y="16"/>
                  </a:lnTo>
                  <a:lnTo>
                    <a:pt x="0" y="19"/>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2" name="Freeform 40"/>
            <p:cNvSpPr>
              <a:spLocks/>
            </p:cNvSpPr>
            <p:nvPr/>
          </p:nvSpPr>
          <p:spPr bwMode="auto">
            <a:xfrm>
              <a:off x="63" y="3807"/>
              <a:ext cx="795" cy="806"/>
            </a:xfrm>
            <a:custGeom>
              <a:avLst/>
              <a:gdLst>
                <a:gd name="T0" fmla="*/ 9 w 795"/>
                <a:gd name="T1" fmla="*/ 615 h 806"/>
                <a:gd name="T2" fmla="*/ 37 w 795"/>
                <a:gd name="T3" fmla="*/ 579 h 806"/>
                <a:gd name="T4" fmla="*/ 85 w 795"/>
                <a:gd name="T5" fmla="*/ 532 h 806"/>
                <a:gd name="T6" fmla="*/ 148 w 795"/>
                <a:gd name="T7" fmla="*/ 473 h 806"/>
                <a:gd name="T8" fmla="*/ 219 w 795"/>
                <a:gd name="T9" fmla="*/ 409 h 806"/>
                <a:gd name="T10" fmla="*/ 300 w 795"/>
                <a:gd name="T11" fmla="*/ 340 h 806"/>
                <a:gd name="T12" fmla="*/ 383 w 795"/>
                <a:gd name="T13" fmla="*/ 269 h 806"/>
                <a:gd name="T14" fmla="*/ 464 w 795"/>
                <a:gd name="T15" fmla="*/ 201 h 806"/>
                <a:gd name="T16" fmla="*/ 542 w 795"/>
                <a:gd name="T17" fmla="*/ 138 h 806"/>
                <a:gd name="T18" fmla="*/ 612 w 795"/>
                <a:gd name="T19" fmla="*/ 85 h 806"/>
                <a:gd name="T20" fmla="*/ 670 w 795"/>
                <a:gd name="T21" fmla="*/ 42 h 806"/>
                <a:gd name="T22" fmla="*/ 712 w 795"/>
                <a:gd name="T23" fmla="*/ 10 h 806"/>
                <a:gd name="T24" fmla="*/ 737 w 795"/>
                <a:gd name="T25" fmla="*/ 2 h 806"/>
                <a:gd name="T26" fmla="*/ 756 w 795"/>
                <a:gd name="T27" fmla="*/ 7 h 806"/>
                <a:gd name="T28" fmla="*/ 774 w 795"/>
                <a:gd name="T29" fmla="*/ 30 h 806"/>
                <a:gd name="T30" fmla="*/ 785 w 795"/>
                <a:gd name="T31" fmla="*/ 65 h 806"/>
                <a:gd name="T32" fmla="*/ 790 w 795"/>
                <a:gd name="T33" fmla="*/ 89 h 806"/>
                <a:gd name="T34" fmla="*/ 793 w 795"/>
                <a:gd name="T35" fmla="*/ 119 h 806"/>
                <a:gd name="T36" fmla="*/ 795 w 795"/>
                <a:gd name="T37" fmla="*/ 150 h 806"/>
                <a:gd name="T38" fmla="*/ 793 w 795"/>
                <a:gd name="T39" fmla="*/ 175 h 806"/>
                <a:gd name="T40" fmla="*/ 774 w 795"/>
                <a:gd name="T41" fmla="*/ 201 h 806"/>
                <a:gd name="T42" fmla="*/ 753 w 795"/>
                <a:gd name="T43" fmla="*/ 226 h 806"/>
                <a:gd name="T44" fmla="*/ 722 w 795"/>
                <a:gd name="T45" fmla="*/ 258 h 806"/>
                <a:gd name="T46" fmla="*/ 706 w 795"/>
                <a:gd name="T47" fmla="*/ 276 h 806"/>
                <a:gd name="T48" fmla="*/ 684 w 795"/>
                <a:gd name="T49" fmla="*/ 297 h 806"/>
                <a:gd name="T50" fmla="*/ 661 w 795"/>
                <a:gd name="T51" fmla="*/ 316 h 806"/>
                <a:gd name="T52" fmla="*/ 635 w 795"/>
                <a:gd name="T53" fmla="*/ 340 h 806"/>
                <a:gd name="T54" fmla="*/ 608 w 795"/>
                <a:gd name="T55" fmla="*/ 360 h 806"/>
                <a:gd name="T56" fmla="*/ 583 w 795"/>
                <a:gd name="T57" fmla="*/ 362 h 806"/>
                <a:gd name="T58" fmla="*/ 561 w 795"/>
                <a:gd name="T59" fmla="*/ 359 h 806"/>
                <a:gd name="T60" fmla="*/ 539 w 795"/>
                <a:gd name="T61" fmla="*/ 356 h 806"/>
                <a:gd name="T62" fmla="*/ 512 w 795"/>
                <a:gd name="T63" fmla="*/ 364 h 806"/>
                <a:gd name="T64" fmla="*/ 481 w 795"/>
                <a:gd name="T65" fmla="*/ 380 h 806"/>
                <a:gd name="T66" fmla="*/ 457 w 795"/>
                <a:gd name="T67" fmla="*/ 396 h 806"/>
                <a:gd name="T68" fmla="*/ 440 w 795"/>
                <a:gd name="T69" fmla="*/ 421 h 806"/>
                <a:gd name="T70" fmla="*/ 431 w 795"/>
                <a:gd name="T71" fmla="*/ 448 h 806"/>
                <a:gd name="T72" fmla="*/ 434 w 795"/>
                <a:gd name="T73" fmla="*/ 469 h 806"/>
                <a:gd name="T74" fmla="*/ 442 w 795"/>
                <a:gd name="T75" fmla="*/ 492 h 806"/>
                <a:gd name="T76" fmla="*/ 442 w 795"/>
                <a:gd name="T77" fmla="*/ 524 h 806"/>
                <a:gd name="T78" fmla="*/ 406 w 795"/>
                <a:gd name="T79" fmla="*/ 561 h 806"/>
                <a:gd name="T80" fmla="*/ 371 w 795"/>
                <a:gd name="T81" fmla="*/ 596 h 806"/>
                <a:gd name="T82" fmla="*/ 335 w 795"/>
                <a:gd name="T83" fmla="*/ 628 h 806"/>
                <a:gd name="T84" fmla="*/ 302 w 795"/>
                <a:gd name="T85" fmla="*/ 661 h 806"/>
                <a:gd name="T86" fmla="*/ 268 w 795"/>
                <a:gd name="T87" fmla="*/ 689 h 806"/>
                <a:gd name="T88" fmla="*/ 236 w 795"/>
                <a:gd name="T89" fmla="*/ 715 h 806"/>
                <a:gd name="T90" fmla="*/ 206 w 795"/>
                <a:gd name="T91" fmla="*/ 736 h 806"/>
                <a:gd name="T92" fmla="*/ 179 w 795"/>
                <a:gd name="T93" fmla="*/ 757 h 806"/>
                <a:gd name="T94" fmla="*/ 157 w 795"/>
                <a:gd name="T95" fmla="*/ 773 h 806"/>
                <a:gd name="T96" fmla="*/ 137 w 795"/>
                <a:gd name="T97" fmla="*/ 785 h 806"/>
                <a:gd name="T98" fmla="*/ 114 w 795"/>
                <a:gd name="T99" fmla="*/ 801 h 806"/>
                <a:gd name="T100" fmla="*/ 94 w 795"/>
                <a:gd name="T101" fmla="*/ 806 h 806"/>
                <a:gd name="T102" fmla="*/ 72 w 795"/>
                <a:gd name="T103" fmla="*/ 792 h 806"/>
                <a:gd name="T104" fmla="*/ 49 w 795"/>
                <a:gd name="T105" fmla="*/ 768 h 806"/>
                <a:gd name="T106" fmla="*/ 32 w 795"/>
                <a:gd name="T107" fmla="*/ 736 h 806"/>
                <a:gd name="T108" fmla="*/ 21 w 795"/>
                <a:gd name="T109" fmla="*/ 717 h 806"/>
                <a:gd name="T110" fmla="*/ 14 w 795"/>
                <a:gd name="T111" fmla="*/ 699 h 806"/>
                <a:gd name="T112" fmla="*/ 1 w 795"/>
                <a:gd name="T113" fmla="*/ 667 h 806"/>
                <a:gd name="T114" fmla="*/ 0 w 795"/>
                <a:gd name="T115" fmla="*/ 635 h 8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5"/>
                <a:gd name="T175" fmla="*/ 0 h 806"/>
                <a:gd name="T176" fmla="*/ 795 w 795"/>
                <a:gd name="T177" fmla="*/ 806 h 8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5" h="806">
                  <a:moveTo>
                    <a:pt x="0" y="632"/>
                  </a:moveTo>
                  <a:lnTo>
                    <a:pt x="0" y="628"/>
                  </a:lnTo>
                  <a:lnTo>
                    <a:pt x="1" y="623"/>
                  </a:lnTo>
                  <a:lnTo>
                    <a:pt x="4" y="619"/>
                  </a:lnTo>
                  <a:lnTo>
                    <a:pt x="9" y="615"/>
                  </a:lnTo>
                  <a:lnTo>
                    <a:pt x="12" y="606"/>
                  </a:lnTo>
                  <a:lnTo>
                    <a:pt x="18" y="602"/>
                  </a:lnTo>
                  <a:lnTo>
                    <a:pt x="23" y="596"/>
                  </a:lnTo>
                  <a:lnTo>
                    <a:pt x="30" y="588"/>
                  </a:lnTo>
                  <a:lnTo>
                    <a:pt x="37" y="579"/>
                  </a:lnTo>
                  <a:lnTo>
                    <a:pt x="45" y="572"/>
                  </a:lnTo>
                  <a:lnTo>
                    <a:pt x="54" y="562"/>
                  </a:lnTo>
                  <a:lnTo>
                    <a:pt x="63" y="550"/>
                  </a:lnTo>
                  <a:lnTo>
                    <a:pt x="76" y="541"/>
                  </a:lnTo>
                  <a:lnTo>
                    <a:pt x="85" y="532"/>
                  </a:lnTo>
                  <a:lnTo>
                    <a:pt x="97" y="521"/>
                  </a:lnTo>
                  <a:lnTo>
                    <a:pt x="108" y="509"/>
                  </a:lnTo>
                  <a:lnTo>
                    <a:pt x="122" y="498"/>
                  </a:lnTo>
                  <a:lnTo>
                    <a:pt x="136" y="486"/>
                  </a:lnTo>
                  <a:lnTo>
                    <a:pt x="148" y="473"/>
                  </a:lnTo>
                  <a:lnTo>
                    <a:pt x="161" y="461"/>
                  </a:lnTo>
                  <a:lnTo>
                    <a:pt x="176" y="448"/>
                  </a:lnTo>
                  <a:lnTo>
                    <a:pt x="192" y="434"/>
                  </a:lnTo>
                  <a:lnTo>
                    <a:pt x="204" y="421"/>
                  </a:lnTo>
                  <a:lnTo>
                    <a:pt x="219" y="409"/>
                  </a:lnTo>
                  <a:lnTo>
                    <a:pt x="236" y="394"/>
                  </a:lnTo>
                  <a:lnTo>
                    <a:pt x="253" y="380"/>
                  </a:lnTo>
                  <a:lnTo>
                    <a:pt x="268" y="369"/>
                  </a:lnTo>
                  <a:lnTo>
                    <a:pt x="284" y="353"/>
                  </a:lnTo>
                  <a:lnTo>
                    <a:pt x="300" y="340"/>
                  </a:lnTo>
                  <a:lnTo>
                    <a:pt x="315" y="326"/>
                  </a:lnTo>
                  <a:lnTo>
                    <a:pt x="333" y="313"/>
                  </a:lnTo>
                  <a:lnTo>
                    <a:pt x="350" y="298"/>
                  </a:lnTo>
                  <a:lnTo>
                    <a:pt x="365" y="284"/>
                  </a:lnTo>
                  <a:lnTo>
                    <a:pt x="383" y="269"/>
                  </a:lnTo>
                  <a:lnTo>
                    <a:pt x="398" y="257"/>
                  </a:lnTo>
                  <a:lnTo>
                    <a:pt x="416" y="242"/>
                  </a:lnTo>
                  <a:lnTo>
                    <a:pt x="431" y="230"/>
                  </a:lnTo>
                  <a:lnTo>
                    <a:pt x="447" y="216"/>
                  </a:lnTo>
                  <a:lnTo>
                    <a:pt x="464" y="201"/>
                  </a:lnTo>
                  <a:lnTo>
                    <a:pt x="481" y="190"/>
                  </a:lnTo>
                  <a:lnTo>
                    <a:pt x="496" y="175"/>
                  </a:lnTo>
                  <a:lnTo>
                    <a:pt x="512" y="162"/>
                  </a:lnTo>
                  <a:lnTo>
                    <a:pt x="527" y="151"/>
                  </a:lnTo>
                  <a:lnTo>
                    <a:pt x="542" y="138"/>
                  </a:lnTo>
                  <a:lnTo>
                    <a:pt x="557" y="126"/>
                  </a:lnTo>
                  <a:lnTo>
                    <a:pt x="572" y="116"/>
                  </a:lnTo>
                  <a:lnTo>
                    <a:pt x="585" y="104"/>
                  </a:lnTo>
                  <a:lnTo>
                    <a:pt x="599" y="95"/>
                  </a:lnTo>
                  <a:lnTo>
                    <a:pt x="612" y="85"/>
                  </a:lnTo>
                  <a:lnTo>
                    <a:pt x="623" y="75"/>
                  </a:lnTo>
                  <a:lnTo>
                    <a:pt x="635" y="66"/>
                  </a:lnTo>
                  <a:lnTo>
                    <a:pt x="650" y="58"/>
                  </a:lnTo>
                  <a:lnTo>
                    <a:pt x="660" y="48"/>
                  </a:lnTo>
                  <a:lnTo>
                    <a:pt x="670" y="42"/>
                  </a:lnTo>
                  <a:lnTo>
                    <a:pt x="679" y="36"/>
                  </a:lnTo>
                  <a:lnTo>
                    <a:pt x="689" y="28"/>
                  </a:lnTo>
                  <a:lnTo>
                    <a:pt x="697" y="22"/>
                  </a:lnTo>
                  <a:lnTo>
                    <a:pt x="706" y="15"/>
                  </a:lnTo>
                  <a:lnTo>
                    <a:pt x="712" y="10"/>
                  </a:lnTo>
                  <a:lnTo>
                    <a:pt x="718" y="9"/>
                  </a:lnTo>
                  <a:lnTo>
                    <a:pt x="724" y="4"/>
                  </a:lnTo>
                  <a:lnTo>
                    <a:pt x="729" y="4"/>
                  </a:lnTo>
                  <a:lnTo>
                    <a:pt x="734" y="2"/>
                  </a:lnTo>
                  <a:lnTo>
                    <a:pt x="737" y="2"/>
                  </a:lnTo>
                  <a:lnTo>
                    <a:pt x="740" y="0"/>
                  </a:lnTo>
                  <a:lnTo>
                    <a:pt x="746" y="0"/>
                  </a:lnTo>
                  <a:lnTo>
                    <a:pt x="750" y="2"/>
                  </a:lnTo>
                  <a:lnTo>
                    <a:pt x="753" y="4"/>
                  </a:lnTo>
                  <a:lnTo>
                    <a:pt x="756" y="7"/>
                  </a:lnTo>
                  <a:lnTo>
                    <a:pt x="762" y="10"/>
                  </a:lnTo>
                  <a:lnTo>
                    <a:pt x="766" y="15"/>
                  </a:lnTo>
                  <a:lnTo>
                    <a:pt x="767" y="20"/>
                  </a:lnTo>
                  <a:lnTo>
                    <a:pt x="770" y="26"/>
                  </a:lnTo>
                  <a:lnTo>
                    <a:pt x="774" y="30"/>
                  </a:lnTo>
                  <a:lnTo>
                    <a:pt x="775" y="37"/>
                  </a:lnTo>
                  <a:lnTo>
                    <a:pt x="778" y="42"/>
                  </a:lnTo>
                  <a:lnTo>
                    <a:pt x="782" y="48"/>
                  </a:lnTo>
                  <a:lnTo>
                    <a:pt x="784" y="58"/>
                  </a:lnTo>
                  <a:lnTo>
                    <a:pt x="785" y="65"/>
                  </a:lnTo>
                  <a:lnTo>
                    <a:pt x="787" y="68"/>
                  </a:lnTo>
                  <a:lnTo>
                    <a:pt x="788" y="74"/>
                  </a:lnTo>
                  <a:lnTo>
                    <a:pt x="788" y="80"/>
                  </a:lnTo>
                  <a:lnTo>
                    <a:pt x="790" y="86"/>
                  </a:lnTo>
                  <a:lnTo>
                    <a:pt x="790" y="89"/>
                  </a:lnTo>
                  <a:lnTo>
                    <a:pt x="792" y="93"/>
                  </a:lnTo>
                  <a:lnTo>
                    <a:pt x="792" y="98"/>
                  </a:lnTo>
                  <a:lnTo>
                    <a:pt x="793" y="103"/>
                  </a:lnTo>
                  <a:lnTo>
                    <a:pt x="793" y="110"/>
                  </a:lnTo>
                  <a:lnTo>
                    <a:pt x="793" y="119"/>
                  </a:lnTo>
                  <a:lnTo>
                    <a:pt x="793" y="124"/>
                  </a:lnTo>
                  <a:lnTo>
                    <a:pt x="795" y="132"/>
                  </a:lnTo>
                  <a:lnTo>
                    <a:pt x="795" y="137"/>
                  </a:lnTo>
                  <a:lnTo>
                    <a:pt x="795" y="143"/>
                  </a:lnTo>
                  <a:lnTo>
                    <a:pt x="795" y="150"/>
                  </a:lnTo>
                  <a:lnTo>
                    <a:pt x="795" y="156"/>
                  </a:lnTo>
                  <a:lnTo>
                    <a:pt x="795" y="161"/>
                  </a:lnTo>
                  <a:lnTo>
                    <a:pt x="795" y="166"/>
                  </a:lnTo>
                  <a:lnTo>
                    <a:pt x="793" y="169"/>
                  </a:lnTo>
                  <a:lnTo>
                    <a:pt x="793" y="175"/>
                  </a:lnTo>
                  <a:lnTo>
                    <a:pt x="790" y="181"/>
                  </a:lnTo>
                  <a:lnTo>
                    <a:pt x="787" y="186"/>
                  </a:lnTo>
                  <a:lnTo>
                    <a:pt x="782" y="193"/>
                  </a:lnTo>
                  <a:lnTo>
                    <a:pt x="778" y="197"/>
                  </a:lnTo>
                  <a:lnTo>
                    <a:pt x="774" y="201"/>
                  </a:lnTo>
                  <a:lnTo>
                    <a:pt x="770" y="206"/>
                  </a:lnTo>
                  <a:lnTo>
                    <a:pt x="767" y="211"/>
                  </a:lnTo>
                  <a:lnTo>
                    <a:pt x="762" y="216"/>
                  </a:lnTo>
                  <a:lnTo>
                    <a:pt x="758" y="220"/>
                  </a:lnTo>
                  <a:lnTo>
                    <a:pt x="753" y="226"/>
                  </a:lnTo>
                  <a:lnTo>
                    <a:pt x="750" y="233"/>
                  </a:lnTo>
                  <a:lnTo>
                    <a:pt x="744" y="237"/>
                  </a:lnTo>
                  <a:lnTo>
                    <a:pt x="737" y="246"/>
                  </a:lnTo>
                  <a:lnTo>
                    <a:pt x="729" y="251"/>
                  </a:lnTo>
                  <a:lnTo>
                    <a:pt x="722" y="258"/>
                  </a:lnTo>
                  <a:lnTo>
                    <a:pt x="718" y="262"/>
                  </a:lnTo>
                  <a:lnTo>
                    <a:pt x="717" y="266"/>
                  </a:lnTo>
                  <a:lnTo>
                    <a:pt x="712" y="269"/>
                  </a:lnTo>
                  <a:lnTo>
                    <a:pt x="710" y="273"/>
                  </a:lnTo>
                  <a:lnTo>
                    <a:pt x="706" y="276"/>
                  </a:lnTo>
                  <a:lnTo>
                    <a:pt x="700" y="280"/>
                  </a:lnTo>
                  <a:lnTo>
                    <a:pt x="697" y="286"/>
                  </a:lnTo>
                  <a:lnTo>
                    <a:pt x="694" y="289"/>
                  </a:lnTo>
                  <a:lnTo>
                    <a:pt x="688" y="292"/>
                  </a:lnTo>
                  <a:lnTo>
                    <a:pt x="684" y="297"/>
                  </a:lnTo>
                  <a:lnTo>
                    <a:pt x="679" y="302"/>
                  </a:lnTo>
                  <a:lnTo>
                    <a:pt x="674" y="305"/>
                  </a:lnTo>
                  <a:lnTo>
                    <a:pt x="670" y="309"/>
                  </a:lnTo>
                  <a:lnTo>
                    <a:pt x="666" y="313"/>
                  </a:lnTo>
                  <a:lnTo>
                    <a:pt x="661" y="316"/>
                  </a:lnTo>
                  <a:lnTo>
                    <a:pt x="656" y="322"/>
                  </a:lnTo>
                  <a:lnTo>
                    <a:pt x="652" y="326"/>
                  </a:lnTo>
                  <a:lnTo>
                    <a:pt x="646" y="330"/>
                  </a:lnTo>
                  <a:lnTo>
                    <a:pt x="639" y="334"/>
                  </a:lnTo>
                  <a:lnTo>
                    <a:pt x="635" y="340"/>
                  </a:lnTo>
                  <a:lnTo>
                    <a:pt x="628" y="344"/>
                  </a:lnTo>
                  <a:lnTo>
                    <a:pt x="623" y="348"/>
                  </a:lnTo>
                  <a:lnTo>
                    <a:pt x="617" y="353"/>
                  </a:lnTo>
                  <a:lnTo>
                    <a:pt x="614" y="356"/>
                  </a:lnTo>
                  <a:lnTo>
                    <a:pt x="608" y="360"/>
                  </a:lnTo>
                  <a:lnTo>
                    <a:pt x="603" y="364"/>
                  </a:lnTo>
                  <a:lnTo>
                    <a:pt x="596" y="364"/>
                  </a:lnTo>
                  <a:lnTo>
                    <a:pt x="590" y="364"/>
                  </a:lnTo>
                  <a:lnTo>
                    <a:pt x="585" y="362"/>
                  </a:lnTo>
                  <a:lnTo>
                    <a:pt x="583" y="362"/>
                  </a:lnTo>
                  <a:lnTo>
                    <a:pt x="578" y="360"/>
                  </a:lnTo>
                  <a:lnTo>
                    <a:pt x="575" y="360"/>
                  </a:lnTo>
                  <a:lnTo>
                    <a:pt x="570" y="359"/>
                  </a:lnTo>
                  <a:lnTo>
                    <a:pt x="566" y="359"/>
                  </a:lnTo>
                  <a:lnTo>
                    <a:pt x="561" y="359"/>
                  </a:lnTo>
                  <a:lnTo>
                    <a:pt x="558" y="359"/>
                  </a:lnTo>
                  <a:lnTo>
                    <a:pt x="553" y="356"/>
                  </a:lnTo>
                  <a:lnTo>
                    <a:pt x="546" y="356"/>
                  </a:lnTo>
                  <a:lnTo>
                    <a:pt x="543" y="356"/>
                  </a:lnTo>
                  <a:lnTo>
                    <a:pt x="539" y="356"/>
                  </a:lnTo>
                  <a:lnTo>
                    <a:pt x="534" y="356"/>
                  </a:lnTo>
                  <a:lnTo>
                    <a:pt x="528" y="359"/>
                  </a:lnTo>
                  <a:lnTo>
                    <a:pt x="521" y="360"/>
                  </a:lnTo>
                  <a:lnTo>
                    <a:pt x="518" y="364"/>
                  </a:lnTo>
                  <a:lnTo>
                    <a:pt x="512" y="364"/>
                  </a:lnTo>
                  <a:lnTo>
                    <a:pt x="505" y="365"/>
                  </a:lnTo>
                  <a:lnTo>
                    <a:pt x="499" y="369"/>
                  </a:lnTo>
                  <a:lnTo>
                    <a:pt x="494" y="372"/>
                  </a:lnTo>
                  <a:lnTo>
                    <a:pt x="487" y="374"/>
                  </a:lnTo>
                  <a:lnTo>
                    <a:pt x="481" y="380"/>
                  </a:lnTo>
                  <a:lnTo>
                    <a:pt x="476" y="383"/>
                  </a:lnTo>
                  <a:lnTo>
                    <a:pt x="469" y="390"/>
                  </a:lnTo>
                  <a:lnTo>
                    <a:pt x="465" y="391"/>
                  </a:lnTo>
                  <a:lnTo>
                    <a:pt x="461" y="394"/>
                  </a:lnTo>
                  <a:lnTo>
                    <a:pt x="457" y="396"/>
                  </a:lnTo>
                  <a:lnTo>
                    <a:pt x="456" y="402"/>
                  </a:lnTo>
                  <a:lnTo>
                    <a:pt x="450" y="407"/>
                  </a:lnTo>
                  <a:lnTo>
                    <a:pt x="446" y="412"/>
                  </a:lnTo>
                  <a:lnTo>
                    <a:pt x="442" y="416"/>
                  </a:lnTo>
                  <a:lnTo>
                    <a:pt x="440" y="421"/>
                  </a:lnTo>
                  <a:lnTo>
                    <a:pt x="436" y="428"/>
                  </a:lnTo>
                  <a:lnTo>
                    <a:pt x="434" y="434"/>
                  </a:lnTo>
                  <a:lnTo>
                    <a:pt x="432" y="438"/>
                  </a:lnTo>
                  <a:lnTo>
                    <a:pt x="432" y="443"/>
                  </a:lnTo>
                  <a:lnTo>
                    <a:pt x="431" y="448"/>
                  </a:lnTo>
                  <a:lnTo>
                    <a:pt x="431" y="451"/>
                  </a:lnTo>
                  <a:lnTo>
                    <a:pt x="431" y="456"/>
                  </a:lnTo>
                  <a:lnTo>
                    <a:pt x="432" y="461"/>
                  </a:lnTo>
                  <a:lnTo>
                    <a:pt x="432" y="466"/>
                  </a:lnTo>
                  <a:lnTo>
                    <a:pt x="434" y="469"/>
                  </a:lnTo>
                  <a:lnTo>
                    <a:pt x="434" y="474"/>
                  </a:lnTo>
                  <a:lnTo>
                    <a:pt x="436" y="478"/>
                  </a:lnTo>
                  <a:lnTo>
                    <a:pt x="436" y="483"/>
                  </a:lnTo>
                  <a:lnTo>
                    <a:pt x="440" y="486"/>
                  </a:lnTo>
                  <a:lnTo>
                    <a:pt x="442" y="492"/>
                  </a:lnTo>
                  <a:lnTo>
                    <a:pt x="444" y="501"/>
                  </a:lnTo>
                  <a:lnTo>
                    <a:pt x="446" y="507"/>
                  </a:lnTo>
                  <a:lnTo>
                    <a:pt x="446" y="513"/>
                  </a:lnTo>
                  <a:lnTo>
                    <a:pt x="444" y="519"/>
                  </a:lnTo>
                  <a:lnTo>
                    <a:pt x="442" y="524"/>
                  </a:lnTo>
                  <a:lnTo>
                    <a:pt x="434" y="531"/>
                  </a:lnTo>
                  <a:lnTo>
                    <a:pt x="428" y="539"/>
                  </a:lnTo>
                  <a:lnTo>
                    <a:pt x="420" y="545"/>
                  </a:lnTo>
                  <a:lnTo>
                    <a:pt x="412" y="552"/>
                  </a:lnTo>
                  <a:lnTo>
                    <a:pt x="406" y="561"/>
                  </a:lnTo>
                  <a:lnTo>
                    <a:pt x="398" y="566"/>
                  </a:lnTo>
                  <a:lnTo>
                    <a:pt x="391" y="575"/>
                  </a:lnTo>
                  <a:lnTo>
                    <a:pt x="385" y="584"/>
                  </a:lnTo>
                  <a:lnTo>
                    <a:pt x="378" y="588"/>
                  </a:lnTo>
                  <a:lnTo>
                    <a:pt x="371" y="596"/>
                  </a:lnTo>
                  <a:lnTo>
                    <a:pt x="364" y="602"/>
                  </a:lnTo>
                  <a:lnTo>
                    <a:pt x="356" y="610"/>
                  </a:lnTo>
                  <a:lnTo>
                    <a:pt x="348" y="617"/>
                  </a:lnTo>
                  <a:lnTo>
                    <a:pt x="342" y="622"/>
                  </a:lnTo>
                  <a:lnTo>
                    <a:pt x="335" y="628"/>
                  </a:lnTo>
                  <a:lnTo>
                    <a:pt x="329" y="635"/>
                  </a:lnTo>
                  <a:lnTo>
                    <a:pt x="320" y="641"/>
                  </a:lnTo>
                  <a:lnTo>
                    <a:pt x="314" y="649"/>
                  </a:lnTo>
                  <a:lnTo>
                    <a:pt x="308" y="655"/>
                  </a:lnTo>
                  <a:lnTo>
                    <a:pt x="302" y="661"/>
                  </a:lnTo>
                  <a:lnTo>
                    <a:pt x="293" y="667"/>
                  </a:lnTo>
                  <a:lnTo>
                    <a:pt x="288" y="671"/>
                  </a:lnTo>
                  <a:lnTo>
                    <a:pt x="280" y="678"/>
                  </a:lnTo>
                  <a:lnTo>
                    <a:pt x="274" y="683"/>
                  </a:lnTo>
                  <a:lnTo>
                    <a:pt x="268" y="689"/>
                  </a:lnTo>
                  <a:lnTo>
                    <a:pt x="260" y="693"/>
                  </a:lnTo>
                  <a:lnTo>
                    <a:pt x="253" y="698"/>
                  </a:lnTo>
                  <a:lnTo>
                    <a:pt x="247" y="705"/>
                  </a:lnTo>
                  <a:lnTo>
                    <a:pt x="242" y="710"/>
                  </a:lnTo>
                  <a:lnTo>
                    <a:pt x="236" y="715"/>
                  </a:lnTo>
                  <a:lnTo>
                    <a:pt x="229" y="719"/>
                  </a:lnTo>
                  <a:lnTo>
                    <a:pt x="224" y="724"/>
                  </a:lnTo>
                  <a:lnTo>
                    <a:pt x="219" y="728"/>
                  </a:lnTo>
                  <a:lnTo>
                    <a:pt x="213" y="733"/>
                  </a:lnTo>
                  <a:lnTo>
                    <a:pt x="206" y="736"/>
                  </a:lnTo>
                  <a:lnTo>
                    <a:pt x="201" y="741"/>
                  </a:lnTo>
                  <a:lnTo>
                    <a:pt x="194" y="746"/>
                  </a:lnTo>
                  <a:lnTo>
                    <a:pt x="192" y="750"/>
                  </a:lnTo>
                  <a:lnTo>
                    <a:pt x="184" y="754"/>
                  </a:lnTo>
                  <a:lnTo>
                    <a:pt x="179" y="757"/>
                  </a:lnTo>
                  <a:lnTo>
                    <a:pt x="175" y="760"/>
                  </a:lnTo>
                  <a:lnTo>
                    <a:pt x="170" y="764"/>
                  </a:lnTo>
                  <a:lnTo>
                    <a:pt x="165" y="766"/>
                  </a:lnTo>
                  <a:lnTo>
                    <a:pt x="159" y="771"/>
                  </a:lnTo>
                  <a:lnTo>
                    <a:pt x="157" y="773"/>
                  </a:lnTo>
                  <a:lnTo>
                    <a:pt x="154" y="775"/>
                  </a:lnTo>
                  <a:lnTo>
                    <a:pt x="148" y="777"/>
                  </a:lnTo>
                  <a:lnTo>
                    <a:pt x="144" y="782"/>
                  </a:lnTo>
                  <a:lnTo>
                    <a:pt x="140" y="785"/>
                  </a:lnTo>
                  <a:lnTo>
                    <a:pt x="137" y="785"/>
                  </a:lnTo>
                  <a:lnTo>
                    <a:pt x="132" y="788"/>
                  </a:lnTo>
                  <a:lnTo>
                    <a:pt x="128" y="791"/>
                  </a:lnTo>
                  <a:lnTo>
                    <a:pt x="122" y="794"/>
                  </a:lnTo>
                  <a:lnTo>
                    <a:pt x="119" y="799"/>
                  </a:lnTo>
                  <a:lnTo>
                    <a:pt x="114" y="801"/>
                  </a:lnTo>
                  <a:lnTo>
                    <a:pt x="108" y="803"/>
                  </a:lnTo>
                  <a:lnTo>
                    <a:pt x="105" y="804"/>
                  </a:lnTo>
                  <a:lnTo>
                    <a:pt x="104" y="806"/>
                  </a:lnTo>
                  <a:lnTo>
                    <a:pt x="100" y="806"/>
                  </a:lnTo>
                  <a:lnTo>
                    <a:pt x="94" y="806"/>
                  </a:lnTo>
                  <a:lnTo>
                    <a:pt x="90" y="804"/>
                  </a:lnTo>
                  <a:lnTo>
                    <a:pt x="87" y="803"/>
                  </a:lnTo>
                  <a:lnTo>
                    <a:pt x="82" y="799"/>
                  </a:lnTo>
                  <a:lnTo>
                    <a:pt x="77" y="797"/>
                  </a:lnTo>
                  <a:lnTo>
                    <a:pt x="72" y="792"/>
                  </a:lnTo>
                  <a:lnTo>
                    <a:pt x="68" y="789"/>
                  </a:lnTo>
                  <a:lnTo>
                    <a:pt x="63" y="785"/>
                  </a:lnTo>
                  <a:lnTo>
                    <a:pt x="59" y="777"/>
                  </a:lnTo>
                  <a:lnTo>
                    <a:pt x="54" y="773"/>
                  </a:lnTo>
                  <a:lnTo>
                    <a:pt x="49" y="768"/>
                  </a:lnTo>
                  <a:lnTo>
                    <a:pt x="45" y="760"/>
                  </a:lnTo>
                  <a:lnTo>
                    <a:pt x="40" y="754"/>
                  </a:lnTo>
                  <a:lnTo>
                    <a:pt x="37" y="750"/>
                  </a:lnTo>
                  <a:lnTo>
                    <a:pt x="32" y="739"/>
                  </a:lnTo>
                  <a:lnTo>
                    <a:pt x="32" y="736"/>
                  </a:lnTo>
                  <a:lnTo>
                    <a:pt x="29" y="734"/>
                  </a:lnTo>
                  <a:lnTo>
                    <a:pt x="25" y="729"/>
                  </a:lnTo>
                  <a:lnTo>
                    <a:pt x="25" y="727"/>
                  </a:lnTo>
                  <a:lnTo>
                    <a:pt x="23" y="723"/>
                  </a:lnTo>
                  <a:lnTo>
                    <a:pt x="21" y="717"/>
                  </a:lnTo>
                  <a:lnTo>
                    <a:pt x="19" y="715"/>
                  </a:lnTo>
                  <a:lnTo>
                    <a:pt x="18" y="711"/>
                  </a:lnTo>
                  <a:lnTo>
                    <a:pt x="16" y="706"/>
                  </a:lnTo>
                  <a:lnTo>
                    <a:pt x="14" y="705"/>
                  </a:lnTo>
                  <a:lnTo>
                    <a:pt x="14" y="699"/>
                  </a:lnTo>
                  <a:lnTo>
                    <a:pt x="12" y="696"/>
                  </a:lnTo>
                  <a:lnTo>
                    <a:pt x="9" y="689"/>
                  </a:lnTo>
                  <a:lnTo>
                    <a:pt x="8" y="681"/>
                  </a:lnTo>
                  <a:lnTo>
                    <a:pt x="4" y="673"/>
                  </a:lnTo>
                  <a:lnTo>
                    <a:pt x="1" y="667"/>
                  </a:lnTo>
                  <a:lnTo>
                    <a:pt x="0" y="660"/>
                  </a:lnTo>
                  <a:lnTo>
                    <a:pt x="0" y="655"/>
                  </a:lnTo>
                  <a:lnTo>
                    <a:pt x="0" y="646"/>
                  </a:lnTo>
                  <a:lnTo>
                    <a:pt x="0" y="640"/>
                  </a:lnTo>
                  <a:lnTo>
                    <a:pt x="0" y="635"/>
                  </a:lnTo>
                  <a:lnTo>
                    <a:pt x="0" y="632"/>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3" name="Freeform 41"/>
            <p:cNvSpPr>
              <a:spLocks/>
            </p:cNvSpPr>
            <p:nvPr/>
          </p:nvSpPr>
          <p:spPr bwMode="auto">
            <a:xfrm>
              <a:off x="-89" y="3661"/>
              <a:ext cx="892" cy="993"/>
            </a:xfrm>
            <a:custGeom>
              <a:avLst/>
              <a:gdLst>
                <a:gd name="T0" fmla="*/ 48 w 892"/>
                <a:gd name="T1" fmla="*/ 647 h 993"/>
                <a:gd name="T2" fmla="*/ 72 w 892"/>
                <a:gd name="T3" fmla="*/ 615 h 993"/>
                <a:gd name="T4" fmla="*/ 99 w 892"/>
                <a:gd name="T5" fmla="*/ 586 h 993"/>
                <a:gd name="T6" fmla="*/ 130 w 892"/>
                <a:gd name="T7" fmla="*/ 551 h 993"/>
                <a:gd name="T8" fmla="*/ 170 w 892"/>
                <a:gd name="T9" fmla="*/ 510 h 993"/>
                <a:gd name="T10" fmla="*/ 215 w 892"/>
                <a:gd name="T11" fmla="*/ 464 h 993"/>
                <a:gd name="T12" fmla="*/ 271 w 892"/>
                <a:gd name="T13" fmla="*/ 415 h 993"/>
                <a:gd name="T14" fmla="*/ 330 w 892"/>
                <a:gd name="T15" fmla="*/ 363 h 993"/>
                <a:gd name="T16" fmla="*/ 396 w 892"/>
                <a:gd name="T17" fmla="*/ 306 h 993"/>
                <a:gd name="T18" fmla="*/ 463 w 892"/>
                <a:gd name="T19" fmla="*/ 249 h 993"/>
                <a:gd name="T20" fmla="*/ 532 w 892"/>
                <a:gd name="T21" fmla="*/ 196 h 993"/>
                <a:gd name="T22" fmla="*/ 595 w 892"/>
                <a:gd name="T23" fmla="*/ 148 h 993"/>
                <a:gd name="T24" fmla="*/ 654 w 892"/>
                <a:gd name="T25" fmla="*/ 103 h 993"/>
                <a:gd name="T26" fmla="*/ 708 w 892"/>
                <a:gd name="T27" fmla="*/ 65 h 993"/>
                <a:gd name="T28" fmla="*/ 751 w 892"/>
                <a:gd name="T29" fmla="*/ 36 h 993"/>
                <a:gd name="T30" fmla="*/ 787 w 892"/>
                <a:gd name="T31" fmla="*/ 14 h 993"/>
                <a:gd name="T32" fmla="*/ 820 w 892"/>
                <a:gd name="T33" fmla="*/ 0 h 993"/>
                <a:gd name="T34" fmla="*/ 851 w 892"/>
                <a:gd name="T35" fmla="*/ 6 h 993"/>
                <a:gd name="T36" fmla="*/ 878 w 892"/>
                <a:gd name="T37" fmla="*/ 28 h 993"/>
                <a:gd name="T38" fmla="*/ 891 w 892"/>
                <a:gd name="T39" fmla="*/ 54 h 993"/>
                <a:gd name="T40" fmla="*/ 886 w 892"/>
                <a:gd name="T41" fmla="*/ 84 h 993"/>
                <a:gd name="T42" fmla="*/ 856 w 892"/>
                <a:gd name="T43" fmla="*/ 112 h 993"/>
                <a:gd name="T44" fmla="*/ 822 w 892"/>
                <a:gd name="T45" fmla="*/ 142 h 993"/>
                <a:gd name="T46" fmla="*/ 775 w 892"/>
                <a:gd name="T47" fmla="*/ 176 h 993"/>
                <a:gd name="T48" fmla="*/ 726 w 892"/>
                <a:gd name="T49" fmla="*/ 218 h 993"/>
                <a:gd name="T50" fmla="*/ 670 w 892"/>
                <a:gd name="T51" fmla="*/ 260 h 993"/>
                <a:gd name="T52" fmla="*/ 615 w 892"/>
                <a:gd name="T53" fmla="*/ 302 h 993"/>
                <a:gd name="T54" fmla="*/ 559 w 892"/>
                <a:gd name="T55" fmla="*/ 340 h 993"/>
                <a:gd name="T56" fmla="*/ 516 w 892"/>
                <a:gd name="T57" fmla="*/ 379 h 993"/>
                <a:gd name="T58" fmla="*/ 477 w 892"/>
                <a:gd name="T59" fmla="*/ 408 h 993"/>
                <a:gd name="T60" fmla="*/ 442 w 892"/>
                <a:gd name="T61" fmla="*/ 435 h 993"/>
                <a:gd name="T62" fmla="*/ 399 w 892"/>
                <a:gd name="T63" fmla="*/ 470 h 993"/>
                <a:gd name="T64" fmla="*/ 348 w 892"/>
                <a:gd name="T65" fmla="*/ 510 h 993"/>
                <a:gd name="T66" fmla="*/ 298 w 892"/>
                <a:gd name="T67" fmla="*/ 553 h 993"/>
                <a:gd name="T68" fmla="*/ 246 w 892"/>
                <a:gd name="T69" fmla="*/ 597 h 993"/>
                <a:gd name="T70" fmla="*/ 201 w 892"/>
                <a:gd name="T71" fmla="*/ 642 h 993"/>
                <a:gd name="T72" fmla="*/ 161 w 892"/>
                <a:gd name="T73" fmla="*/ 687 h 993"/>
                <a:gd name="T74" fmla="*/ 132 w 892"/>
                <a:gd name="T75" fmla="*/ 730 h 993"/>
                <a:gd name="T76" fmla="*/ 117 w 892"/>
                <a:gd name="T77" fmla="*/ 768 h 993"/>
                <a:gd name="T78" fmla="*/ 114 w 892"/>
                <a:gd name="T79" fmla="*/ 803 h 993"/>
                <a:gd name="T80" fmla="*/ 118 w 892"/>
                <a:gd name="T81" fmla="*/ 835 h 993"/>
                <a:gd name="T82" fmla="*/ 134 w 892"/>
                <a:gd name="T83" fmla="*/ 869 h 993"/>
                <a:gd name="T84" fmla="*/ 156 w 892"/>
                <a:gd name="T85" fmla="*/ 905 h 993"/>
                <a:gd name="T86" fmla="*/ 184 w 892"/>
                <a:gd name="T87" fmla="*/ 938 h 993"/>
                <a:gd name="T88" fmla="*/ 201 w 892"/>
                <a:gd name="T89" fmla="*/ 976 h 993"/>
                <a:gd name="T90" fmla="*/ 170 w 892"/>
                <a:gd name="T91" fmla="*/ 993 h 993"/>
                <a:gd name="T92" fmla="*/ 138 w 892"/>
                <a:gd name="T93" fmla="*/ 987 h 993"/>
                <a:gd name="T94" fmla="*/ 101 w 892"/>
                <a:gd name="T95" fmla="*/ 961 h 993"/>
                <a:gd name="T96" fmla="*/ 67 w 892"/>
                <a:gd name="T97" fmla="*/ 923 h 993"/>
                <a:gd name="T98" fmla="*/ 34 w 892"/>
                <a:gd name="T99" fmla="*/ 875 h 993"/>
                <a:gd name="T100" fmla="*/ 9 w 892"/>
                <a:gd name="T101" fmla="*/ 831 h 993"/>
                <a:gd name="T102" fmla="*/ 0 w 892"/>
                <a:gd name="T103" fmla="*/ 791 h 993"/>
                <a:gd name="T104" fmla="*/ 3 w 892"/>
                <a:gd name="T105" fmla="*/ 756 h 993"/>
                <a:gd name="T106" fmla="*/ 12 w 892"/>
                <a:gd name="T107" fmla="*/ 725 h 993"/>
                <a:gd name="T108" fmla="*/ 22 w 892"/>
                <a:gd name="T109" fmla="*/ 696 h 9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2"/>
                <a:gd name="T166" fmla="*/ 0 h 993"/>
                <a:gd name="T167" fmla="*/ 892 w 892"/>
                <a:gd name="T168" fmla="*/ 993 h 9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2" h="993">
                  <a:moveTo>
                    <a:pt x="34" y="677"/>
                  </a:moveTo>
                  <a:lnTo>
                    <a:pt x="34" y="672"/>
                  </a:lnTo>
                  <a:lnTo>
                    <a:pt x="36" y="669"/>
                  </a:lnTo>
                  <a:lnTo>
                    <a:pt x="38" y="663"/>
                  </a:lnTo>
                  <a:lnTo>
                    <a:pt x="40" y="659"/>
                  </a:lnTo>
                  <a:lnTo>
                    <a:pt x="46" y="653"/>
                  </a:lnTo>
                  <a:lnTo>
                    <a:pt x="48" y="647"/>
                  </a:lnTo>
                  <a:lnTo>
                    <a:pt x="52" y="642"/>
                  </a:lnTo>
                  <a:lnTo>
                    <a:pt x="57" y="634"/>
                  </a:lnTo>
                  <a:lnTo>
                    <a:pt x="60" y="630"/>
                  </a:lnTo>
                  <a:lnTo>
                    <a:pt x="64" y="629"/>
                  </a:lnTo>
                  <a:lnTo>
                    <a:pt x="67" y="624"/>
                  </a:lnTo>
                  <a:lnTo>
                    <a:pt x="68" y="620"/>
                  </a:lnTo>
                  <a:lnTo>
                    <a:pt x="72" y="615"/>
                  </a:lnTo>
                  <a:lnTo>
                    <a:pt x="75" y="612"/>
                  </a:lnTo>
                  <a:lnTo>
                    <a:pt x="79" y="607"/>
                  </a:lnTo>
                  <a:lnTo>
                    <a:pt x="83" y="604"/>
                  </a:lnTo>
                  <a:lnTo>
                    <a:pt x="85" y="598"/>
                  </a:lnTo>
                  <a:lnTo>
                    <a:pt x="90" y="595"/>
                  </a:lnTo>
                  <a:lnTo>
                    <a:pt x="93" y="591"/>
                  </a:lnTo>
                  <a:lnTo>
                    <a:pt x="99" y="586"/>
                  </a:lnTo>
                  <a:lnTo>
                    <a:pt x="101" y="580"/>
                  </a:lnTo>
                  <a:lnTo>
                    <a:pt x="107" y="576"/>
                  </a:lnTo>
                  <a:lnTo>
                    <a:pt x="112" y="571"/>
                  </a:lnTo>
                  <a:lnTo>
                    <a:pt x="117" y="566"/>
                  </a:lnTo>
                  <a:lnTo>
                    <a:pt x="121" y="560"/>
                  </a:lnTo>
                  <a:lnTo>
                    <a:pt x="124" y="555"/>
                  </a:lnTo>
                  <a:lnTo>
                    <a:pt x="130" y="551"/>
                  </a:lnTo>
                  <a:lnTo>
                    <a:pt x="136" y="546"/>
                  </a:lnTo>
                  <a:lnTo>
                    <a:pt x="139" y="539"/>
                  </a:lnTo>
                  <a:lnTo>
                    <a:pt x="146" y="534"/>
                  </a:lnTo>
                  <a:lnTo>
                    <a:pt x="152" y="529"/>
                  </a:lnTo>
                  <a:lnTo>
                    <a:pt x="157" y="520"/>
                  </a:lnTo>
                  <a:lnTo>
                    <a:pt x="164" y="515"/>
                  </a:lnTo>
                  <a:lnTo>
                    <a:pt x="170" y="510"/>
                  </a:lnTo>
                  <a:lnTo>
                    <a:pt x="175" y="502"/>
                  </a:lnTo>
                  <a:lnTo>
                    <a:pt x="182" y="498"/>
                  </a:lnTo>
                  <a:lnTo>
                    <a:pt x="189" y="491"/>
                  </a:lnTo>
                  <a:lnTo>
                    <a:pt x="195" y="484"/>
                  </a:lnTo>
                  <a:lnTo>
                    <a:pt x="201" y="478"/>
                  </a:lnTo>
                  <a:lnTo>
                    <a:pt x="211" y="472"/>
                  </a:lnTo>
                  <a:lnTo>
                    <a:pt x="215" y="464"/>
                  </a:lnTo>
                  <a:lnTo>
                    <a:pt x="222" y="459"/>
                  </a:lnTo>
                  <a:lnTo>
                    <a:pt x="229" y="451"/>
                  </a:lnTo>
                  <a:lnTo>
                    <a:pt x="239" y="444"/>
                  </a:lnTo>
                  <a:lnTo>
                    <a:pt x="246" y="437"/>
                  </a:lnTo>
                  <a:lnTo>
                    <a:pt x="253" y="430"/>
                  </a:lnTo>
                  <a:lnTo>
                    <a:pt x="260" y="422"/>
                  </a:lnTo>
                  <a:lnTo>
                    <a:pt x="271" y="415"/>
                  </a:lnTo>
                  <a:lnTo>
                    <a:pt x="278" y="408"/>
                  </a:lnTo>
                  <a:lnTo>
                    <a:pt x="285" y="402"/>
                  </a:lnTo>
                  <a:lnTo>
                    <a:pt x="293" y="393"/>
                  </a:lnTo>
                  <a:lnTo>
                    <a:pt x="306" y="385"/>
                  </a:lnTo>
                  <a:lnTo>
                    <a:pt x="311" y="376"/>
                  </a:lnTo>
                  <a:lnTo>
                    <a:pt x="322" y="370"/>
                  </a:lnTo>
                  <a:lnTo>
                    <a:pt x="330" y="363"/>
                  </a:lnTo>
                  <a:lnTo>
                    <a:pt x="342" y="356"/>
                  </a:lnTo>
                  <a:lnTo>
                    <a:pt x="348" y="347"/>
                  </a:lnTo>
                  <a:lnTo>
                    <a:pt x="360" y="339"/>
                  </a:lnTo>
                  <a:lnTo>
                    <a:pt x="367" y="330"/>
                  </a:lnTo>
                  <a:lnTo>
                    <a:pt x="378" y="322"/>
                  </a:lnTo>
                  <a:lnTo>
                    <a:pt x="388" y="315"/>
                  </a:lnTo>
                  <a:lnTo>
                    <a:pt x="396" y="306"/>
                  </a:lnTo>
                  <a:lnTo>
                    <a:pt x="405" y="297"/>
                  </a:lnTo>
                  <a:lnTo>
                    <a:pt x="416" y="289"/>
                  </a:lnTo>
                  <a:lnTo>
                    <a:pt x="426" y="283"/>
                  </a:lnTo>
                  <a:lnTo>
                    <a:pt x="436" y="272"/>
                  </a:lnTo>
                  <a:lnTo>
                    <a:pt x="444" y="265"/>
                  </a:lnTo>
                  <a:lnTo>
                    <a:pt x="454" y="257"/>
                  </a:lnTo>
                  <a:lnTo>
                    <a:pt x="463" y="249"/>
                  </a:lnTo>
                  <a:lnTo>
                    <a:pt x="476" y="243"/>
                  </a:lnTo>
                  <a:lnTo>
                    <a:pt x="484" y="234"/>
                  </a:lnTo>
                  <a:lnTo>
                    <a:pt x="494" y="228"/>
                  </a:lnTo>
                  <a:lnTo>
                    <a:pt x="502" y="220"/>
                  </a:lnTo>
                  <a:lnTo>
                    <a:pt x="512" y="212"/>
                  </a:lnTo>
                  <a:lnTo>
                    <a:pt x="521" y="204"/>
                  </a:lnTo>
                  <a:lnTo>
                    <a:pt x="532" y="196"/>
                  </a:lnTo>
                  <a:lnTo>
                    <a:pt x="540" y="188"/>
                  </a:lnTo>
                  <a:lnTo>
                    <a:pt x="548" y="183"/>
                  </a:lnTo>
                  <a:lnTo>
                    <a:pt x="559" y="176"/>
                  </a:lnTo>
                  <a:lnTo>
                    <a:pt x="570" y="170"/>
                  </a:lnTo>
                  <a:lnTo>
                    <a:pt x="577" y="161"/>
                  </a:lnTo>
                  <a:lnTo>
                    <a:pt x="586" y="155"/>
                  </a:lnTo>
                  <a:lnTo>
                    <a:pt x="595" y="148"/>
                  </a:lnTo>
                  <a:lnTo>
                    <a:pt x="604" y="142"/>
                  </a:lnTo>
                  <a:lnTo>
                    <a:pt x="613" y="135"/>
                  </a:lnTo>
                  <a:lnTo>
                    <a:pt x="621" y="129"/>
                  </a:lnTo>
                  <a:lnTo>
                    <a:pt x="631" y="121"/>
                  </a:lnTo>
                  <a:lnTo>
                    <a:pt x="637" y="117"/>
                  </a:lnTo>
                  <a:lnTo>
                    <a:pt x="646" y="111"/>
                  </a:lnTo>
                  <a:lnTo>
                    <a:pt x="654" y="103"/>
                  </a:lnTo>
                  <a:lnTo>
                    <a:pt x="664" y="98"/>
                  </a:lnTo>
                  <a:lnTo>
                    <a:pt x="670" y="92"/>
                  </a:lnTo>
                  <a:lnTo>
                    <a:pt x="679" y="87"/>
                  </a:lnTo>
                  <a:lnTo>
                    <a:pt x="686" y="81"/>
                  </a:lnTo>
                  <a:lnTo>
                    <a:pt x="691" y="76"/>
                  </a:lnTo>
                  <a:lnTo>
                    <a:pt x="702" y="70"/>
                  </a:lnTo>
                  <a:lnTo>
                    <a:pt x="708" y="65"/>
                  </a:lnTo>
                  <a:lnTo>
                    <a:pt x="713" y="60"/>
                  </a:lnTo>
                  <a:lnTo>
                    <a:pt x="720" y="56"/>
                  </a:lnTo>
                  <a:lnTo>
                    <a:pt x="729" y="50"/>
                  </a:lnTo>
                  <a:lnTo>
                    <a:pt x="733" y="47"/>
                  </a:lnTo>
                  <a:lnTo>
                    <a:pt x="740" y="43"/>
                  </a:lnTo>
                  <a:lnTo>
                    <a:pt x="747" y="38"/>
                  </a:lnTo>
                  <a:lnTo>
                    <a:pt x="751" y="36"/>
                  </a:lnTo>
                  <a:lnTo>
                    <a:pt x="759" y="32"/>
                  </a:lnTo>
                  <a:lnTo>
                    <a:pt x="764" y="28"/>
                  </a:lnTo>
                  <a:lnTo>
                    <a:pt x="768" y="22"/>
                  </a:lnTo>
                  <a:lnTo>
                    <a:pt x="773" y="20"/>
                  </a:lnTo>
                  <a:lnTo>
                    <a:pt x="776" y="18"/>
                  </a:lnTo>
                  <a:lnTo>
                    <a:pt x="782" y="16"/>
                  </a:lnTo>
                  <a:lnTo>
                    <a:pt x="787" y="14"/>
                  </a:lnTo>
                  <a:lnTo>
                    <a:pt x="791" y="11"/>
                  </a:lnTo>
                  <a:lnTo>
                    <a:pt x="798" y="7"/>
                  </a:lnTo>
                  <a:lnTo>
                    <a:pt x="805" y="6"/>
                  </a:lnTo>
                  <a:lnTo>
                    <a:pt x="808" y="2"/>
                  </a:lnTo>
                  <a:lnTo>
                    <a:pt x="813" y="2"/>
                  </a:lnTo>
                  <a:lnTo>
                    <a:pt x="818" y="1"/>
                  </a:lnTo>
                  <a:lnTo>
                    <a:pt x="820" y="0"/>
                  </a:lnTo>
                  <a:lnTo>
                    <a:pt x="825" y="0"/>
                  </a:lnTo>
                  <a:lnTo>
                    <a:pt x="827" y="1"/>
                  </a:lnTo>
                  <a:lnTo>
                    <a:pt x="833" y="1"/>
                  </a:lnTo>
                  <a:lnTo>
                    <a:pt x="836" y="2"/>
                  </a:lnTo>
                  <a:lnTo>
                    <a:pt x="841" y="3"/>
                  </a:lnTo>
                  <a:lnTo>
                    <a:pt x="846" y="6"/>
                  </a:lnTo>
                  <a:lnTo>
                    <a:pt x="851" y="6"/>
                  </a:lnTo>
                  <a:lnTo>
                    <a:pt x="854" y="9"/>
                  </a:lnTo>
                  <a:lnTo>
                    <a:pt x="858" y="11"/>
                  </a:lnTo>
                  <a:lnTo>
                    <a:pt x="863" y="14"/>
                  </a:lnTo>
                  <a:lnTo>
                    <a:pt x="865" y="18"/>
                  </a:lnTo>
                  <a:lnTo>
                    <a:pt x="869" y="19"/>
                  </a:lnTo>
                  <a:lnTo>
                    <a:pt x="874" y="22"/>
                  </a:lnTo>
                  <a:lnTo>
                    <a:pt x="878" y="28"/>
                  </a:lnTo>
                  <a:lnTo>
                    <a:pt x="881" y="31"/>
                  </a:lnTo>
                  <a:lnTo>
                    <a:pt x="883" y="34"/>
                  </a:lnTo>
                  <a:lnTo>
                    <a:pt x="886" y="38"/>
                  </a:lnTo>
                  <a:lnTo>
                    <a:pt x="889" y="42"/>
                  </a:lnTo>
                  <a:lnTo>
                    <a:pt x="891" y="46"/>
                  </a:lnTo>
                  <a:lnTo>
                    <a:pt x="891" y="50"/>
                  </a:lnTo>
                  <a:lnTo>
                    <a:pt x="891" y="54"/>
                  </a:lnTo>
                  <a:lnTo>
                    <a:pt x="892" y="57"/>
                  </a:lnTo>
                  <a:lnTo>
                    <a:pt x="892" y="62"/>
                  </a:lnTo>
                  <a:lnTo>
                    <a:pt x="892" y="67"/>
                  </a:lnTo>
                  <a:lnTo>
                    <a:pt x="891" y="70"/>
                  </a:lnTo>
                  <a:lnTo>
                    <a:pt x="891" y="77"/>
                  </a:lnTo>
                  <a:lnTo>
                    <a:pt x="889" y="80"/>
                  </a:lnTo>
                  <a:lnTo>
                    <a:pt x="886" y="84"/>
                  </a:lnTo>
                  <a:lnTo>
                    <a:pt x="883" y="89"/>
                  </a:lnTo>
                  <a:lnTo>
                    <a:pt x="880" y="94"/>
                  </a:lnTo>
                  <a:lnTo>
                    <a:pt x="874" y="98"/>
                  </a:lnTo>
                  <a:lnTo>
                    <a:pt x="869" y="103"/>
                  </a:lnTo>
                  <a:lnTo>
                    <a:pt x="864" y="105"/>
                  </a:lnTo>
                  <a:lnTo>
                    <a:pt x="860" y="111"/>
                  </a:lnTo>
                  <a:lnTo>
                    <a:pt x="856" y="112"/>
                  </a:lnTo>
                  <a:lnTo>
                    <a:pt x="852" y="117"/>
                  </a:lnTo>
                  <a:lnTo>
                    <a:pt x="848" y="120"/>
                  </a:lnTo>
                  <a:lnTo>
                    <a:pt x="843" y="125"/>
                  </a:lnTo>
                  <a:lnTo>
                    <a:pt x="836" y="129"/>
                  </a:lnTo>
                  <a:lnTo>
                    <a:pt x="831" y="134"/>
                  </a:lnTo>
                  <a:lnTo>
                    <a:pt x="826" y="138"/>
                  </a:lnTo>
                  <a:lnTo>
                    <a:pt x="822" y="142"/>
                  </a:lnTo>
                  <a:lnTo>
                    <a:pt x="814" y="146"/>
                  </a:lnTo>
                  <a:lnTo>
                    <a:pt x="809" y="152"/>
                  </a:lnTo>
                  <a:lnTo>
                    <a:pt x="804" y="155"/>
                  </a:lnTo>
                  <a:lnTo>
                    <a:pt x="796" y="161"/>
                  </a:lnTo>
                  <a:lnTo>
                    <a:pt x="790" y="166"/>
                  </a:lnTo>
                  <a:lnTo>
                    <a:pt x="784" y="172"/>
                  </a:lnTo>
                  <a:lnTo>
                    <a:pt x="775" y="176"/>
                  </a:lnTo>
                  <a:lnTo>
                    <a:pt x="768" y="183"/>
                  </a:lnTo>
                  <a:lnTo>
                    <a:pt x="764" y="188"/>
                  </a:lnTo>
                  <a:lnTo>
                    <a:pt x="755" y="194"/>
                  </a:lnTo>
                  <a:lnTo>
                    <a:pt x="747" y="200"/>
                  </a:lnTo>
                  <a:lnTo>
                    <a:pt x="738" y="204"/>
                  </a:lnTo>
                  <a:lnTo>
                    <a:pt x="731" y="211"/>
                  </a:lnTo>
                  <a:lnTo>
                    <a:pt x="726" y="218"/>
                  </a:lnTo>
                  <a:lnTo>
                    <a:pt x="717" y="222"/>
                  </a:lnTo>
                  <a:lnTo>
                    <a:pt x="710" y="229"/>
                  </a:lnTo>
                  <a:lnTo>
                    <a:pt x="702" y="235"/>
                  </a:lnTo>
                  <a:lnTo>
                    <a:pt x="694" y="243"/>
                  </a:lnTo>
                  <a:lnTo>
                    <a:pt x="688" y="248"/>
                  </a:lnTo>
                  <a:lnTo>
                    <a:pt x="679" y="252"/>
                  </a:lnTo>
                  <a:lnTo>
                    <a:pt x="670" y="260"/>
                  </a:lnTo>
                  <a:lnTo>
                    <a:pt x="664" y="266"/>
                  </a:lnTo>
                  <a:lnTo>
                    <a:pt x="654" y="270"/>
                  </a:lnTo>
                  <a:lnTo>
                    <a:pt x="646" y="278"/>
                  </a:lnTo>
                  <a:lnTo>
                    <a:pt x="637" y="283"/>
                  </a:lnTo>
                  <a:lnTo>
                    <a:pt x="631" y="289"/>
                  </a:lnTo>
                  <a:lnTo>
                    <a:pt x="623" y="294"/>
                  </a:lnTo>
                  <a:lnTo>
                    <a:pt x="615" y="302"/>
                  </a:lnTo>
                  <a:lnTo>
                    <a:pt x="606" y="307"/>
                  </a:lnTo>
                  <a:lnTo>
                    <a:pt x="598" y="314"/>
                  </a:lnTo>
                  <a:lnTo>
                    <a:pt x="592" y="318"/>
                  </a:lnTo>
                  <a:lnTo>
                    <a:pt x="583" y="325"/>
                  </a:lnTo>
                  <a:lnTo>
                    <a:pt x="577" y="330"/>
                  </a:lnTo>
                  <a:lnTo>
                    <a:pt x="570" y="337"/>
                  </a:lnTo>
                  <a:lnTo>
                    <a:pt x="559" y="340"/>
                  </a:lnTo>
                  <a:lnTo>
                    <a:pt x="556" y="347"/>
                  </a:lnTo>
                  <a:lnTo>
                    <a:pt x="546" y="354"/>
                  </a:lnTo>
                  <a:lnTo>
                    <a:pt x="541" y="358"/>
                  </a:lnTo>
                  <a:lnTo>
                    <a:pt x="534" y="363"/>
                  </a:lnTo>
                  <a:lnTo>
                    <a:pt x="527" y="368"/>
                  </a:lnTo>
                  <a:lnTo>
                    <a:pt x="521" y="372"/>
                  </a:lnTo>
                  <a:lnTo>
                    <a:pt x="516" y="379"/>
                  </a:lnTo>
                  <a:lnTo>
                    <a:pt x="508" y="383"/>
                  </a:lnTo>
                  <a:lnTo>
                    <a:pt x="502" y="386"/>
                  </a:lnTo>
                  <a:lnTo>
                    <a:pt x="498" y="392"/>
                  </a:lnTo>
                  <a:lnTo>
                    <a:pt x="492" y="397"/>
                  </a:lnTo>
                  <a:lnTo>
                    <a:pt x="487" y="401"/>
                  </a:lnTo>
                  <a:lnTo>
                    <a:pt x="481" y="403"/>
                  </a:lnTo>
                  <a:lnTo>
                    <a:pt x="477" y="408"/>
                  </a:lnTo>
                  <a:lnTo>
                    <a:pt x="472" y="414"/>
                  </a:lnTo>
                  <a:lnTo>
                    <a:pt x="467" y="415"/>
                  </a:lnTo>
                  <a:lnTo>
                    <a:pt x="462" y="420"/>
                  </a:lnTo>
                  <a:lnTo>
                    <a:pt x="458" y="423"/>
                  </a:lnTo>
                  <a:lnTo>
                    <a:pt x="454" y="426"/>
                  </a:lnTo>
                  <a:lnTo>
                    <a:pt x="447" y="432"/>
                  </a:lnTo>
                  <a:lnTo>
                    <a:pt x="442" y="435"/>
                  </a:lnTo>
                  <a:lnTo>
                    <a:pt x="438" y="441"/>
                  </a:lnTo>
                  <a:lnTo>
                    <a:pt x="431" y="446"/>
                  </a:lnTo>
                  <a:lnTo>
                    <a:pt x="424" y="450"/>
                  </a:lnTo>
                  <a:lnTo>
                    <a:pt x="418" y="453"/>
                  </a:lnTo>
                  <a:lnTo>
                    <a:pt x="411" y="459"/>
                  </a:lnTo>
                  <a:lnTo>
                    <a:pt x="405" y="464"/>
                  </a:lnTo>
                  <a:lnTo>
                    <a:pt x="399" y="470"/>
                  </a:lnTo>
                  <a:lnTo>
                    <a:pt x="392" y="475"/>
                  </a:lnTo>
                  <a:lnTo>
                    <a:pt x="385" y="480"/>
                  </a:lnTo>
                  <a:lnTo>
                    <a:pt x="378" y="486"/>
                  </a:lnTo>
                  <a:lnTo>
                    <a:pt x="371" y="491"/>
                  </a:lnTo>
                  <a:lnTo>
                    <a:pt x="364" y="498"/>
                  </a:lnTo>
                  <a:lnTo>
                    <a:pt x="356" y="502"/>
                  </a:lnTo>
                  <a:lnTo>
                    <a:pt x="348" y="510"/>
                  </a:lnTo>
                  <a:lnTo>
                    <a:pt x="344" y="515"/>
                  </a:lnTo>
                  <a:lnTo>
                    <a:pt x="333" y="520"/>
                  </a:lnTo>
                  <a:lnTo>
                    <a:pt x="327" y="526"/>
                  </a:lnTo>
                  <a:lnTo>
                    <a:pt x="320" y="534"/>
                  </a:lnTo>
                  <a:lnTo>
                    <a:pt x="311" y="539"/>
                  </a:lnTo>
                  <a:lnTo>
                    <a:pt x="306" y="546"/>
                  </a:lnTo>
                  <a:lnTo>
                    <a:pt x="298" y="553"/>
                  </a:lnTo>
                  <a:lnTo>
                    <a:pt x="290" y="558"/>
                  </a:lnTo>
                  <a:lnTo>
                    <a:pt x="284" y="564"/>
                  </a:lnTo>
                  <a:lnTo>
                    <a:pt x="277" y="571"/>
                  </a:lnTo>
                  <a:lnTo>
                    <a:pt x="269" y="579"/>
                  </a:lnTo>
                  <a:lnTo>
                    <a:pt x="262" y="586"/>
                  </a:lnTo>
                  <a:lnTo>
                    <a:pt x="256" y="591"/>
                  </a:lnTo>
                  <a:lnTo>
                    <a:pt x="246" y="597"/>
                  </a:lnTo>
                  <a:lnTo>
                    <a:pt x="239" y="604"/>
                  </a:lnTo>
                  <a:lnTo>
                    <a:pt x="234" y="609"/>
                  </a:lnTo>
                  <a:lnTo>
                    <a:pt x="226" y="615"/>
                  </a:lnTo>
                  <a:lnTo>
                    <a:pt x="219" y="624"/>
                  </a:lnTo>
                  <a:lnTo>
                    <a:pt x="213" y="630"/>
                  </a:lnTo>
                  <a:lnTo>
                    <a:pt x="208" y="634"/>
                  </a:lnTo>
                  <a:lnTo>
                    <a:pt x="201" y="642"/>
                  </a:lnTo>
                  <a:lnTo>
                    <a:pt x="194" y="649"/>
                  </a:lnTo>
                  <a:lnTo>
                    <a:pt x="188" y="653"/>
                  </a:lnTo>
                  <a:lnTo>
                    <a:pt x="182" y="662"/>
                  </a:lnTo>
                  <a:lnTo>
                    <a:pt x="175" y="669"/>
                  </a:lnTo>
                  <a:lnTo>
                    <a:pt x="171" y="675"/>
                  </a:lnTo>
                  <a:lnTo>
                    <a:pt x="166" y="680"/>
                  </a:lnTo>
                  <a:lnTo>
                    <a:pt x="161" y="687"/>
                  </a:lnTo>
                  <a:lnTo>
                    <a:pt x="154" y="693"/>
                  </a:lnTo>
                  <a:lnTo>
                    <a:pt x="152" y="698"/>
                  </a:lnTo>
                  <a:lnTo>
                    <a:pt x="146" y="705"/>
                  </a:lnTo>
                  <a:lnTo>
                    <a:pt x="141" y="712"/>
                  </a:lnTo>
                  <a:lnTo>
                    <a:pt x="138" y="718"/>
                  </a:lnTo>
                  <a:lnTo>
                    <a:pt x="134" y="723"/>
                  </a:lnTo>
                  <a:lnTo>
                    <a:pt x="132" y="730"/>
                  </a:lnTo>
                  <a:lnTo>
                    <a:pt x="128" y="737"/>
                  </a:lnTo>
                  <a:lnTo>
                    <a:pt x="124" y="742"/>
                  </a:lnTo>
                  <a:lnTo>
                    <a:pt x="121" y="746"/>
                  </a:lnTo>
                  <a:lnTo>
                    <a:pt x="120" y="751"/>
                  </a:lnTo>
                  <a:lnTo>
                    <a:pt x="118" y="758"/>
                  </a:lnTo>
                  <a:lnTo>
                    <a:pt x="117" y="763"/>
                  </a:lnTo>
                  <a:lnTo>
                    <a:pt x="117" y="768"/>
                  </a:lnTo>
                  <a:lnTo>
                    <a:pt x="115" y="774"/>
                  </a:lnTo>
                  <a:lnTo>
                    <a:pt x="115" y="779"/>
                  </a:lnTo>
                  <a:lnTo>
                    <a:pt x="114" y="785"/>
                  </a:lnTo>
                  <a:lnTo>
                    <a:pt x="114" y="787"/>
                  </a:lnTo>
                  <a:lnTo>
                    <a:pt x="114" y="792"/>
                  </a:lnTo>
                  <a:lnTo>
                    <a:pt x="114" y="798"/>
                  </a:lnTo>
                  <a:lnTo>
                    <a:pt x="114" y="803"/>
                  </a:lnTo>
                  <a:lnTo>
                    <a:pt x="114" y="807"/>
                  </a:lnTo>
                  <a:lnTo>
                    <a:pt x="114" y="813"/>
                  </a:lnTo>
                  <a:lnTo>
                    <a:pt x="115" y="817"/>
                  </a:lnTo>
                  <a:lnTo>
                    <a:pt x="115" y="821"/>
                  </a:lnTo>
                  <a:lnTo>
                    <a:pt x="117" y="824"/>
                  </a:lnTo>
                  <a:lnTo>
                    <a:pt x="117" y="829"/>
                  </a:lnTo>
                  <a:lnTo>
                    <a:pt x="118" y="835"/>
                  </a:lnTo>
                  <a:lnTo>
                    <a:pt x="120" y="838"/>
                  </a:lnTo>
                  <a:lnTo>
                    <a:pt x="121" y="842"/>
                  </a:lnTo>
                  <a:lnTo>
                    <a:pt x="121" y="845"/>
                  </a:lnTo>
                  <a:lnTo>
                    <a:pt x="123" y="851"/>
                  </a:lnTo>
                  <a:lnTo>
                    <a:pt x="126" y="857"/>
                  </a:lnTo>
                  <a:lnTo>
                    <a:pt x="130" y="863"/>
                  </a:lnTo>
                  <a:lnTo>
                    <a:pt x="134" y="869"/>
                  </a:lnTo>
                  <a:lnTo>
                    <a:pt x="134" y="873"/>
                  </a:lnTo>
                  <a:lnTo>
                    <a:pt x="136" y="875"/>
                  </a:lnTo>
                  <a:lnTo>
                    <a:pt x="138" y="880"/>
                  </a:lnTo>
                  <a:lnTo>
                    <a:pt x="141" y="885"/>
                  </a:lnTo>
                  <a:lnTo>
                    <a:pt x="146" y="892"/>
                  </a:lnTo>
                  <a:lnTo>
                    <a:pt x="152" y="900"/>
                  </a:lnTo>
                  <a:lnTo>
                    <a:pt x="156" y="905"/>
                  </a:lnTo>
                  <a:lnTo>
                    <a:pt x="161" y="910"/>
                  </a:lnTo>
                  <a:lnTo>
                    <a:pt x="166" y="915"/>
                  </a:lnTo>
                  <a:lnTo>
                    <a:pt x="170" y="919"/>
                  </a:lnTo>
                  <a:lnTo>
                    <a:pt x="173" y="925"/>
                  </a:lnTo>
                  <a:lnTo>
                    <a:pt x="177" y="931"/>
                  </a:lnTo>
                  <a:lnTo>
                    <a:pt x="181" y="934"/>
                  </a:lnTo>
                  <a:lnTo>
                    <a:pt x="184" y="938"/>
                  </a:lnTo>
                  <a:lnTo>
                    <a:pt x="189" y="943"/>
                  </a:lnTo>
                  <a:lnTo>
                    <a:pt x="194" y="949"/>
                  </a:lnTo>
                  <a:lnTo>
                    <a:pt x="199" y="955"/>
                  </a:lnTo>
                  <a:lnTo>
                    <a:pt x="201" y="960"/>
                  </a:lnTo>
                  <a:lnTo>
                    <a:pt x="204" y="963"/>
                  </a:lnTo>
                  <a:lnTo>
                    <a:pt x="201" y="970"/>
                  </a:lnTo>
                  <a:lnTo>
                    <a:pt x="201" y="976"/>
                  </a:lnTo>
                  <a:lnTo>
                    <a:pt x="195" y="983"/>
                  </a:lnTo>
                  <a:lnTo>
                    <a:pt x="192" y="989"/>
                  </a:lnTo>
                  <a:lnTo>
                    <a:pt x="188" y="989"/>
                  </a:lnTo>
                  <a:lnTo>
                    <a:pt x="184" y="992"/>
                  </a:lnTo>
                  <a:lnTo>
                    <a:pt x="179" y="992"/>
                  </a:lnTo>
                  <a:lnTo>
                    <a:pt x="175" y="993"/>
                  </a:lnTo>
                  <a:lnTo>
                    <a:pt x="170" y="993"/>
                  </a:lnTo>
                  <a:lnTo>
                    <a:pt x="163" y="993"/>
                  </a:lnTo>
                  <a:lnTo>
                    <a:pt x="160" y="992"/>
                  </a:lnTo>
                  <a:lnTo>
                    <a:pt x="154" y="992"/>
                  </a:lnTo>
                  <a:lnTo>
                    <a:pt x="152" y="992"/>
                  </a:lnTo>
                  <a:lnTo>
                    <a:pt x="148" y="989"/>
                  </a:lnTo>
                  <a:lnTo>
                    <a:pt x="143" y="989"/>
                  </a:lnTo>
                  <a:lnTo>
                    <a:pt x="138" y="987"/>
                  </a:lnTo>
                  <a:lnTo>
                    <a:pt x="134" y="983"/>
                  </a:lnTo>
                  <a:lnTo>
                    <a:pt x="128" y="983"/>
                  </a:lnTo>
                  <a:lnTo>
                    <a:pt x="123" y="978"/>
                  </a:lnTo>
                  <a:lnTo>
                    <a:pt x="118" y="975"/>
                  </a:lnTo>
                  <a:lnTo>
                    <a:pt x="114" y="970"/>
                  </a:lnTo>
                  <a:lnTo>
                    <a:pt x="107" y="967"/>
                  </a:lnTo>
                  <a:lnTo>
                    <a:pt x="101" y="961"/>
                  </a:lnTo>
                  <a:lnTo>
                    <a:pt x="96" y="957"/>
                  </a:lnTo>
                  <a:lnTo>
                    <a:pt x="90" y="952"/>
                  </a:lnTo>
                  <a:lnTo>
                    <a:pt x="86" y="947"/>
                  </a:lnTo>
                  <a:lnTo>
                    <a:pt x="81" y="941"/>
                  </a:lnTo>
                  <a:lnTo>
                    <a:pt x="77" y="935"/>
                  </a:lnTo>
                  <a:lnTo>
                    <a:pt x="72" y="928"/>
                  </a:lnTo>
                  <a:lnTo>
                    <a:pt x="67" y="923"/>
                  </a:lnTo>
                  <a:lnTo>
                    <a:pt x="60" y="917"/>
                  </a:lnTo>
                  <a:lnTo>
                    <a:pt x="56" y="910"/>
                  </a:lnTo>
                  <a:lnTo>
                    <a:pt x="50" y="902"/>
                  </a:lnTo>
                  <a:lnTo>
                    <a:pt x="46" y="897"/>
                  </a:lnTo>
                  <a:lnTo>
                    <a:pt x="40" y="888"/>
                  </a:lnTo>
                  <a:lnTo>
                    <a:pt x="38" y="882"/>
                  </a:lnTo>
                  <a:lnTo>
                    <a:pt x="34" y="875"/>
                  </a:lnTo>
                  <a:lnTo>
                    <a:pt x="28" y="869"/>
                  </a:lnTo>
                  <a:lnTo>
                    <a:pt x="24" y="862"/>
                  </a:lnTo>
                  <a:lnTo>
                    <a:pt x="19" y="856"/>
                  </a:lnTo>
                  <a:lnTo>
                    <a:pt x="18" y="851"/>
                  </a:lnTo>
                  <a:lnTo>
                    <a:pt x="14" y="842"/>
                  </a:lnTo>
                  <a:lnTo>
                    <a:pt x="12" y="835"/>
                  </a:lnTo>
                  <a:lnTo>
                    <a:pt x="9" y="831"/>
                  </a:lnTo>
                  <a:lnTo>
                    <a:pt x="7" y="824"/>
                  </a:lnTo>
                  <a:lnTo>
                    <a:pt x="5" y="819"/>
                  </a:lnTo>
                  <a:lnTo>
                    <a:pt x="3" y="813"/>
                  </a:lnTo>
                  <a:lnTo>
                    <a:pt x="3" y="807"/>
                  </a:lnTo>
                  <a:lnTo>
                    <a:pt x="0" y="801"/>
                  </a:lnTo>
                  <a:lnTo>
                    <a:pt x="0" y="796"/>
                  </a:lnTo>
                  <a:lnTo>
                    <a:pt x="0" y="791"/>
                  </a:lnTo>
                  <a:lnTo>
                    <a:pt x="0" y="786"/>
                  </a:lnTo>
                  <a:lnTo>
                    <a:pt x="0" y="779"/>
                  </a:lnTo>
                  <a:lnTo>
                    <a:pt x="0" y="777"/>
                  </a:lnTo>
                  <a:lnTo>
                    <a:pt x="0" y="769"/>
                  </a:lnTo>
                  <a:lnTo>
                    <a:pt x="0" y="766"/>
                  </a:lnTo>
                  <a:lnTo>
                    <a:pt x="0" y="761"/>
                  </a:lnTo>
                  <a:lnTo>
                    <a:pt x="3" y="756"/>
                  </a:lnTo>
                  <a:lnTo>
                    <a:pt x="3" y="749"/>
                  </a:lnTo>
                  <a:lnTo>
                    <a:pt x="3" y="746"/>
                  </a:lnTo>
                  <a:lnTo>
                    <a:pt x="5" y="742"/>
                  </a:lnTo>
                  <a:lnTo>
                    <a:pt x="7" y="737"/>
                  </a:lnTo>
                  <a:lnTo>
                    <a:pt x="9" y="733"/>
                  </a:lnTo>
                  <a:lnTo>
                    <a:pt x="10" y="728"/>
                  </a:lnTo>
                  <a:lnTo>
                    <a:pt x="12" y="725"/>
                  </a:lnTo>
                  <a:lnTo>
                    <a:pt x="12" y="720"/>
                  </a:lnTo>
                  <a:lnTo>
                    <a:pt x="14" y="716"/>
                  </a:lnTo>
                  <a:lnTo>
                    <a:pt x="16" y="712"/>
                  </a:lnTo>
                  <a:lnTo>
                    <a:pt x="19" y="708"/>
                  </a:lnTo>
                  <a:lnTo>
                    <a:pt x="19" y="703"/>
                  </a:lnTo>
                  <a:lnTo>
                    <a:pt x="22" y="700"/>
                  </a:lnTo>
                  <a:lnTo>
                    <a:pt x="22" y="696"/>
                  </a:lnTo>
                  <a:lnTo>
                    <a:pt x="24" y="691"/>
                  </a:lnTo>
                  <a:lnTo>
                    <a:pt x="27" y="689"/>
                  </a:lnTo>
                  <a:lnTo>
                    <a:pt x="28" y="682"/>
                  </a:lnTo>
                  <a:lnTo>
                    <a:pt x="34" y="677"/>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4" name="Freeform 42"/>
            <p:cNvSpPr>
              <a:spLocks/>
            </p:cNvSpPr>
            <p:nvPr/>
          </p:nvSpPr>
          <p:spPr bwMode="auto">
            <a:xfrm>
              <a:off x="-386" y="3489"/>
              <a:ext cx="1023" cy="796"/>
            </a:xfrm>
            <a:custGeom>
              <a:avLst/>
              <a:gdLst>
                <a:gd name="T0" fmla="*/ 279 w 1023"/>
                <a:gd name="T1" fmla="*/ 792 h 796"/>
                <a:gd name="T2" fmla="*/ 254 w 1023"/>
                <a:gd name="T3" fmla="*/ 781 h 796"/>
                <a:gd name="T4" fmla="*/ 230 w 1023"/>
                <a:gd name="T5" fmla="*/ 769 h 796"/>
                <a:gd name="T6" fmla="*/ 197 w 1023"/>
                <a:gd name="T7" fmla="*/ 748 h 796"/>
                <a:gd name="T8" fmla="*/ 164 w 1023"/>
                <a:gd name="T9" fmla="*/ 725 h 796"/>
                <a:gd name="T10" fmla="*/ 130 w 1023"/>
                <a:gd name="T11" fmla="*/ 696 h 796"/>
                <a:gd name="T12" fmla="*/ 99 w 1023"/>
                <a:gd name="T13" fmla="*/ 669 h 796"/>
                <a:gd name="T14" fmla="*/ 68 w 1023"/>
                <a:gd name="T15" fmla="*/ 636 h 796"/>
                <a:gd name="T16" fmla="*/ 41 w 1023"/>
                <a:gd name="T17" fmla="*/ 607 h 796"/>
                <a:gd name="T18" fmla="*/ 21 w 1023"/>
                <a:gd name="T19" fmla="*/ 576 h 796"/>
                <a:gd name="T20" fmla="*/ 7 w 1023"/>
                <a:gd name="T21" fmla="*/ 548 h 796"/>
                <a:gd name="T22" fmla="*/ 0 w 1023"/>
                <a:gd name="T23" fmla="*/ 524 h 796"/>
                <a:gd name="T24" fmla="*/ 4 w 1023"/>
                <a:gd name="T25" fmla="*/ 499 h 796"/>
                <a:gd name="T26" fmla="*/ 26 w 1023"/>
                <a:gd name="T27" fmla="*/ 468 h 796"/>
                <a:gd name="T28" fmla="*/ 65 w 1023"/>
                <a:gd name="T29" fmla="*/ 429 h 796"/>
                <a:gd name="T30" fmla="*/ 114 w 1023"/>
                <a:gd name="T31" fmla="*/ 383 h 796"/>
                <a:gd name="T32" fmla="*/ 177 w 1023"/>
                <a:gd name="T33" fmla="*/ 332 h 796"/>
                <a:gd name="T34" fmla="*/ 246 w 1023"/>
                <a:gd name="T35" fmla="*/ 279 h 796"/>
                <a:gd name="T36" fmla="*/ 321 w 1023"/>
                <a:gd name="T37" fmla="*/ 228 h 796"/>
                <a:gd name="T38" fmla="*/ 396 w 1023"/>
                <a:gd name="T39" fmla="*/ 174 h 796"/>
                <a:gd name="T40" fmla="*/ 470 w 1023"/>
                <a:gd name="T41" fmla="*/ 126 h 796"/>
                <a:gd name="T42" fmla="*/ 541 w 1023"/>
                <a:gd name="T43" fmla="*/ 83 h 796"/>
                <a:gd name="T44" fmla="*/ 604 w 1023"/>
                <a:gd name="T45" fmla="*/ 45 h 796"/>
                <a:gd name="T46" fmla="*/ 657 w 1023"/>
                <a:gd name="T47" fmla="*/ 20 h 796"/>
                <a:gd name="T48" fmla="*/ 696 w 1023"/>
                <a:gd name="T49" fmla="*/ 5 h 796"/>
                <a:gd name="T50" fmla="*/ 724 w 1023"/>
                <a:gd name="T51" fmla="*/ 0 h 796"/>
                <a:gd name="T52" fmla="*/ 755 w 1023"/>
                <a:gd name="T53" fmla="*/ 3 h 796"/>
                <a:gd name="T54" fmla="*/ 784 w 1023"/>
                <a:gd name="T55" fmla="*/ 11 h 796"/>
                <a:gd name="T56" fmla="*/ 820 w 1023"/>
                <a:gd name="T57" fmla="*/ 21 h 796"/>
                <a:gd name="T58" fmla="*/ 853 w 1023"/>
                <a:gd name="T59" fmla="*/ 38 h 796"/>
                <a:gd name="T60" fmla="*/ 891 w 1023"/>
                <a:gd name="T61" fmla="*/ 56 h 796"/>
                <a:gd name="T62" fmla="*/ 921 w 1023"/>
                <a:gd name="T63" fmla="*/ 75 h 796"/>
                <a:gd name="T64" fmla="*/ 951 w 1023"/>
                <a:gd name="T65" fmla="*/ 95 h 796"/>
                <a:gd name="T66" fmla="*/ 976 w 1023"/>
                <a:gd name="T67" fmla="*/ 114 h 796"/>
                <a:gd name="T68" fmla="*/ 999 w 1023"/>
                <a:gd name="T69" fmla="*/ 133 h 796"/>
                <a:gd name="T70" fmla="*/ 1023 w 1023"/>
                <a:gd name="T71" fmla="*/ 166 h 796"/>
                <a:gd name="T72" fmla="*/ 1015 w 1023"/>
                <a:gd name="T73" fmla="*/ 188 h 796"/>
                <a:gd name="T74" fmla="*/ 991 w 1023"/>
                <a:gd name="T75" fmla="*/ 210 h 796"/>
                <a:gd name="T76" fmla="*/ 967 w 1023"/>
                <a:gd name="T77" fmla="*/ 229 h 796"/>
                <a:gd name="T78" fmla="*/ 945 w 1023"/>
                <a:gd name="T79" fmla="*/ 246 h 796"/>
                <a:gd name="T80" fmla="*/ 920 w 1023"/>
                <a:gd name="T81" fmla="*/ 266 h 796"/>
                <a:gd name="T82" fmla="*/ 891 w 1023"/>
                <a:gd name="T83" fmla="*/ 286 h 796"/>
                <a:gd name="T84" fmla="*/ 859 w 1023"/>
                <a:gd name="T85" fmla="*/ 310 h 796"/>
                <a:gd name="T86" fmla="*/ 824 w 1023"/>
                <a:gd name="T87" fmla="*/ 337 h 796"/>
                <a:gd name="T88" fmla="*/ 785 w 1023"/>
                <a:gd name="T89" fmla="*/ 365 h 796"/>
                <a:gd name="T90" fmla="*/ 746 w 1023"/>
                <a:gd name="T91" fmla="*/ 397 h 796"/>
                <a:gd name="T92" fmla="*/ 702 w 1023"/>
                <a:gd name="T93" fmla="*/ 432 h 796"/>
                <a:gd name="T94" fmla="*/ 661 w 1023"/>
                <a:gd name="T95" fmla="*/ 468 h 796"/>
                <a:gd name="T96" fmla="*/ 619 w 1023"/>
                <a:gd name="T97" fmla="*/ 502 h 796"/>
                <a:gd name="T98" fmla="*/ 579 w 1023"/>
                <a:gd name="T99" fmla="*/ 537 h 796"/>
                <a:gd name="T100" fmla="*/ 541 w 1023"/>
                <a:gd name="T101" fmla="*/ 574 h 796"/>
                <a:gd name="T102" fmla="*/ 503 w 1023"/>
                <a:gd name="T103" fmla="*/ 607 h 796"/>
                <a:gd name="T104" fmla="*/ 468 w 1023"/>
                <a:gd name="T105" fmla="*/ 642 h 796"/>
                <a:gd name="T106" fmla="*/ 435 w 1023"/>
                <a:gd name="T107" fmla="*/ 674 h 796"/>
                <a:gd name="T108" fmla="*/ 404 w 1023"/>
                <a:gd name="T109" fmla="*/ 703 h 796"/>
                <a:gd name="T110" fmla="*/ 376 w 1023"/>
                <a:gd name="T111" fmla="*/ 730 h 796"/>
                <a:gd name="T112" fmla="*/ 353 w 1023"/>
                <a:gd name="T113" fmla="*/ 752 h 796"/>
                <a:gd name="T114" fmla="*/ 331 w 1023"/>
                <a:gd name="T115" fmla="*/ 770 h 796"/>
                <a:gd name="T116" fmla="*/ 306 w 1023"/>
                <a:gd name="T117" fmla="*/ 792 h 7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3"/>
                <a:gd name="T178" fmla="*/ 0 h 796"/>
                <a:gd name="T179" fmla="*/ 1023 w 1023"/>
                <a:gd name="T180" fmla="*/ 796 h 7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3" h="796">
                  <a:moveTo>
                    <a:pt x="300" y="796"/>
                  </a:moveTo>
                  <a:lnTo>
                    <a:pt x="295" y="796"/>
                  </a:lnTo>
                  <a:lnTo>
                    <a:pt x="286" y="794"/>
                  </a:lnTo>
                  <a:lnTo>
                    <a:pt x="282" y="792"/>
                  </a:lnTo>
                  <a:lnTo>
                    <a:pt x="279" y="792"/>
                  </a:lnTo>
                  <a:lnTo>
                    <a:pt x="275" y="791"/>
                  </a:lnTo>
                  <a:lnTo>
                    <a:pt x="271" y="791"/>
                  </a:lnTo>
                  <a:lnTo>
                    <a:pt x="266" y="787"/>
                  </a:lnTo>
                  <a:lnTo>
                    <a:pt x="260" y="784"/>
                  </a:lnTo>
                  <a:lnTo>
                    <a:pt x="254" y="781"/>
                  </a:lnTo>
                  <a:lnTo>
                    <a:pt x="249" y="779"/>
                  </a:lnTo>
                  <a:lnTo>
                    <a:pt x="244" y="776"/>
                  </a:lnTo>
                  <a:lnTo>
                    <a:pt x="240" y="774"/>
                  </a:lnTo>
                  <a:lnTo>
                    <a:pt x="235" y="770"/>
                  </a:lnTo>
                  <a:lnTo>
                    <a:pt x="230" y="769"/>
                  </a:lnTo>
                  <a:lnTo>
                    <a:pt x="222" y="765"/>
                  </a:lnTo>
                  <a:lnTo>
                    <a:pt x="217" y="759"/>
                  </a:lnTo>
                  <a:lnTo>
                    <a:pt x="210" y="756"/>
                  </a:lnTo>
                  <a:lnTo>
                    <a:pt x="204" y="752"/>
                  </a:lnTo>
                  <a:lnTo>
                    <a:pt x="197" y="748"/>
                  </a:lnTo>
                  <a:lnTo>
                    <a:pt x="192" y="743"/>
                  </a:lnTo>
                  <a:lnTo>
                    <a:pt x="183" y="738"/>
                  </a:lnTo>
                  <a:lnTo>
                    <a:pt x="177" y="734"/>
                  </a:lnTo>
                  <a:lnTo>
                    <a:pt x="170" y="727"/>
                  </a:lnTo>
                  <a:lnTo>
                    <a:pt x="164" y="725"/>
                  </a:lnTo>
                  <a:lnTo>
                    <a:pt x="157" y="720"/>
                  </a:lnTo>
                  <a:lnTo>
                    <a:pt x="150" y="712"/>
                  </a:lnTo>
                  <a:lnTo>
                    <a:pt x="144" y="708"/>
                  </a:lnTo>
                  <a:lnTo>
                    <a:pt x="137" y="703"/>
                  </a:lnTo>
                  <a:lnTo>
                    <a:pt x="130" y="696"/>
                  </a:lnTo>
                  <a:lnTo>
                    <a:pt x="125" y="691"/>
                  </a:lnTo>
                  <a:lnTo>
                    <a:pt x="117" y="687"/>
                  </a:lnTo>
                  <a:lnTo>
                    <a:pt x="111" y="680"/>
                  </a:lnTo>
                  <a:lnTo>
                    <a:pt x="105" y="673"/>
                  </a:lnTo>
                  <a:lnTo>
                    <a:pt x="99" y="669"/>
                  </a:lnTo>
                  <a:lnTo>
                    <a:pt x="92" y="662"/>
                  </a:lnTo>
                  <a:lnTo>
                    <a:pt x="87" y="656"/>
                  </a:lnTo>
                  <a:lnTo>
                    <a:pt x="79" y="648"/>
                  </a:lnTo>
                  <a:lnTo>
                    <a:pt x="74" y="644"/>
                  </a:lnTo>
                  <a:lnTo>
                    <a:pt x="68" y="636"/>
                  </a:lnTo>
                  <a:lnTo>
                    <a:pt x="61" y="631"/>
                  </a:lnTo>
                  <a:lnTo>
                    <a:pt x="56" y="625"/>
                  </a:lnTo>
                  <a:lnTo>
                    <a:pt x="52" y="620"/>
                  </a:lnTo>
                  <a:lnTo>
                    <a:pt x="47" y="613"/>
                  </a:lnTo>
                  <a:lnTo>
                    <a:pt x="41" y="607"/>
                  </a:lnTo>
                  <a:lnTo>
                    <a:pt x="38" y="600"/>
                  </a:lnTo>
                  <a:lnTo>
                    <a:pt x="33" y="595"/>
                  </a:lnTo>
                  <a:lnTo>
                    <a:pt x="29" y="589"/>
                  </a:lnTo>
                  <a:lnTo>
                    <a:pt x="25" y="584"/>
                  </a:lnTo>
                  <a:lnTo>
                    <a:pt x="21" y="576"/>
                  </a:lnTo>
                  <a:lnTo>
                    <a:pt x="18" y="570"/>
                  </a:lnTo>
                  <a:lnTo>
                    <a:pt x="13" y="565"/>
                  </a:lnTo>
                  <a:lnTo>
                    <a:pt x="10" y="558"/>
                  </a:lnTo>
                  <a:lnTo>
                    <a:pt x="10" y="555"/>
                  </a:lnTo>
                  <a:lnTo>
                    <a:pt x="7" y="548"/>
                  </a:lnTo>
                  <a:lnTo>
                    <a:pt x="4" y="542"/>
                  </a:lnTo>
                  <a:lnTo>
                    <a:pt x="3" y="537"/>
                  </a:lnTo>
                  <a:lnTo>
                    <a:pt x="1" y="533"/>
                  </a:lnTo>
                  <a:lnTo>
                    <a:pt x="1" y="529"/>
                  </a:lnTo>
                  <a:lnTo>
                    <a:pt x="0" y="524"/>
                  </a:lnTo>
                  <a:lnTo>
                    <a:pt x="1" y="519"/>
                  </a:lnTo>
                  <a:lnTo>
                    <a:pt x="1" y="515"/>
                  </a:lnTo>
                  <a:lnTo>
                    <a:pt x="3" y="511"/>
                  </a:lnTo>
                  <a:lnTo>
                    <a:pt x="3" y="504"/>
                  </a:lnTo>
                  <a:lnTo>
                    <a:pt x="4" y="499"/>
                  </a:lnTo>
                  <a:lnTo>
                    <a:pt x="7" y="493"/>
                  </a:lnTo>
                  <a:lnTo>
                    <a:pt x="10" y="487"/>
                  </a:lnTo>
                  <a:lnTo>
                    <a:pt x="16" y="480"/>
                  </a:lnTo>
                  <a:lnTo>
                    <a:pt x="21" y="476"/>
                  </a:lnTo>
                  <a:lnTo>
                    <a:pt x="26" y="468"/>
                  </a:lnTo>
                  <a:lnTo>
                    <a:pt x="33" y="459"/>
                  </a:lnTo>
                  <a:lnTo>
                    <a:pt x="39" y="453"/>
                  </a:lnTo>
                  <a:lnTo>
                    <a:pt x="48" y="444"/>
                  </a:lnTo>
                  <a:lnTo>
                    <a:pt x="54" y="437"/>
                  </a:lnTo>
                  <a:lnTo>
                    <a:pt x="65" y="429"/>
                  </a:lnTo>
                  <a:lnTo>
                    <a:pt x="72" y="420"/>
                  </a:lnTo>
                  <a:lnTo>
                    <a:pt x="83" y="410"/>
                  </a:lnTo>
                  <a:lnTo>
                    <a:pt x="92" y="401"/>
                  </a:lnTo>
                  <a:lnTo>
                    <a:pt x="105" y="393"/>
                  </a:lnTo>
                  <a:lnTo>
                    <a:pt x="114" y="383"/>
                  </a:lnTo>
                  <a:lnTo>
                    <a:pt x="127" y="372"/>
                  </a:lnTo>
                  <a:lnTo>
                    <a:pt x="139" y="362"/>
                  </a:lnTo>
                  <a:lnTo>
                    <a:pt x="150" y="354"/>
                  </a:lnTo>
                  <a:lnTo>
                    <a:pt x="164" y="344"/>
                  </a:lnTo>
                  <a:lnTo>
                    <a:pt x="177" y="332"/>
                  </a:lnTo>
                  <a:lnTo>
                    <a:pt x="190" y="322"/>
                  </a:lnTo>
                  <a:lnTo>
                    <a:pt x="204" y="310"/>
                  </a:lnTo>
                  <a:lnTo>
                    <a:pt x="217" y="301"/>
                  </a:lnTo>
                  <a:lnTo>
                    <a:pt x="231" y="289"/>
                  </a:lnTo>
                  <a:lnTo>
                    <a:pt x="246" y="279"/>
                  </a:lnTo>
                  <a:lnTo>
                    <a:pt x="261" y="269"/>
                  </a:lnTo>
                  <a:lnTo>
                    <a:pt x="276" y="259"/>
                  </a:lnTo>
                  <a:lnTo>
                    <a:pt x="291" y="248"/>
                  </a:lnTo>
                  <a:lnTo>
                    <a:pt x="306" y="237"/>
                  </a:lnTo>
                  <a:lnTo>
                    <a:pt x="321" y="228"/>
                  </a:lnTo>
                  <a:lnTo>
                    <a:pt x="336" y="215"/>
                  </a:lnTo>
                  <a:lnTo>
                    <a:pt x="350" y="204"/>
                  </a:lnTo>
                  <a:lnTo>
                    <a:pt x="365" y="194"/>
                  </a:lnTo>
                  <a:lnTo>
                    <a:pt x="380" y="184"/>
                  </a:lnTo>
                  <a:lnTo>
                    <a:pt x="396" y="174"/>
                  </a:lnTo>
                  <a:lnTo>
                    <a:pt x="412" y="164"/>
                  </a:lnTo>
                  <a:lnTo>
                    <a:pt x="427" y="154"/>
                  </a:lnTo>
                  <a:lnTo>
                    <a:pt x="441" y="145"/>
                  </a:lnTo>
                  <a:lnTo>
                    <a:pt x="457" y="135"/>
                  </a:lnTo>
                  <a:lnTo>
                    <a:pt x="470" y="126"/>
                  </a:lnTo>
                  <a:lnTo>
                    <a:pt x="485" y="116"/>
                  </a:lnTo>
                  <a:lnTo>
                    <a:pt x="501" y="107"/>
                  </a:lnTo>
                  <a:lnTo>
                    <a:pt x="512" y="99"/>
                  </a:lnTo>
                  <a:lnTo>
                    <a:pt x="528" y="90"/>
                  </a:lnTo>
                  <a:lnTo>
                    <a:pt x="541" y="83"/>
                  </a:lnTo>
                  <a:lnTo>
                    <a:pt x="555" y="75"/>
                  </a:lnTo>
                  <a:lnTo>
                    <a:pt x="568" y="67"/>
                  </a:lnTo>
                  <a:lnTo>
                    <a:pt x="581" y="60"/>
                  </a:lnTo>
                  <a:lnTo>
                    <a:pt x="592" y="52"/>
                  </a:lnTo>
                  <a:lnTo>
                    <a:pt x="604" y="45"/>
                  </a:lnTo>
                  <a:lnTo>
                    <a:pt x="615" y="39"/>
                  </a:lnTo>
                  <a:lnTo>
                    <a:pt x="625" y="34"/>
                  </a:lnTo>
                  <a:lnTo>
                    <a:pt x="637" y="29"/>
                  </a:lnTo>
                  <a:lnTo>
                    <a:pt x="648" y="25"/>
                  </a:lnTo>
                  <a:lnTo>
                    <a:pt x="657" y="20"/>
                  </a:lnTo>
                  <a:lnTo>
                    <a:pt x="667" y="16"/>
                  </a:lnTo>
                  <a:lnTo>
                    <a:pt x="675" y="12"/>
                  </a:lnTo>
                  <a:lnTo>
                    <a:pt x="685" y="9"/>
                  </a:lnTo>
                  <a:lnTo>
                    <a:pt x="689" y="7"/>
                  </a:lnTo>
                  <a:lnTo>
                    <a:pt x="696" y="5"/>
                  </a:lnTo>
                  <a:lnTo>
                    <a:pt x="702" y="3"/>
                  </a:lnTo>
                  <a:lnTo>
                    <a:pt x="708" y="3"/>
                  </a:lnTo>
                  <a:lnTo>
                    <a:pt x="713" y="2"/>
                  </a:lnTo>
                  <a:lnTo>
                    <a:pt x="720" y="0"/>
                  </a:lnTo>
                  <a:lnTo>
                    <a:pt x="724" y="0"/>
                  </a:lnTo>
                  <a:lnTo>
                    <a:pt x="729" y="0"/>
                  </a:lnTo>
                  <a:lnTo>
                    <a:pt x="737" y="0"/>
                  </a:lnTo>
                  <a:lnTo>
                    <a:pt x="741" y="2"/>
                  </a:lnTo>
                  <a:lnTo>
                    <a:pt x="747" y="2"/>
                  </a:lnTo>
                  <a:lnTo>
                    <a:pt x="755" y="3"/>
                  </a:lnTo>
                  <a:lnTo>
                    <a:pt x="759" y="5"/>
                  </a:lnTo>
                  <a:lnTo>
                    <a:pt x="766" y="7"/>
                  </a:lnTo>
                  <a:lnTo>
                    <a:pt x="773" y="7"/>
                  </a:lnTo>
                  <a:lnTo>
                    <a:pt x="778" y="9"/>
                  </a:lnTo>
                  <a:lnTo>
                    <a:pt x="784" y="11"/>
                  </a:lnTo>
                  <a:lnTo>
                    <a:pt x="792" y="12"/>
                  </a:lnTo>
                  <a:lnTo>
                    <a:pt x="799" y="16"/>
                  </a:lnTo>
                  <a:lnTo>
                    <a:pt x="807" y="18"/>
                  </a:lnTo>
                  <a:lnTo>
                    <a:pt x="813" y="21"/>
                  </a:lnTo>
                  <a:lnTo>
                    <a:pt x="820" y="21"/>
                  </a:lnTo>
                  <a:lnTo>
                    <a:pt x="827" y="25"/>
                  </a:lnTo>
                  <a:lnTo>
                    <a:pt x="834" y="29"/>
                  </a:lnTo>
                  <a:lnTo>
                    <a:pt x="840" y="32"/>
                  </a:lnTo>
                  <a:lnTo>
                    <a:pt x="847" y="36"/>
                  </a:lnTo>
                  <a:lnTo>
                    <a:pt x="853" y="38"/>
                  </a:lnTo>
                  <a:lnTo>
                    <a:pt x="861" y="42"/>
                  </a:lnTo>
                  <a:lnTo>
                    <a:pt x="867" y="45"/>
                  </a:lnTo>
                  <a:lnTo>
                    <a:pt x="874" y="47"/>
                  </a:lnTo>
                  <a:lnTo>
                    <a:pt x="881" y="50"/>
                  </a:lnTo>
                  <a:lnTo>
                    <a:pt x="891" y="56"/>
                  </a:lnTo>
                  <a:lnTo>
                    <a:pt x="895" y="58"/>
                  </a:lnTo>
                  <a:lnTo>
                    <a:pt x="901" y="61"/>
                  </a:lnTo>
                  <a:lnTo>
                    <a:pt x="910" y="69"/>
                  </a:lnTo>
                  <a:lnTo>
                    <a:pt x="917" y="72"/>
                  </a:lnTo>
                  <a:lnTo>
                    <a:pt x="921" y="75"/>
                  </a:lnTo>
                  <a:lnTo>
                    <a:pt x="928" y="78"/>
                  </a:lnTo>
                  <a:lnTo>
                    <a:pt x="933" y="83"/>
                  </a:lnTo>
                  <a:lnTo>
                    <a:pt x="939" y="87"/>
                  </a:lnTo>
                  <a:lnTo>
                    <a:pt x="945" y="90"/>
                  </a:lnTo>
                  <a:lnTo>
                    <a:pt x="951" y="95"/>
                  </a:lnTo>
                  <a:lnTo>
                    <a:pt x="956" y="98"/>
                  </a:lnTo>
                  <a:lnTo>
                    <a:pt x="961" y="101"/>
                  </a:lnTo>
                  <a:lnTo>
                    <a:pt x="967" y="107"/>
                  </a:lnTo>
                  <a:lnTo>
                    <a:pt x="970" y="110"/>
                  </a:lnTo>
                  <a:lnTo>
                    <a:pt x="976" y="114"/>
                  </a:lnTo>
                  <a:lnTo>
                    <a:pt x="981" y="117"/>
                  </a:lnTo>
                  <a:lnTo>
                    <a:pt x="985" y="121"/>
                  </a:lnTo>
                  <a:lnTo>
                    <a:pt x="988" y="126"/>
                  </a:lnTo>
                  <a:lnTo>
                    <a:pt x="995" y="130"/>
                  </a:lnTo>
                  <a:lnTo>
                    <a:pt x="999" y="133"/>
                  </a:lnTo>
                  <a:lnTo>
                    <a:pt x="1006" y="139"/>
                  </a:lnTo>
                  <a:lnTo>
                    <a:pt x="1010" y="146"/>
                  </a:lnTo>
                  <a:lnTo>
                    <a:pt x="1015" y="154"/>
                  </a:lnTo>
                  <a:lnTo>
                    <a:pt x="1021" y="160"/>
                  </a:lnTo>
                  <a:lnTo>
                    <a:pt x="1023" y="166"/>
                  </a:lnTo>
                  <a:lnTo>
                    <a:pt x="1023" y="172"/>
                  </a:lnTo>
                  <a:lnTo>
                    <a:pt x="1023" y="175"/>
                  </a:lnTo>
                  <a:lnTo>
                    <a:pt x="1023" y="181"/>
                  </a:lnTo>
                  <a:lnTo>
                    <a:pt x="1019" y="184"/>
                  </a:lnTo>
                  <a:lnTo>
                    <a:pt x="1015" y="188"/>
                  </a:lnTo>
                  <a:lnTo>
                    <a:pt x="1013" y="191"/>
                  </a:lnTo>
                  <a:lnTo>
                    <a:pt x="1009" y="196"/>
                  </a:lnTo>
                  <a:lnTo>
                    <a:pt x="1005" y="201"/>
                  </a:lnTo>
                  <a:lnTo>
                    <a:pt x="999" y="206"/>
                  </a:lnTo>
                  <a:lnTo>
                    <a:pt x="991" y="210"/>
                  </a:lnTo>
                  <a:lnTo>
                    <a:pt x="985" y="218"/>
                  </a:lnTo>
                  <a:lnTo>
                    <a:pt x="981" y="222"/>
                  </a:lnTo>
                  <a:lnTo>
                    <a:pt x="977" y="222"/>
                  </a:lnTo>
                  <a:lnTo>
                    <a:pt x="973" y="226"/>
                  </a:lnTo>
                  <a:lnTo>
                    <a:pt x="967" y="229"/>
                  </a:lnTo>
                  <a:lnTo>
                    <a:pt x="965" y="232"/>
                  </a:lnTo>
                  <a:lnTo>
                    <a:pt x="961" y="236"/>
                  </a:lnTo>
                  <a:lnTo>
                    <a:pt x="954" y="239"/>
                  </a:lnTo>
                  <a:lnTo>
                    <a:pt x="951" y="242"/>
                  </a:lnTo>
                  <a:lnTo>
                    <a:pt x="945" y="246"/>
                  </a:lnTo>
                  <a:lnTo>
                    <a:pt x="939" y="249"/>
                  </a:lnTo>
                  <a:lnTo>
                    <a:pt x="934" y="253"/>
                  </a:lnTo>
                  <a:lnTo>
                    <a:pt x="931" y="257"/>
                  </a:lnTo>
                  <a:lnTo>
                    <a:pt x="925" y="261"/>
                  </a:lnTo>
                  <a:lnTo>
                    <a:pt x="920" y="266"/>
                  </a:lnTo>
                  <a:lnTo>
                    <a:pt x="914" y="269"/>
                  </a:lnTo>
                  <a:lnTo>
                    <a:pt x="910" y="274"/>
                  </a:lnTo>
                  <a:lnTo>
                    <a:pt x="903" y="277"/>
                  </a:lnTo>
                  <a:lnTo>
                    <a:pt x="896" y="283"/>
                  </a:lnTo>
                  <a:lnTo>
                    <a:pt x="891" y="286"/>
                  </a:lnTo>
                  <a:lnTo>
                    <a:pt x="883" y="292"/>
                  </a:lnTo>
                  <a:lnTo>
                    <a:pt x="878" y="296"/>
                  </a:lnTo>
                  <a:lnTo>
                    <a:pt x="872" y="301"/>
                  </a:lnTo>
                  <a:lnTo>
                    <a:pt x="865" y="304"/>
                  </a:lnTo>
                  <a:lnTo>
                    <a:pt x="859" y="310"/>
                  </a:lnTo>
                  <a:lnTo>
                    <a:pt x="853" y="314"/>
                  </a:lnTo>
                  <a:lnTo>
                    <a:pt x="845" y="320"/>
                  </a:lnTo>
                  <a:lnTo>
                    <a:pt x="838" y="324"/>
                  </a:lnTo>
                  <a:lnTo>
                    <a:pt x="831" y="330"/>
                  </a:lnTo>
                  <a:lnTo>
                    <a:pt x="824" y="337"/>
                  </a:lnTo>
                  <a:lnTo>
                    <a:pt x="816" y="342"/>
                  </a:lnTo>
                  <a:lnTo>
                    <a:pt x="807" y="348"/>
                  </a:lnTo>
                  <a:lnTo>
                    <a:pt x="800" y="354"/>
                  </a:lnTo>
                  <a:lnTo>
                    <a:pt x="795" y="358"/>
                  </a:lnTo>
                  <a:lnTo>
                    <a:pt x="785" y="365"/>
                  </a:lnTo>
                  <a:lnTo>
                    <a:pt x="778" y="372"/>
                  </a:lnTo>
                  <a:lnTo>
                    <a:pt x="769" y="376"/>
                  </a:lnTo>
                  <a:lnTo>
                    <a:pt x="763" y="383"/>
                  </a:lnTo>
                  <a:lnTo>
                    <a:pt x="755" y="390"/>
                  </a:lnTo>
                  <a:lnTo>
                    <a:pt x="746" y="397"/>
                  </a:lnTo>
                  <a:lnTo>
                    <a:pt x="738" y="403"/>
                  </a:lnTo>
                  <a:lnTo>
                    <a:pt x="728" y="410"/>
                  </a:lnTo>
                  <a:lnTo>
                    <a:pt x="720" y="416"/>
                  </a:lnTo>
                  <a:lnTo>
                    <a:pt x="711" y="422"/>
                  </a:lnTo>
                  <a:lnTo>
                    <a:pt x="702" y="432"/>
                  </a:lnTo>
                  <a:lnTo>
                    <a:pt x="695" y="438"/>
                  </a:lnTo>
                  <a:lnTo>
                    <a:pt x="685" y="444"/>
                  </a:lnTo>
                  <a:lnTo>
                    <a:pt x="675" y="455"/>
                  </a:lnTo>
                  <a:lnTo>
                    <a:pt x="668" y="461"/>
                  </a:lnTo>
                  <a:lnTo>
                    <a:pt x="661" y="468"/>
                  </a:lnTo>
                  <a:lnTo>
                    <a:pt x="651" y="476"/>
                  </a:lnTo>
                  <a:lnTo>
                    <a:pt x="643" y="480"/>
                  </a:lnTo>
                  <a:lnTo>
                    <a:pt x="635" y="487"/>
                  </a:lnTo>
                  <a:lnTo>
                    <a:pt x="627" y="494"/>
                  </a:lnTo>
                  <a:lnTo>
                    <a:pt x="619" y="502"/>
                  </a:lnTo>
                  <a:lnTo>
                    <a:pt x="610" y="509"/>
                  </a:lnTo>
                  <a:lnTo>
                    <a:pt x="604" y="516"/>
                  </a:lnTo>
                  <a:lnTo>
                    <a:pt x="595" y="524"/>
                  </a:lnTo>
                  <a:lnTo>
                    <a:pt x="586" y="530"/>
                  </a:lnTo>
                  <a:lnTo>
                    <a:pt x="579" y="537"/>
                  </a:lnTo>
                  <a:lnTo>
                    <a:pt x="572" y="544"/>
                  </a:lnTo>
                  <a:lnTo>
                    <a:pt x="564" y="552"/>
                  </a:lnTo>
                  <a:lnTo>
                    <a:pt x="557" y="558"/>
                  </a:lnTo>
                  <a:lnTo>
                    <a:pt x="549" y="567"/>
                  </a:lnTo>
                  <a:lnTo>
                    <a:pt x="541" y="574"/>
                  </a:lnTo>
                  <a:lnTo>
                    <a:pt x="532" y="580"/>
                  </a:lnTo>
                  <a:lnTo>
                    <a:pt x="525" y="587"/>
                  </a:lnTo>
                  <a:lnTo>
                    <a:pt x="519" y="592"/>
                  </a:lnTo>
                  <a:lnTo>
                    <a:pt x="510" y="600"/>
                  </a:lnTo>
                  <a:lnTo>
                    <a:pt x="503" y="607"/>
                  </a:lnTo>
                  <a:lnTo>
                    <a:pt x="496" y="615"/>
                  </a:lnTo>
                  <a:lnTo>
                    <a:pt x="489" y="622"/>
                  </a:lnTo>
                  <a:lnTo>
                    <a:pt x="481" y="629"/>
                  </a:lnTo>
                  <a:lnTo>
                    <a:pt x="474" y="634"/>
                  </a:lnTo>
                  <a:lnTo>
                    <a:pt x="468" y="642"/>
                  </a:lnTo>
                  <a:lnTo>
                    <a:pt x="461" y="648"/>
                  </a:lnTo>
                  <a:lnTo>
                    <a:pt x="454" y="655"/>
                  </a:lnTo>
                  <a:lnTo>
                    <a:pt x="449" y="662"/>
                  </a:lnTo>
                  <a:lnTo>
                    <a:pt x="441" y="669"/>
                  </a:lnTo>
                  <a:lnTo>
                    <a:pt x="435" y="674"/>
                  </a:lnTo>
                  <a:lnTo>
                    <a:pt x="431" y="682"/>
                  </a:lnTo>
                  <a:lnTo>
                    <a:pt x="421" y="687"/>
                  </a:lnTo>
                  <a:lnTo>
                    <a:pt x="417" y="691"/>
                  </a:lnTo>
                  <a:lnTo>
                    <a:pt x="411" y="698"/>
                  </a:lnTo>
                  <a:lnTo>
                    <a:pt x="404" y="703"/>
                  </a:lnTo>
                  <a:lnTo>
                    <a:pt x="398" y="708"/>
                  </a:lnTo>
                  <a:lnTo>
                    <a:pt x="393" y="712"/>
                  </a:lnTo>
                  <a:lnTo>
                    <a:pt x="387" y="720"/>
                  </a:lnTo>
                  <a:lnTo>
                    <a:pt x="380" y="725"/>
                  </a:lnTo>
                  <a:lnTo>
                    <a:pt x="376" y="730"/>
                  </a:lnTo>
                  <a:lnTo>
                    <a:pt x="371" y="734"/>
                  </a:lnTo>
                  <a:lnTo>
                    <a:pt x="365" y="739"/>
                  </a:lnTo>
                  <a:lnTo>
                    <a:pt x="361" y="743"/>
                  </a:lnTo>
                  <a:lnTo>
                    <a:pt x="356" y="748"/>
                  </a:lnTo>
                  <a:lnTo>
                    <a:pt x="353" y="752"/>
                  </a:lnTo>
                  <a:lnTo>
                    <a:pt x="349" y="758"/>
                  </a:lnTo>
                  <a:lnTo>
                    <a:pt x="344" y="761"/>
                  </a:lnTo>
                  <a:lnTo>
                    <a:pt x="339" y="765"/>
                  </a:lnTo>
                  <a:lnTo>
                    <a:pt x="336" y="767"/>
                  </a:lnTo>
                  <a:lnTo>
                    <a:pt x="331" y="770"/>
                  </a:lnTo>
                  <a:lnTo>
                    <a:pt x="327" y="774"/>
                  </a:lnTo>
                  <a:lnTo>
                    <a:pt x="321" y="779"/>
                  </a:lnTo>
                  <a:lnTo>
                    <a:pt x="316" y="786"/>
                  </a:lnTo>
                  <a:lnTo>
                    <a:pt x="309" y="787"/>
                  </a:lnTo>
                  <a:lnTo>
                    <a:pt x="306" y="792"/>
                  </a:lnTo>
                  <a:lnTo>
                    <a:pt x="302" y="794"/>
                  </a:lnTo>
                  <a:lnTo>
                    <a:pt x="300" y="79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5" name="Freeform 43"/>
            <p:cNvSpPr>
              <a:spLocks/>
            </p:cNvSpPr>
            <p:nvPr/>
          </p:nvSpPr>
          <p:spPr bwMode="auto">
            <a:xfrm>
              <a:off x="-423" y="3760"/>
              <a:ext cx="148" cy="139"/>
            </a:xfrm>
            <a:custGeom>
              <a:avLst/>
              <a:gdLst>
                <a:gd name="T0" fmla="*/ 146 w 148"/>
                <a:gd name="T1" fmla="*/ 77 h 139"/>
                <a:gd name="T2" fmla="*/ 142 w 148"/>
                <a:gd name="T3" fmla="*/ 84 h 139"/>
                <a:gd name="T4" fmla="*/ 133 w 148"/>
                <a:gd name="T5" fmla="*/ 91 h 139"/>
                <a:gd name="T6" fmla="*/ 122 w 148"/>
                <a:gd name="T7" fmla="*/ 105 h 139"/>
                <a:gd name="T8" fmla="*/ 109 w 148"/>
                <a:gd name="T9" fmla="*/ 115 h 139"/>
                <a:gd name="T10" fmla="*/ 96 w 148"/>
                <a:gd name="T11" fmla="*/ 127 h 139"/>
                <a:gd name="T12" fmla="*/ 85 w 148"/>
                <a:gd name="T13" fmla="*/ 133 h 139"/>
                <a:gd name="T14" fmla="*/ 76 w 148"/>
                <a:gd name="T15" fmla="*/ 139 h 139"/>
                <a:gd name="T16" fmla="*/ 70 w 148"/>
                <a:gd name="T17" fmla="*/ 139 h 139"/>
                <a:gd name="T18" fmla="*/ 60 w 148"/>
                <a:gd name="T19" fmla="*/ 132 h 139"/>
                <a:gd name="T20" fmla="*/ 50 w 148"/>
                <a:gd name="T21" fmla="*/ 122 h 139"/>
                <a:gd name="T22" fmla="*/ 38 w 148"/>
                <a:gd name="T23" fmla="*/ 107 h 139"/>
                <a:gd name="T24" fmla="*/ 28 w 148"/>
                <a:gd name="T25" fmla="*/ 97 h 139"/>
                <a:gd name="T26" fmla="*/ 22 w 148"/>
                <a:gd name="T27" fmla="*/ 89 h 139"/>
                <a:gd name="T28" fmla="*/ 15 w 148"/>
                <a:gd name="T29" fmla="*/ 83 h 139"/>
                <a:gd name="T30" fmla="*/ 12 w 148"/>
                <a:gd name="T31" fmla="*/ 74 h 139"/>
                <a:gd name="T32" fmla="*/ 6 w 148"/>
                <a:gd name="T33" fmla="*/ 62 h 139"/>
                <a:gd name="T34" fmla="*/ 0 w 148"/>
                <a:gd name="T35" fmla="*/ 51 h 139"/>
                <a:gd name="T36" fmla="*/ 0 w 148"/>
                <a:gd name="T37" fmla="*/ 43 h 139"/>
                <a:gd name="T38" fmla="*/ 4 w 148"/>
                <a:gd name="T39" fmla="*/ 35 h 139"/>
                <a:gd name="T40" fmla="*/ 12 w 148"/>
                <a:gd name="T41" fmla="*/ 26 h 139"/>
                <a:gd name="T42" fmla="*/ 22 w 148"/>
                <a:gd name="T43" fmla="*/ 18 h 139"/>
                <a:gd name="T44" fmla="*/ 33 w 148"/>
                <a:gd name="T45" fmla="*/ 9 h 139"/>
                <a:gd name="T46" fmla="*/ 47 w 148"/>
                <a:gd name="T47" fmla="*/ 4 h 139"/>
                <a:gd name="T48" fmla="*/ 58 w 148"/>
                <a:gd name="T49" fmla="*/ 0 h 139"/>
                <a:gd name="T50" fmla="*/ 67 w 148"/>
                <a:gd name="T51" fmla="*/ 0 h 139"/>
                <a:gd name="T52" fmla="*/ 73 w 148"/>
                <a:gd name="T53" fmla="*/ 3 h 139"/>
                <a:gd name="T54" fmla="*/ 81 w 148"/>
                <a:gd name="T55" fmla="*/ 9 h 139"/>
                <a:gd name="T56" fmla="*/ 95 w 148"/>
                <a:gd name="T57" fmla="*/ 21 h 139"/>
                <a:gd name="T58" fmla="*/ 107 w 148"/>
                <a:gd name="T59" fmla="*/ 35 h 139"/>
                <a:gd name="T60" fmla="*/ 120 w 148"/>
                <a:gd name="T61" fmla="*/ 47 h 139"/>
                <a:gd name="T62" fmla="*/ 131 w 148"/>
                <a:gd name="T63" fmla="*/ 59 h 139"/>
                <a:gd name="T64" fmla="*/ 142 w 148"/>
                <a:gd name="T65" fmla="*/ 71 h 139"/>
                <a:gd name="T66" fmla="*/ 146 w 148"/>
                <a:gd name="T67" fmla="*/ 77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39"/>
                <a:gd name="T104" fmla="*/ 148 w 148"/>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39">
                  <a:moveTo>
                    <a:pt x="148" y="77"/>
                  </a:moveTo>
                  <a:lnTo>
                    <a:pt x="146" y="77"/>
                  </a:lnTo>
                  <a:lnTo>
                    <a:pt x="145" y="80"/>
                  </a:lnTo>
                  <a:lnTo>
                    <a:pt x="142" y="84"/>
                  </a:lnTo>
                  <a:lnTo>
                    <a:pt x="136" y="87"/>
                  </a:lnTo>
                  <a:lnTo>
                    <a:pt x="133" y="91"/>
                  </a:lnTo>
                  <a:lnTo>
                    <a:pt x="127" y="97"/>
                  </a:lnTo>
                  <a:lnTo>
                    <a:pt x="122" y="105"/>
                  </a:lnTo>
                  <a:lnTo>
                    <a:pt x="114" y="109"/>
                  </a:lnTo>
                  <a:lnTo>
                    <a:pt x="109" y="115"/>
                  </a:lnTo>
                  <a:lnTo>
                    <a:pt x="103" y="122"/>
                  </a:lnTo>
                  <a:lnTo>
                    <a:pt x="96" y="127"/>
                  </a:lnTo>
                  <a:lnTo>
                    <a:pt x="91" y="132"/>
                  </a:lnTo>
                  <a:lnTo>
                    <a:pt x="85" y="133"/>
                  </a:lnTo>
                  <a:lnTo>
                    <a:pt x="80" y="136"/>
                  </a:lnTo>
                  <a:lnTo>
                    <a:pt x="76" y="139"/>
                  </a:lnTo>
                  <a:lnTo>
                    <a:pt x="73" y="139"/>
                  </a:lnTo>
                  <a:lnTo>
                    <a:pt x="70" y="139"/>
                  </a:lnTo>
                  <a:lnTo>
                    <a:pt x="66" y="135"/>
                  </a:lnTo>
                  <a:lnTo>
                    <a:pt x="60" y="132"/>
                  </a:lnTo>
                  <a:lnTo>
                    <a:pt x="56" y="127"/>
                  </a:lnTo>
                  <a:lnTo>
                    <a:pt x="50" y="122"/>
                  </a:lnTo>
                  <a:lnTo>
                    <a:pt x="44" y="115"/>
                  </a:lnTo>
                  <a:lnTo>
                    <a:pt x="38" y="107"/>
                  </a:lnTo>
                  <a:lnTo>
                    <a:pt x="31" y="101"/>
                  </a:lnTo>
                  <a:lnTo>
                    <a:pt x="28" y="97"/>
                  </a:lnTo>
                  <a:lnTo>
                    <a:pt x="27" y="94"/>
                  </a:lnTo>
                  <a:lnTo>
                    <a:pt x="22" y="89"/>
                  </a:lnTo>
                  <a:lnTo>
                    <a:pt x="20" y="86"/>
                  </a:lnTo>
                  <a:lnTo>
                    <a:pt x="15" y="83"/>
                  </a:lnTo>
                  <a:lnTo>
                    <a:pt x="13" y="77"/>
                  </a:lnTo>
                  <a:lnTo>
                    <a:pt x="12" y="74"/>
                  </a:lnTo>
                  <a:lnTo>
                    <a:pt x="10" y="71"/>
                  </a:lnTo>
                  <a:lnTo>
                    <a:pt x="6" y="62"/>
                  </a:lnTo>
                  <a:lnTo>
                    <a:pt x="4" y="56"/>
                  </a:lnTo>
                  <a:lnTo>
                    <a:pt x="0" y="51"/>
                  </a:lnTo>
                  <a:lnTo>
                    <a:pt x="0" y="47"/>
                  </a:lnTo>
                  <a:lnTo>
                    <a:pt x="0" y="43"/>
                  </a:lnTo>
                  <a:lnTo>
                    <a:pt x="2" y="39"/>
                  </a:lnTo>
                  <a:lnTo>
                    <a:pt x="4" y="35"/>
                  </a:lnTo>
                  <a:lnTo>
                    <a:pt x="10" y="31"/>
                  </a:lnTo>
                  <a:lnTo>
                    <a:pt x="12" y="26"/>
                  </a:lnTo>
                  <a:lnTo>
                    <a:pt x="17" y="21"/>
                  </a:lnTo>
                  <a:lnTo>
                    <a:pt x="22" y="18"/>
                  </a:lnTo>
                  <a:lnTo>
                    <a:pt x="28" y="13"/>
                  </a:lnTo>
                  <a:lnTo>
                    <a:pt x="33" y="9"/>
                  </a:lnTo>
                  <a:lnTo>
                    <a:pt x="41" y="6"/>
                  </a:lnTo>
                  <a:lnTo>
                    <a:pt x="47" y="4"/>
                  </a:lnTo>
                  <a:lnTo>
                    <a:pt x="53" y="0"/>
                  </a:lnTo>
                  <a:lnTo>
                    <a:pt x="58" y="0"/>
                  </a:lnTo>
                  <a:lnTo>
                    <a:pt x="63" y="0"/>
                  </a:lnTo>
                  <a:lnTo>
                    <a:pt x="67" y="0"/>
                  </a:lnTo>
                  <a:lnTo>
                    <a:pt x="70" y="0"/>
                  </a:lnTo>
                  <a:lnTo>
                    <a:pt x="73" y="3"/>
                  </a:lnTo>
                  <a:lnTo>
                    <a:pt x="76" y="6"/>
                  </a:lnTo>
                  <a:lnTo>
                    <a:pt x="81" y="9"/>
                  </a:lnTo>
                  <a:lnTo>
                    <a:pt x="88" y="15"/>
                  </a:lnTo>
                  <a:lnTo>
                    <a:pt x="95" y="21"/>
                  </a:lnTo>
                  <a:lnTo>
                    <a:pt x="100" y="28"/>
                  </a:lnTo>
                  <a:lnTo>
                    <a:pt x="107" y="35"/>
                  </a:lnTo>
                  <a:lnTo>
                    <a:pt x="114" y="40"/>
                  </a:lnTo>
                  <a:lnTo>
                    <a:pt x="120" y="47"/>
                  </a:lnTo>
                  <a:lnTo>
                    <a:pt x="127" y="54"/>
                  </a:lnTo>
                  <a:lnTo>
                    <a:pt x="131" y="59"/>
                  </a:lnTo>
                  <a:lnTo>
                    <a:pt x="136" y="66"/>
                  </a:lnTo>
                  <a:lnTo>
                    <a:pt x="142" y="71"/>
                  </a:lnTo>
                  <a:lnTo>
                    <a:pt x="145" y="74"/>
                  </a:lnTo>
                  <a:lnTo>
                    <a:pt x="146" y="77"/>
                  </a:lnTo>
                  <a:lnTo>
                    <a:pt x="148" y="77"/>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6" name="Freeform 44"/>
            <p:cNvSpPr>
              <a:spLocks/>
            </p:cNvSpPr>
            <p:nvPr/>
          </p:nvSpPr>
          <p:spPr bwMode="auto">
            <a:xfrm>
              <a:off x="-296" y="3664"/>
              <a:ext cx="140" cy="127"/>
            </a:xfrm>
            <a:custGeom>
              <a:avLst/>
              <a:gdLst>
                <a:gd name="T0" fmla="*/ 138 w 140"/>
                <a:gd name="T1" fmla="*/ 78 h 127"/>
                <a:gd name="T2" fmla="*/ 133 w 140"/>
                <a:gd name="T3" fmla="*/ 86 h 127"/>
                <a:gd name="T4" fmla="*/ 127 w 140"/>
                <a:gd name="T5" fmla="*/ 92 h 127"/>
                <a:gd name="T6" fmla="*/ 120 w 140"/>
                <a:gd name="T7" fmla="*/ 100 h 127"/>
                <a:gd name="T8" fmla="*/ 109 w 140"/>
                <a:gd name="T9" fmla="*/ 109 h 127"/>
                <a:gd name="T10" fmla="*/ 98 w 140"/>
                <a:gd name="T11" fmla="*/ 117 h 127"/>
                <a:gd name="T12" fmla="*/ 89 w 140"/>
                <a:gd name="T13" fmla="*/ 122 h 127"/>
                <a:gd name="T14" fmla="*/ 82 w 140"/>
                <a:gd name="T15" fmla="*/ 126 h 127"/>
                <a:gd name="T16" fmla="*/ 75 w 140"/>
                <a:gd name="T17" fmla="*/ 126 h 127"/>
                <a:gd name="T18" fmla="*/ 65 w 140"/>
                <a:gd name="T19" fmla="*/ 118 h 127"/>
                <a:gd name="T20" fmla="*/ 54 w 140"/>
                <a:gd name="T21" fmla="*/ 109 h 127"/>
                <a:gd name="T22" fmla="*/ 40 w 140"/>
                <a:gd name="T23" fmla="*/ 96 h 127"/>
                <a:gd name="T24" fmla="*/ 32 w 140"/>
                <a:gd name="T25" fmla="*/ 86 h 127"/>
                <a:gd name="T26" fmla="*/ 24 w 140"/>
                <a:gd name="T27" fmla="*/ 78 h 127"/>
                <a:gd name="T28" fmla="*/ 16 w 140"/>
                <a:gd name="T29" fmla="*/ 66 h 127"/>
                <a:gd name="T30" fmla="*/ 6 w 140"/>
                <a:gd name="T31" fmla="*/ 54 h 127"/>
                <a:gd name="T32" fmla="*/ 0 w 140"/>
                <a:gd name="T33" fmla="*/ 47 h 127"/>
                <a:gd name="T34" fmla="*/ 0 w 140"/>
                <a:gd name="T35" fmla="*/ 40 h 127"/>
                <a:gd name="T36" fmla="*/ 0 w 140"/>
                <a:gd name="T37" fmla="*/ 33 h 127"/>
                <a:gd name="T38" fmla="*/ 7 w 140"/>
                <a:gd name="T39" fmla="*/ 26 h 127"/>
                <a:gd name="T40" fmla="*/ 16 w 140"/>
                <a:gd name="T41" fmla="*/ 16 h 127"/>
                <a:gd name="T42" fmla="*/ 25 w 140"/>
                <a:gd name="T43" fmla="*/ 9 h 127"/>
                <a:gd name="T44" fmla="*/ 37 w 140"/>
                <a:gd name="T45" fmla="*/ 3 h 127"/>
                <a:gd name="T46" fmla="*/ 49 w 140"/>
                <a:gd name="T47" fmla="*/ 0 h 127"/>
                <a:gd name="T48" fmla="*/ 58 w 140"/>
                <a:gd name="T49" fmla="*/ 0 h 127"/>
                <a:gd name="T50" fmla="*/ 69 w 140"/>
                <a:gd name="T51" fmla="*/ 6 h 127"/>
                <a:gd name="T52" fmla="*/ 76 w 140"/>
                <a:gd name="T53" fmla="*/ 15 h 127"/>
                <a:gd name="T54" fmla="*/ 89 w 140"/>
                <a:gd name="T55" fmla="*/ 22 h 127"/>
                <a:gd name="T56" fmla="*/ 103 w 140"/>
                <a:gd name="T57" fmla="*/ 35 h 127"/>
                <a:gd name="T58" fmla="*/ 114 w 140"/>
                <a:gd name="T59" fmla="*/ 47 h 127"/>
                <a:gd name="T60" fmla="*/ 123 w 140"/>
                <a:gd name="T61" fmla="*/ 57 h 127"/>
                <a:gd name="T62" fmla="*/ 132 w 140"/>
                <a:gd name="T63" fmla="*/ 66 h 127"/>
                <a:gd name="T64" fmla="*/ 136 w 140"/>
                <a:gd name="T65" fmla="*/ 74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127"/>
                <a:gd name="T101" fmla="*/ 140 w 14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127">
                  <a:moveTo>
                    <a:pt x="140" y="77"/>
                  </a:moveTo>
                  <a:lnTo>
                    <a:pt x="138" y="78"/>
                  </a:lnTo>
                  <a:lnTo>
                    <a:pt x="136" y="81"/>
                  </a:lnTo>
                  <a:lnTo>
                    <a:pt x="133" y="86"/>
                  </a:lnTo>
                  <a:lnTo>
                    <a:pt x="132" y="89"/>
                  </a:lnTo>
                  <a:lnTo>
                    <a:pt x="127" y="92"/>
                  </a:lnTo>
                  <a:lnTo>
                    <a:pt x="123" y="96"/>
                  </a:lnTo>
                  <a:lnTo>
                    <a:pt x="120" y="100"/>
                  </a:lnTo>
                  <a:lnTo>
                    <a:pt x="114" y="104"/>
                  </a:lnTo>
                  <a:lnTo>
                    <a:pt x="109" y="109"/>
                  </a:lnTo>
                  <a:lnTo>
                    <a:pt x="103" y="112"/>
                  </a:lnTo>
                  <a:lnTo>
                    <a:pt x="98" y="117"/>
                  </a:lnTo>
                  <a:lnTo>
                    <a:pt x="95" y="118"/>
                  </a:lnTo>
                  <a:lnTo>
                    <a:pt x="89" y="122"/>
                  </a:lnTo>
                  <a:lnTo>
                    <a:pt x="85" y="124"/>
                  </a:lnTo>
                  <a:lnTo>
                    <a:pt x="82" y="126"/>
                  </a:lnTo>
                  <a:lnTo>
                    <a:pt x="80" y="127"/>
                  </a:lnTo>
                  <a:lnTo>
                    <a:pt x="75" y="126"/>
                  </a:lnTo>
                  <a:lnTo>
                    <a:pt x="71" y="124"/>
                  </a:lnTo>
                  <a:lnTo>
                    <a:pt x="65" y="118"/>
                  </a:lnTo>
                  <a:lnTo>
                    <a:pt x="60" y="114"/>
                  </a:lnTo>
                  <a:lnTo>
                    <a:pt x="54" y="109"/>
                  </a:lnTo>
                  <a:lnTo>
                    <a:pt x="49" y="102"/>
                  </a:lnTo>
                  <a:lnTo>
                    <a:pt x="40" y="96"/>
                  </a:lnTo>
                  <a:lnTo>
                    <a:pt x="36" y="89"/>
                  </a:lnTo>
                  <a:lnTo>
                    <a:pt x="32" y="86"/>
                  </a:lnTo>
                  <a:lnTo>
                    <a:pt x="29" y="82"/>
                  </a:lnTo>
                  <a:lnTo>
                    <a:pt x="24" y="78"/>
                  </a:lnTo>
                  <a:lnTo>
                    <a:pt x="21" y="74"/>
                  </a:lnTo>
                  <a:lnTo>
                    <a:pt x="16" y="66"/>
                  </a:lnTo>
                  <a:lnTo>
                    <a:pt x="11" y="61"/>
                  </a:lnTo>
                  <a:lnTo>
                    <a:pt x="6" y="54"/>
                  </a:lnTo>
                  <a:lnTo>
                    <a:pt x="2" y="49"/>
                  </a:lnTo>
                  <a:lnTo>
                    <a:pt x="0" y="47"/>
                  </a:lnTo>
                  <a:lnTo>
                    <a:pt x="0" y="43"/>
                  </a:lnTo>
                  <a:lnTo>
                    <a:pt x="0" y="40"/>
                  </a:lnTo>
                  <a:lnTo>
                    <a:pt x="0" y="35"/>
                  </a:lnTo>
                  <a:lnTo>
                    <a:pt x="0" y="33"/>
                  </a:lnTo>
                  <a:lnTo>
                    <a:pt x="4" y="29"/>
                  </a:lnTo>
                  <a:lnTo>
                    <a:pt x="7" y="26"/>
                  </a:lnTo>
                  <a:lnTo>
                    <a:pt x="13" y="19"/>
                  </a:lnTo>
                  <a:lnTo>
                    <a:pt x="16" y="16"/>
                  </a:lnTo>
                  <a:lnTo>
                    <a:pt x="21" y="15"/>
                  </a:lnTo>
                  <a:lnTo>
                    <a:pt x="25" y="9"/>
                  </a:lnTo>
                  <a:lnTo>
                    <a:pt x="32" y="6"/>
                  </a:lnTo>
                  <a:lnTo>
                    <a:pt x="37" y="3"/>
                  </a:lnTo>
                  <a:lnTo>
                    <a:pt x="44" y="3"/>
                  </a:lnTo>
                  <a:lnTo>
                    <a:pt x="49" y="0"/>
                  </a:lnTo>
                  <a:lnTo>
                    <a:pt x="54" y="0"/>
                  </a:lnTo>
                  <a:lnTo>
                    <a:pt x="58" y="0"/>
                  </a:lnTo>
                  <a:lnTo>
                    <a:pt x="64" y="3"/>
                  </a:lnTo>
                  <a:lnTo>
                    <a:pt x="69" y="6"/>
                  </a:lnTo>
                  <a:lnTo>
                    <a:pt x="72" y="9"/>
                  </a:lnTo>
                  <a:lnTo>
                    <a:pt x="76" y="15"/>
                  </a:lnTo>
                  <a:lnTo>
                    <a:pt x="83" y="19"/>
                  </a:lnTo>
                  <a:lnTo>
                    <a:pt x="89" y="22"/>
                  </a:lnTo>
                  <a:lnTo>
                    <a:pt x="96" y="29"/>
                  </a:lnTo>
                  <a:lnTo>
                    <a:pt x="103" y="35"/>
                  </a:lnTo>
                  <a:lnTo>
                    <a:pt x="109" y="40"/>
                  </a:lnTo>
                  <a:lnTo>
                    <a:pt x="114" y="47"/>
                  </a:lnTo>
                  <a:lnTo>
                    <a:pt x="120" y="53"/>
                  </a:lnTo>
                  <a:lnTo>
                    <a:pt x="123" y="57"/>
                  </a:lnTo>
                  <a:lnTo>
                    <a:pt x="128" y="62"/>
                  </a:lnTo>
                  <a:lnTo>
                    <a:pt x="132" y="66"/>
                  </a:lnTo>
                  <a:lnTo>
                    <a:pt x="135" y="71"/>
                  </a:lnTo>
                  <a:lnTo>
                    <a:pt x="136" y="74"/>
                  </a:lnTo>
                  <a:lnTo>
                    <a:pt x="140" y="77"/>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7" name="Freeform 45"/>
            <p:cNvSpPr>
              <a:spLocks/>
            </p:cNvSpPr>
            <p:nvPr/>
          </p:nvSpPr>
          <p:spPr bwMode="auto">
            <a:xfrm>
              <a:off x="-169" y="3584"/>
              <a:ext cx="114" cy="106"/>
            </a:xfrm>
            <a:custGeom>
              <a:avLst/>
              <a:gdLst>
                <a:gd name="T0" fmla="*/ 114 w 114"/>
                <a:gd name="T1" fmla="*/ 68 h 106"/>
                <a:gd name="T2" fmla="*/ 112 w 114"/>
                <a:gd name="T3" fmla="*/ 71 h 106"/>
                <a:gd name="T4" fmla="*/ 108 w 114"/>
                <a:gd name="T5" fmla="*/ 75 h 106"/>
                <a:gd name="T6" fmla="*/ 107 w 114"/>
                <a:gd name="T7" fmla="*/ 77 h 106"/>
                <a:gd name="T8" fmla="*/ 104 w 114"/>
                <a:gd name="T9" fmla="*/ 80 h 106"/>
                <a:gd name="T10" fmla="*/ 99 w 114"/>
                <a:gd name="T11" fmla="*/ 84 h 106"/>
                <a:gd name="T12" fmla="*/ 98 w 114"/>
                <a:gd name="T13" fmla="*/ 89 h 106"/>
                <a:gd name="T14" fmla="*/ 92 w 114"/>
                <a:gd name="T15" fmla="*/ 93 h 106"/>
                <a:gd name="T16" fmla="*/ 89 w 114"/>
                <a:gd name="T17" fmla="*/ 96 h 106"/>
                <a:gd name="T18" fmla="*/ 83 w 114"/>
                <a:gd name="T19" fmla="*/ 99 h 106"/>
                <a:gd name="T20" fmla="*/ 80 w 114"/>
                <a:gd name="T21" fmla="*/ 101 h 106"/>
                <a:gd name="T22" fmla="*/ 76 w 114"/>
                <a:gd name="T23" fmla="*/ 102 h 106"/>
                <a:gd name="T24" fmla="*/ 69 w 114"/>
                <a:gd name="T25" fmla="*/ 106 h 106"/>
                <a:gd name="T26" fmla="*/ 64 w 114"/>
                <a:gd name="T27" fmla="*/ 106 h 106"/>
                <a:gd name="T28" fmla="*/ 59 w 114"/>
                <a:gd name="T29" fmla="*/ 106 h 106"/>
                <a:gd name="T30" fmla="*/ 52 w 114"/>
                <a:gd name="T31" fmla="*/ 101 h 106"/>
                <a:gd name="T32" fmla="*/ 45 w 114"/>
                <a:gd name="T33" fmla="*/ 99 h 106"/>
                <a:gd name="T34" fmla="*/ 41 w 114"/>
                <a:gd name="T35" fmla="*/ 96 h 106"/>
                <a:gd name="T36" fmla="*/ 37 w 114"/>
                <a:gd name="T37" fmla="*/ 93 h 106"/>
                <a:gd name="T38" fmla="*/ 31 w 114"/>
                <a:gd name="T39" fmla="*/ 88 h 106"/>
                <a:gd name="T40" fmla="*/ 26 w 114"/>
                <a:gd name="T41" fmla="*/ 83 h 106"/>
                <a:gd name="T42" fmla="*/ 23 w 114"/>
                <a:gd name="T43" fmla="*/ 77 h 106"/>
                <a:gd name="T44" fmla="*/ 19 w 114"/>
                <a:gd name="T45" fmla="*/ 73 h 106"/>
                <a:gd name="T46" fmla="*/ 14 w 114"/>
                <a:gd name="T47" fmla="*/ 66 h 106"/>
                <a:gd name="T48" fmla="*/ 13 w 114"/>
                <a:gd name="T49" fmla="*/ 61 h 106"/>
                <a:gd name="T50" fmla="*/ 8 w 114"/>
                <a:gd name="T51" fmla="*/ 55 h 106"/>
                <a:gd name="T52" fmla="*/ 5 w 114"/>
                <a:gd name="T53" fmla="*/ 50 h 106"/>
                <a:gd name="T54" fmla="*/ 4 w 114"/>
                <a:gd name="T55" fmla="*/ 44 h 106"/>
                <a:gd name="T56" fmla="*/ 0 w 114"/>
                <a:gd name="T57" fmla="*/ 40 h 106"/>
                <a:gd name="T58" fmla="*/ 0 w 114"/>
                <a:gd name="T59" fmla="*/ 37 h 106"/>
                <a:gd name="T60" fmla="*/ 0 w 114"/>
                <a:gd name="T61" fmla="*/ 33 h 106"/>
                <a:gd name="T62" fmla="*/ 0 w 114"/>
                <a:gd name="T63" fmla="*/ 28 h 106"/>
                <a:gd name="T64" fmla="*/ 4 w 114"/>
                <a:gd name="T65" fmla="*/ 21 h 106"/>
                <a:gd name="T66" fmla="*/ 5 w 114"/>
                <a:gd name="T67" fmla="*/ 19 h 106"/>
                <a:gd name="T68" fmla="*/ 11 w 114"/>
                <a:gd name="T69" fmla="*/ 15 h 106"/>
                <a:gd name="T70" fmla="*/ 14 w 114"/>
                <a:gd name="T71" fmla="*/ 12 h 106"/>
                <a:gd name="T72" fmla="*/ 19 w 114"/>
                <a:gd name="T73" fmla="*/ 10 h 106"/>
                <a:gd name="T74" fmla="*/ 24 w 114"/>
                <a:gd name="T75" fmla="*/ 6 h 106"/>
                <a:gd name="T76" fmla="*/ 29 w 114"/>
                <a:gd name="T77" fmla="*/ 4 h 106"/>
                <a:gd name="T78" fmla="*/ 34 w 114"/>
                <a:gd name="T79" fmla="*/ 3 h 106"/>
                <a:gd name="T80" fmla="*/ 40 w 114"/>
                <a:gd name="T81" fmla="*/ 3 h 106"/>
                <a:gd name="T82" fmla="*/ 43 w 114"/>
                <a:gd name="T83" fmla="*/ 0 h 106"/>
                <a:gd name="T84" fmla="*/ 49 w 114"/>
                <a:gd name="T85" fmla="*/ 0 h 106"/>
                <a:gd name="T86" fmla="*/ 51 w 114"/>
                <a:gd name="T87" fmla="*/ 0 h 106"/>
                <a:gd name="T88" fmla="*/ 58 w 114"/>
                <a:gd name="T89" fmla="*/ 3 h 106"/>
                <a:gd name="T90" fmla="*/ 58 w 114"/>
                <a:gd name="T91" fmla="*/ 4 h 106"/>
                <a:gd name="T92" fmla="*/ 62 w 114"/>
                <a:gd name="T93" fmla="*/ 6 h 106"/>
                <a:gd name="T94" fmla="*/ 65 w 114"/>
                <a:gd name="T95" fmla="*/ 10 h 106"/>
                <a:gd name="T96" fmla="*/ 69 w 114"/>
                <a:gd name="T97" fmla="*/ 15 h 106"/>
                <a:gd name="T98" fmla="*/ 76 w 114"/>
                <a:gd name="T99" fmla="*/ 19 h 106"/>
                <a:gd name="T100" fmla="*/ 80 w 114"/>
                <a:gd name="T101" fmla="*/ 26 h 106"/>
                <a:gd name="T102" fmla="*/ 83 w 114"/>
                <a:gd name="T103" fmla="*/ 31 h 106"/>
                <a:gd name="T104" fmla="*/ 89 w 114"/>
                <a:gd name="T105" fmla="*/ 38 h 106"/>
                <a:gd name="T106" fmla="*/ 92 w 114"/>
                <a:gd name="T107" fmla="*/ 43 h 106"/>
                <a:gd name="T108" fmla="*/ 99 w 114"/>
                <a:gd name="T109" fmla="*/ 48 h 106"/>
                <a:gd name="T110" fmla="*/ 102 w 114"/>
                <a:gd name="T111" fmla="*/ 53 h 106"/>
                <a:gd name="T112" fmla="*/ 107 w 114"/>
                <a:gd name="T113" fmla="*/ 59 h 106"/>
                <a:gd name="T114" fmla="*/ 108 w 114"/>
                <a:gd name="T115" fmla="*/ 62 h 106"/>
                <a:gd name="T116" fmla="*/ 112 w 114"/>
                <a:gd name="T117" fmla="*/ 65 h 106"/>
                <a:gd name="T118" fmla="*/ 114 w 114"/>
                <a:gd name="T119" fmla="*/ 66 h 106"/>
                <a:gd name="T120" fmla="*/ 114 w 114"/>
                <a:gd name="T121" fmla="*/ 68 h 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
                <a:gd name="T184" fmla="*/ 0 h 106"/>
                <a:gd name="T185" fmla="*/ 114 w 114"/>
                <a:gd name="T186" fmla="*/ 106 h 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 h="106">
                  <a:moveTo>
                    <a:pt x="114" y="68"/>
                  </a:moveTo>
                  <a:lnTo>
                    <a:pt x="112" y="71"/>
                  </a:lnTo>
                  <a:lnTo>
                    <a:pt x="108" y="75"/>
                  </a:lnTo>
                  <a:lnTo>
                    <a:pt x="107" y="77"/>
                  </a:lnTo>
                  <a:lnTo>
                    <a:pt x="104" y="80"/>
                  </a:lnTo>
                  <a:lnTo>
                    <a:pt x="99" y="84"/>
                  </a:lnTo>
                  <a:lnTo>
                    <a:pt x="98" y="89"/>
                  </a:lnTo>
                  <a:lnTo>
                    <a:pt x="92" y="93"/>
                  </a:lnTo>
                  <a:lnTo>
                    <a:pt x="89" y="96"/>
                  </a:lnTo>
                  <a:lnTo>
                    <a:pt x="83" y="99"/>
                  </a:lnTo>
                  <a:lnTo>
                    <a:pt x="80" y="101"/>
                  </a:lnTo>
                  <a:lnTo>
                    <a:pt x="76" y="102"/>
                  </a:lnTo>
                  <a:lnTo>
                    <a:pt x="69" y="106"/>
                  </a:lnTo>
                  <a:lnTo>
                    <a:pt x="64" y="106"/>
                  </a:lnTo>
                  <a:lnTo>
                    <a:pt x="59" y="106"/>
                  </a:lnTo>
                  <a:lnTo>
                    <a:pt x="52" y="101"/>
                  </a:lnTo>
                  <a:lnTo>
                    <a:pt x="45" y="99"/>
                  </a:lnTo>
                  <a:lnTo>
                    <a:pt x="41" y="96"/>
                  </a:lnTo>
                  <a:lnTo>
                    <a:pt x="37" y="93"/>
                  </a:lnTo>
                  <a:lnTo>
                    <a:pt x="31" y="88"/>
                  </a:lnTo>
                  <a:lnTo>
                    <a:pt x="26" y="83"/>
                  </a:lnTo>
                  <a:lnTo>
                    <a:pt x="23" y="77"/>
                  </a:lnTo>
                  <a:lnTo>
                    <a:pt x="19" y="73"/>
                  </a:lnTo>
                  <a:lnTo>
                    <a:pt x="14" y="66"/>
                  </a:lnTo>
                  <a:lnTo>
                    <a:pt x="13" y="61"/>
                  </a:lnTo>
                  <a:lnTo>
                    <a:pt x="8" y="55"/>
                  </a:lnTo>
                  <a:lnTo>
                    <a:pt x="5" y="50"/>
                  </a:lnTo>
                  <a:lnTo>
                    <a:pt x="4" y="44"/>
                  </a:lnTo>
                  <a:lnTo>
                    <a:pt x="0" y="40"/>
                  </a:lnTo>
                  <a:lnTo>
                    <a:pt x="0" y="37"/>
                  </a:lnTo>
                  <a:lnTo>
                    <a:pt x="0" y="33"/>
                  </a:lnTo>
                  <a:lnTo>
                    <a:pt x="0" y="28"/>
                  </a:lnTo>
                  <a:lnTo>
                    <a:pt x="4" y="21"/>
                  </a:lnTo>
                  <a:lnTo>
                    <a:pt x="5" y="19"/>
                  </a:lnTo>
                  <a:lnTo>
                    <a:pt x="11" y="15"/>
                  </a:lnTo>
                  <a:lnTo>
                    <a:pt x="14" y="12"/>
                  </a:lnTo>
                  <a:lnTo>
                    <a:pt x="19" y="10"/>
                  </a:lnTo>
                  <a:lnTo>
                    <a:pt x="24" y="6"/>
                  </a:lnTo>
                  <a:lnTo>
                    <a:pt x="29" y="4"/>
                  </a:lnTo>
                  <a:lnTo>
                    <a:pt x="34" y="3"/>
                  </a:lnTo>
                  <a:lnTo>
                    <a:pt x="40" y="3"/>
                  </a:lnTo>
                  <a:lnTo>
                    <a:pt x="43" y="0"/>
                  </a:lnTo>
                  <a:lnTo>
                    <a:pt x="49" y="0"/>
                  </a:lnTo>
                  <a:lnTo>
                    <a:pt x="51" y="0"/>
                  </a:lnTo>
                  <a:lnTo>
                    <a:pt x="58" y="3"/>
                  </a:lnTo>
                  <a:lnTo>
                    <a:pt x="58" y="4"/>
                  </a:lnTo>
                  <a:lnTo>
                    <a:pt x="62" y="6"/>
                  </a:lnTo>
                  <a:lnTo>
                    <a:pt x="65" y="10"/>
                  </a:lnTo>
                  <a:lnTo>
                    <a:pt x="69" y="15"/>
                  </a:lnTo>
                  <a:lnTo>
                    <a:pt x="76" y="19"/>
                  </a:lnTo>
                  <a:lnTo>
                    <a:pt x="80" y="26"/>
                  </a:lnTo>
                  <a:lnTo>
                    <a:pt x="83" y="31"/>
                  </a:lnTo>
                  <a:lnTo>
                    <a:pt x="89" y="38"/>
                  </a:lnTo>
                  <a:lnTo>
                    <a:pt x="92" y="43"/>
                  </a:lnTo>
                  <a:lnTo>
                    <a:pt x="99" y="48"/>
                  </a:lnTo>
                  <a:lnTo>
                    <a:pt x="102" y="53"/>
                  </a:lnTo>
                  <a:lnTo>
                    <a:pt x="107" y="59"/>
                  </a:lnTo>
                  <a:lnTo>
                    <a:pt x="108" y="62"/>
                  </a:lnTo>
                  <a:lnTo>
                    <a:pt x="112" y="65"/>
                  </a:lnTo>
                  <a:lnTo>
                    <a:pt x="114" y="66"/>
                  </a:lnTo>
                  <a:lnTo>
                    <a:pt x="114" y="68"/>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8" name="Freeform 46"/>
            <p:cNvSpPr>
              <a:spLocks/>
            </p:cNvSpPr>
            <p:nvPr/>
          </p:nvSpPr>
          <p:spPr bwMode="auto">
            <a:xfrm>
              <a:off x="-41" y="3487"/>
              <a:ext cx="131" cy="125"/>
            </a:xfrm>
            <a:custGeom>
              <a:avLst/>
              <a:gdLst>
                <a:gd name="T0" fmla="*/ 131 w 131"/>
                <a:gd name="T1" fmla="*/ 76 h 125"/>
                <a:gd name="T2" fmla="*/ 129 w 131"/>
                <a:gd name="T3" fmla="*/ 77 h 125"/>
                <a:gd name="T4" fmla="*/ 125 w 131"/>
                <a:gd name="T5" fmla="*/ 83 h 125"/>
                <a:gd name="T6" fmla="*/ 122 w 131"/>
                <a:gd name="T7" fmla="*/ 87 h 125"/>
                <a:gd name="T8" fmla="*/ 118 w 131"/>
                <a:gd name="T9" fmla="*/ 90 h 125"/>
                <a:gd name="T10" fmla="*/ 115 w 131"/>
                <a:gd name="T11" fmla="*/ 97 h 125"/>
                <a:gd name="T12" fmla="*/ 112 w 131"/>
                <a:gd name="T13" fmla="*/ 101 h 125"/>
                <a:gd name="T14" fmla="*/ 105 w 131"/>
                <a:gd name="T15" fmla="*/ 105 h 125"/>
                <a:gd name="T16" fmla="*/ 101 w 131"/>
                <a:gd name="T17" fmla="*/ 112 h 125"/>
                <a:gd name="T18" fmla="*/ 96 w 131"/>
                <a:gd name="T19" fmla="*/ 116 h 125"/>
                <a:gd name="T20" fmla="*/ 91 w 131"/>
                <a:gd name="T21" fmla="*/ 118 h 125"/>
                <a:gd name="T22" fmla="*/ 87 w 131"/>
                <a:gd name="T23" fmla="*/ 121 h 125"/>
                <a:gd name="T24" fmla="*/ 82 w 131"/>
                <a:gd name="T25" fmla="*/ 123 h 125"/>
                <a:gd name="T26" fmla="*/ 78 w 131"/>
                <a:gd name="T27" fmla="*/ 123 h 125"/>
                <a:gd name="T28" fmla="*/ 73 w 131"/>
                <a:gd name="T29" fmla="*/ 125 h 125"/>
                <a:gd name="T30" fmla="*/ 70 w 131"/>
                <a:gd name="T31" fmla="*/ 123 h 125"/>
                <a:gd name="T32" fmla="*/ 66 w 131"/>
                <a:gd name="T33" fmla="*/ 119 h 125"/>
                <a:gd name="T34" fmla="*/ 59 w 131"/>
                <a:gd name="T35" fmla="*/ 116 h 125"/>
                <a:gd name="T36" fmla="*/ 53 w 131"/>
                <a:gd name="T37" fmla="*/ 109 h 125"/>
                <a:gd name="T38" fmla="*/ 48 w 131"/>
                <a:gd name="T39" fmla="*/ 101 h 125"/>
                <a:gd name="T40" fmla="*/ 42 w 131"/>
                <a:gd name="T41" fmla="*/ 97 h 125"/>
                <a:gd name="T42" fmla="*/ 35 w 131"/>
                <a:gd name="T43" fmla="*/ 90 h 125"/>
                <a:gd name="T44" fmla="*/ 29 w 131"/>
                <a:gd name="T45" fmla="*/ 83 h 125"/>
                <a:gd name="T46" fmla="*/ 26 w 131"/>
                <a:gd name="T47" fmla="*/ 79 h 125"/>
                <a:gd name="T48" fmla="*/ 24 w 131"/>
                <a:gd name="T49" fmla="*/ 76 h 125"/>
                <a:gd name="T50" fmla="*/ 19 w 131"/>
                <a:gd name="T51" fmla="*/ 72 h 125"/>
                <a:gd name="T52" fmla="*/ 19 w 131"/>
                <a:gd name="T53" fmla="*/ 67 h 125"/>
                <a:gd name="T54" fmla="*/ 12 w 131"/>
                <a:gd name="T55" fmla="*/ 60 h 125"/>
                <a:gd name="T56" fmla="*/ 9 w 131"/>
                <a:gd name="T57" fmla="*/ 54 h 125"/>
                <a:gd name="T58" fmla="*/ 4 w 131"/>
                <a:gd name="T59" fmla="*/ 47 h 125"/>
                <a:gd name="T60" fmla="*/ 2 w 131"/>
                <a:gd name="T61" fmla="*/ 41 h 125"/>
                <a:gd name="T62" fmla="*/ 0 w 131"/>
                <a:gd name="T63" fmla="*/ 40 h 125"/>
                <a:gd name="T64" fmla="*/ 0 w 131"/>
                <a:gd name="T65" fmla="*/ 36 h 125"/>
                <a:gd name="T66" fmla="*/ 2 w 131"/>
                <a:gd name="T67" fmla="*/ 29 h 125"/>
                <a:gd name="T68" fmla="*/ 9 w 131"/>
                <a:gd name="T69" fmla="*/ 22 h 125"/>
                <a:gd name="T70" fmla="*/ 12 w 131"/>
                <a:gd name="T71" fmla="*/ 18 h 125"/>
                <a:gd name="T72" fmla="*/ 16 w 131"/>
                <a:gd name="T73" fmla="*/ 14 h 125"/>
                <a:gd name="T74" fmla="*/ 20 w 131"/>
                <a:gd name="T75" fmla="*/ 11 h 125"/>
                <a:gd name="T76" fmla="*/ 26 w 131"/>
                <a:gd name="T77" fmla="*/ 9 h 125"/>
                <a:gd name="T78" fmla="*/ 31 w 131"/>
                <a:gd name="T79" fmla="*/ 4 h 125"/>
                <a:gd name="T80" fmla="*/ 35 w 131"/>
                <a:gd name="T81" fmla="*/ 2 h 125"/>
                <a:gd name="T82" fmla="*/ 42 w 131"/>
                <a:gd name="T83" fmla="*/ 1 h 125"/>
                <a:gd name="T84" fmla="*/ 48 w 131"/>
                <a:gd name="T85" fmla="*/ 0 h 125"/>
                <a:gd name="T86" fmla="*/ 53 w 131"/>
                <a:gd name="T87" fmla="*/ 0 h 125"/>
                <a:gd name="T88" fmla="*/ 59 w 131"/>
                <a:gd name="T89" fmla="*/ 0 h 125"/>
                <a:gd name="T90" fmla="*/ 64 w 131"/>
                <a:gd name="T91" fmla="*/ 1 h 125"/>
                <a:gd name="T92" fmla="*/ 69 w 131"/>
                <a:gd name="T93" fmla="*/ 2 h 125"/>
                <a:gd name="T94" fmla="*/ 72 w 131"/>
                <a:gd name="T95" fmla="*/ 5 h 125"/>
                <a:gd name="T96" fmla="*/ 76 w 131"/>
                <a:gd name="T97" fmla="*/ 9 h 125"/>
                <a:gd name="T98" fmla="*/ 82 w 131"/>
                <a:gd name="T99" fmla="*/ 14 h 125"/>
                <a:gd name="T100" fmla="*/ 87 w 131"/>
                <a:gd name="T101" fmla="*/ 19 h 125"/>
                <a:gd name="T102" fmla="*/ 91 w 131"/>
                <a:gd name="T103" fmla="*/ 23 h 125"/>
                <a:gd name="T104" fmla="*/ 96 w 131"/>
                <a:gd name="T105" fmla="*/ 31 h 125"/>
                <a:gd name="T106" fmla="*/ 104 w 131"/>
                <a:gd name="T107" fmla="*/ 38 h 125"/>
                <a:gd name="T108" fmla="*/ 108 w 131"/>
                <a:gd name="T109" fmla="*/ 44 h 125"/>
                <a:gd name="T110" fmla="*/ 113 w 131"/>
                <a:gd name="T111" fmla="*/ 49 h 125"/>
                <a:gd name="T112" fmla="*/ 118 w 131"/>
                <a:gd name="T113" fmla="*/ 55 h 125"/>
                <a:gd name="T114" fmla="*/ 120 w 131"/>
                <a:gd name="T115" fmla="*/ 60 h 125"/>
                <a:gd name="T116" fmla="*/ 125 w 131"/>
                <a:gd name="T117" fmla="*/ 63 h 125"/>
                <a:gd name="T118" fmla="*/ 127 w 131"/>
                <a:gd name="T119" fmla="*/ 69 h 125"/>
                <a:gd name="T120" fmla="*/ 129 w 131"/>
                <a:gd name="T121" fmla="*/ 74 h 125"/>
                <a:gd name="T122" fmla="*/ 131 w 131"/>
                <a:gd name="T123" fmla="*/ 76 h 1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125"/>
                <a:gd name="T188" fmla="*/ 131 w 131"/>
                <a:gd name="T189" fmla="*/ 125 h 1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125">
                  <a:moveTo>
                    <a:pt x="131" y="76"/>
                  </a:moveTo>
                  <a:lnTo>
                    <a:pt x="129" y="77"/>
                  </a:lnTo>
                  <a:lnTo>
                    <a:pt x="125" y="83"/>
                  </a:lnTo>
                  <a:lnTo>
                    <a:pt x="122" y="87"/>
                  </a:lnTo>
                  <a:lnTo>
                    <a:pt x="118" y="90"/>
                  </a:lnTo>
                  <a:lnTo>
                    <a:pt x="115" y="97"/>
                  </a:lnTo>
                  <a:lnTo>
                    <a:pt x="112" y="101"/>
                  </a:lnTo>
                  <a:lnTo>
                    <a:pt x="105" y="105"/>
                  </a:lnTo>
                  <a:lnTo>
                    <a:pt x="101" y="112"/>
                  </a:lnTo>
                  <a:lnTo>
                    <a:pt x="96" y="116"/>
                  </a:lnTo>
                  <a:lnTo>
                    <a:pt x="91" y="118"/>
                  </a:lnTo>
                  <a:lnTo>
                    <a:pt x="87" y="121"/>
                  </a:lnTo>
                  <a:lnTo>
                    <a:pt x="82" y="123"/>
                  </a:lnTo>
                  <a:lnTo>
                    <a:pt x="78" y="123"/>
                  </a:lnTo>
                  <a:lnTo>
                    <a:pt x="73" y="125"/>
                  </a:lnTo>
                  <a:lnTo>
                    <a:pt x="70" y="123"/>
                  </a:lnTo>
                  <a:lnTo>
                    <a:pt x="66" y="119"/>
                  </a:lnTo>
                  <a:lnTo>
                    <a:pt x="59" y="116"/>
                  </a:lnTo>
                  <a:lnTo>
                    <a:pt x="53" y="109"/>
                  </a:lnTo>
                  <a:lnTo>
                    <a:pt x="48" y="101"/>
                  </a:lnTo>
                  <a:lnTo>
                    <a:pt x="42" y="97"/>
                  </a:lnTo>
                  <a:lnTo>
                    <a:pt x="35" y="90"/>
                  </a:lnTo>
                  <a:lnTo>
                    <a:pt x="29" y="83"/>
                  </a:lnTo>
                  <a:lnTo>
                    <a:pt x="26" y="79"/>
                  </a:lnTo>
                  <a:lnTo>
                    <a:pt x="24" y="76"/>
                  </a:lnTo>
                  <a:lnTo>
                    <a:pt x="19" y="72"/>
                  </a:lnTo>
                  <a:lnTo>
                    <a:pt x="19" y="67"/>
                  </a:lnTo>
                  <a:lnTo>
                    <a:pt x="12" y="60"/>
                  </a:lnTo>
                  <a:lnTo>
                    <a:pt x="9" y="54"/>
                  </a:lnTo>
                  <a:lnTo>
                    <a:pt x="4" y="47"/>
                  </a:lnTo>
                  <a:lnTo>
                    <a:pt x="2" y="41"/>
                  </a:lnTo>
                  <a:lnTo>
                    <a:pt x="0" y="40"/>
                  </a:lnTo>
                  <a:lnTo>
                    <a:pt x="0" y="36"/>
                  </a:lnTo>
                  <a:lnTo>
                    <a:pt x="2" y="29"/>
                  </a:lnTo>
                  <a:lnTo>
                    <a:pt x="9" y="22"/>
                  </a:lnTo>
                  <a:lnTo>
                    <a:pt x="12" y="18"/>
                  </a:lnTo>
                  <a:lnTo>
                    <a:pt x="16" y="14"/>
                  </a:lnTo>
                  <a:lnTo>
                    <a:pt x="20" y="11"/>
                  </a:lnTo>
                  <a:lnTo>
                    <a:pt x="26" y="9"/>
                  </a:lnTo>
                  <a:lnTo>
                    <a:pt x="31" y="4"/>
                  </a:lnTo>
                  <a:lnTo>
                    <a:pt x="35" y="2"/>
                  </a:lnTo>
                  <a:lnTo>
                    <a:pt x="42" y="1"/>
                  </a:lnTo>
                  <a:lnTo>
                    <a:pt x="48" y="0"/>
                  </a:lnTo>
                  <a:lnTo>
                    <a:pt x="53" y="0"/>
                  </a:lnTo>
                  <a:lnTo>
                    <a:pt x="59" y="0"/>
                  </a:lnTo>
                  <a:lnTo>
                    <a:pt x="64" y="1"/>
                  </a:lnTo>
                  <a:lnTo>
                    <a:pt x="69" y="2"/>
                  </a:lnTo>
                  <a:lnTo>
                    <a:pt x="72" y="5"/>
                  </a:lnTo>
                  <a:lnTo>
                    <a:pt x="76" y="9"/>
                  </a:lnTo>
                  <a:lnTo>
                    <a:pt x="82" y="14"/>
                  </a:lnTo>
                  <a:lnTo>
                    <a:pt x="87" y="19"/>
                  </a:lnTo>
                  <a:lnTo>
                    <a:pt x="91" y="23"/>
                  </a:lnTo>
                  <a:lnTo>
                    <a:pt x="96" y="31"/>
                  </a:lnTo>
                  <a:lnTo>
                    <a:pt x="104" y="38"/>
                  </a:lnTo>
                  <a:lnTo>
                    <a:pt x="108" y="44"/>
                  </a:lnTo>
                  <a:lnTo>
                    <a:pt x="113" y="49"/>
                  </a:lnTo>
                  <a:lnTo>
                    <a:pt x="118" y="55"/>
                  </a:lnTo>
                  <a:lnTo>
                    <a:pt x="120" y="60"/>
                  </a:lnTo>
                  <a:lnTo>
                    <a:pt x="125" y="63"/>
                  </a:lnTo>
                  <a:lnTo>
                    <a:pt x="127" y="69"/>
                  </a:lnTo>
                  <a:lnTo>
                    <a:pt x="129" y="74"/>
                  </a:lnTo>
                  <a:lnTo>
                    <a:pt x="131" y="7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09" name="Freeform 47"/>
            <p:cNvSpPr>
              <a:spLocks/>
            </p:cNvSpPr>
            <p:nvPr/>
          </p:nvSpPr>
          <p:spPr bwMode="auto">
            <a:xfrm>
              <a:off x="77" y="3392"/>
              <a:ext cx="159" cy="136"/>
            </a:xfrm>
            <a:custGeom>
              <a:avLst/>
              <a:gdLst>
                <a:gd name="T0" fmla="*/ 158 w 159"/>
                <a:gd name="T1" fmla="*/ 86 h 136"/>
                <a:gd name="T2" fmla="*/ 154 w 159"/>
                <a:gd name="T3" fmla="*/ 95 h 136"/>
                <a:gd name="T4" fmla="*/ 145 w 159"/>
                <a:gd name="T5" fmla="*/ 104 h 136"/>
                <a:gd name="T6" fmla="*/ 138 w 159"/>
                <a:gd name="T7" fmla="*/ 111 h 136"/>
                <a:gd name="T8" fmla="*/ 124 w 159"/>
                <a:gd name="T9" fmla="*/ 121 h 136"/>
                <a:gd name="T10" fmla="*/ 114 w 159"/>
                <a:gd name="T11" fmla="*/ 129 h 136"/>
                <a:gd name="T12" fmla="*/ 105 w 159"/>
                <a:gd name="T13" fmla="*/ 135 h 136"/>
                <a:gd name="T14" fmla="*/ 101 w 159"/>
                <a:gd name="T15" fmla="*/ 135 h 136"/>
                <a:gd name="T16" fmla="*/ 96 w 159"/>
                <a:gd name="T17" fmla="*/ 135 h 136"/>
                <a:gd name="T18" fmla="*/ 86 w 159"/>
                <a:gd name="T19" fmla="*/ 131 h 136"/>
                <a:gd name="T20" fmla="*/ 74 w 159"/>
                <a:gd name="T21" fmla="*/ 122 h 136"/>
                <a:gd name="T22" fmla="*/ 68 w 159"/>
                <a:gd name="T23" fmla="*/ 117 h 136"/>
                <a:gd name="T24" fmla="*/ 60 w 159"/>
                <a:gd name="T25" fmla="*/ 109 h 136"/>
                <a:gd name="T26" fmla="*/ 51 w 159"/>
                <a:gd name="T27" fmla="*/ 104 h 136"/>
                <a:gd name="T28" fmla="*/ 44 w 159"/>
                <a:gd name="T29" fmla="*/ 96 h 136"/>
                <a:gd name="T30" fmla="*/ 35 w 159"/>
                <a:gd name="T31" fmla="*/ 88 h 136"/>
                <a:gd name="T32" fmla="*/ 26 w 159"/>
                <a:gd name="T33" fmla="*/ 80 h 136"/>
                <a:gd name="T34" fmla="*/ 18 w 159"/>
                <a:gd name="T35" fmla="*/ 75 h 136"/>
                <a:gd name="T36" fmla="*/ 9 w 159"/>
                <a:gd name="T37" fmla="*/ 64 h 136"/>
                <a:gd name="T38" fmla="*/ 0 w 159"/>
                <a:gd name="T39" fmla="*/ 54 h 136"/>
                <a:gd name="T40" fmla="*/ 0 w 159"/>
                <a:gd name="T41" fmla="*/ 48 h 136"/>
                <a:gd name="T42" fmla="*/ 4 w 159"/>
                <a:gd name="T43" fmla="*/ 39 h 136"/>
                <a:gd name="T44" fmla="*/ 11 w 159"/>
                <a:gd name="T45" fmla="*/ 30 h 136"/>
                <a:gd name="T46" fmla="*/ 26 w 159"/>
                <a:gd name="T47" fmla="*/ 21 h 136"/>
                <a:gd name="T48" fmla="*/ 38 w 159"/>
                <a:gd name="T49" fmla="*/ 13 h 136"/>
                <a:gd name="T50" fmla="*/ 51 w 159"/>
                <a:gd name="T51" fmla="*/ 4 h 136"/>
                <a:gd name="T52" fmla="*/ 63 w 159"/>
                <a:gd name="T53" fmla="*/ 1 h 136"/>
                <a:gd name="T54" fmla="*/ 71 w 159"/>
                <a:gd name="T55" fmla="*/ 0 h 136"/>
                <a:gd name="T56" fmla="*/ 74 w 159"/>
                <a:gd name="T57" fmla="*/ 3 h 136"/>
                <a:gd name="T58" fmla="*/ 84 w 159"/>
                <a:gd name="T59" fmla="*/ 10 h 136"/>
                <a:gd name="T60" fmla="*/ 98 w 159"/>
                <a:gd name="T61" fmla="*/ 20 h 136"/>
                <a:gd name="T62" fmla="*/ 108 w 159"/>
                <a:gd name="T63" fmla="*/ 28 h 136"/>
                <a:gd name="T64" fmla="*/ 116 w 159"/>
                <a:gd name="T65" fmla="*/ 36 h 136"/>
                <a:gd name="T66" fmla="*/ 127 w 159"/>
                <a:gd name="T67" fmla="*/ 44 h 136"/>
                <a:gd name="T68" fmla="*/ 141 w 159"/>
                <a:gd name="T69" fmla="*/ 60 h 136"/>
                <a:gd name="T70" fmla="*/ 152 w 159"/>
                <a:gd name="T71" fmla="*/ 71 h 136"/>
                <a:gd name="T72" fmla="*/ 158 w 159"/>
                <a:gd name="T73" fmla="*/ 80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36"/>
                <a:gd name="T113" fmla="*/ 159 w 159"/>
                <a:gd name="T114" fmla="*/ 136 h 1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36">
                  <a:moveTo>
                    <a:pt x="159" y="86"/>
                  </a:moveTo>
                  <a:lnTo>
                    <a:pt x="158" y="86"/>
                  </a:lnTo>
                  <a:lnTo>
                    <a:pt x="156" y="91"/>
                  </a:lnTo>
                  <a:lnTo>
                    <a:pt x="154" y="95"/>
                  </a:lnTo>
                  <a:lnTo>
                    <a:pt x="151" y="99"/>
                  </a:lnTo>
                  <a:lnTo>
                    <a:pt x="145" y="104"/>
                  </a:lnTo>
                  <a:lnTo>
                    <a:pt x="141" y="108"/>
                  </a:lnTo>
                  <a:lnTo>
                    <a:pt x="138" y="111"/>
                  </a:lnTo>
                  <a:lnTo>
                    <a:pt x="132" y="117"/>
                  </a:lnTo>
                  <a:lnTo>
                    <a:pt x="124" y="121"/>
                  </a:lnTo>
                  <a:lnTo>
                    <a:pt x="119" y="124"/>
                  </a:lnTo>
                  <a:lnTo>
                    <a:pt x="114" y="129"/>
                  </a:lnTo>
                  <a:lnTo>
                    <a:pt x="111" y="131"/>
                  </a:lnTo>
                  <a:lnTo>
                    <a:pt x="105" y="135"/>
                  </a:lnTo>
                  <a:lnTo>
                    <a:pt x="103" y="135"/>
                  </a:lnTo>
                  <a:lnTo>
                    <a:pt x="101" y="135"/>
                  </a:lnTo>
                  <a:lnTo>
                    <a:pt x="100" y="136"/>
                  </a:lnTo>
                  <a:lnTo>
                    <a:pt x="96" y="135"/>
                  </a:lnTo>
                  <a:lnTo>
                    <a:pt x="92" y="135"/>
                  </a:lnTo>
                  <a:lnTo>
                    <a:pt x="86" y="131"/>
                  </a:lnTo>
                  <a:lnTo>
                    <a:pt x="80" y="126"/>
                  </a:lnTo>
                  <a:lnTo>
                    <a:pt x="74" y="122"/>
                  </a:lnTo>
                  <a:lnTo>
                    <a:pt x="71" y="118"/>
                  </a:lnTo>
                  <a:lnTo>
                    <a:pt x="68" y="117"/>
                  </a:lnTo>
                  <a:lnTo>
                    <a:pt x="63" y="114"/>
                  </a:lnTo>
                  <a:lnTo>
                    <a:pt x="60" y="109"/>
                  </a:lnTo>
                  <a:lnTo>
                    <a:pt x="56" y="106"/>
                  </a:lnTo>
                  <a:lnTo>
                    <a:pt x="51" y="104"/>
                  </a:lnTo>
                  <a:lnTo>
                    <a:pt x="47" y="99"/>
                  </a:lnTo>
                  <a:lnTo>
                    <a:pt x="44" y="96"/>
                  </a:lnTo>
                  <a:lnTo>
                    <a:pt x="38" y="93"/>
                  </a:lnTo>
                  <a:lnTo>
                    <a:pt x="35" y="88"/>
                  </a:lnTo>
                  <a:lnTo>
                    <a:pt x="29" y="86"/>
                  </a:lnTo>
                  <a:lnTo>
                    <a:pt x="26" y="80"/>
                  </a:lnTo>
                  <a:lnTo>
                    <a:pt x="22" y="78"/>
                  </a:lnTo>
                  <a:lnTo>
                    <a:pt x="18" y="75"/>
                  </a:lnTo>
                  <a:lnTo>
                    <a:pt x="15" y="71"/>
                  </a:lnTo>
                  <a:lnTo>
                    <a:pt x="9" y="64"/>
                  </a:lnTo>
                  <a:lnTo>
                    <a:pt x="5" y="60"/>
                  </a:lnTo>
                  <a:lnTo>
                    <a:pt x="0" y="54"/>
                  </a:lnTo>
                  <a:lnTo>
                    <a:pt x="0" y="53"/>
                  </a:lnTo>
                  <a:lnTo>
                    <a:pt x="0" y="48"/>
                  </a:lnTo>
                  <a:lnTo>
                    <a:pt x="0" y="44"/>
                  </a:lnTo>
                  <a:lnTo>
                    <a:pt x="4" y="39"/>
                  </a:lnTo>
                  <a:lnTo>
                    <a:pt x="9" y="36"/>
                  </a:lnTo>
                  <a:lnTo>
                    <a:pt x="11" y="30"/>
                  </a:lnTo>
                  <a:lnTo>
                    <a:pt x="18" y="26"/>
                  </a:lnTo>
                  <a:lnTo>
                    <a:pt x="26" y="21"/>
                  </a:lnTo>
                  <a:lnTo>
                    <a:pt x="33" y="18"/>
                  </a:lnTo>
                  <a:lnTo>
                    <a:pt x="38" y="13"/>
                  </a:lnTo>
                  <a:lnTo>
                    <a:pt x="45" y="10"/>
                  </a:lnTo>
                  <a:lnTo>
                    <a:pt x="51" y="4"/>
                  </a:lnTo>
                  <a:lnTo>
                    <a:pt x="58" y="3"/>
                  </a:lnTo>
                  <a:lnTo>
                    <a:pt x="63" y="1"/>
                  </a:lnTo>
                  <a:lnTo>
                    <a:pt x="68" y="0"/>
                  </a:lnTo>
                  <a:lnTo>
                    <a:pt x="71" y="0"/>
                  </a:lnTo>
                  <a:lnTo>
                    <a:pt x="73" y="1"/>
                  </a:lnTo>
                  <a:lnTo>
                    <a:pt x="74" y="3"/>
                  </a:lnTo>
                  <a:lnTo>
                    <a:pt x="80" y="4"/>
                  </a:lnTo>
                  <a:lnTo>
                    <a:pt x="84" y="10"/>
                  </a:lnTo>
                  <a:lnTo>
                    <a:pt x="91" y="14"/>
                  </a:lnTo>
                  <a:lnTo>
                    <a:pt x="98" y="20"/>
                  </a:lnTo>
                  <a:lnTo>
                    <a:pt x="105" y="24"/>
                  </a:lnTo>
                  <a:lnTo>
                    <a:pt x="108" y="28"/>
                  </a:lnTo>
                  <a:lnTo>
                    <a:pt x="112" y="33"/>
                  </a:lnTo>
                  <a:lnTo>
                    <a:pt x="116" y="36"/>
                  </a:lnTo>
                  <a:lnTo>
                    <a:pt x="122" y="39"/>
                  </a:lnTo>
                  <a:lnTo>
                    <a:pt x="127" y="44"/>
                  </a:lnTo>
                  <a:lnTo>
                    <a:pt x="136" y="53"/>
                  </a:lnTo>
                  <a:lnTo>
                    <a:pt x="141" y="60"/>
                  </a:lnTo>
                  <a:lnTo>
                    <a:pt x="147" y="64"/>
                  </a:lnTo>
                  <a:lnTo>
                    <a:pt x="152" y="71"/>
                  </a:lnTo>
                  <a:lnTo>
                    <a:pt x="156" y="76"/>
                  </a:lnTo>
                  <a:lnTo>
                    <a:pt x="158" y="80"/>
                  </a:lnTo>
                  <a:lnTo>
                    <a:pt x="159" y="8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0" name="Freeform 48"/>
            <p:cNvSpPr>
              <a:spLocks/>
            </p:cNvSpPr>
            <p:nvPr/>
          </p:nvSpPr>
          <p:spPr bwMode="auto">
            <a:xfrm>
              <a:off x="527" y="4187"/>
              <a:ext cx="399" cy="336"/>
            </a:xfrm>
            <a:custGeom>
              <a:avLst/>
              <a:gdLst>
                <a:gd name="T0" fmla="*/ 135 w 399"/>
                <a:gd name="T1" fmla="*/ 5 h 336"/>
                <a:gd name="T2" fmla="*/ 110 w 399"/>
                <a:gd name="T3" fmla="*/ 0 h 336"/>
                <a:gd name="T4" fmla="*/ 92 w 399"/>
                <a:gd name="T5" fmla="*/ 0 h 336"/>
                <a:gd name="T6" fmla="*/ 75 w 399"/>
                <a:gd name="T7" fmla="*/ 7 h 336"/>
                <a:gd name="T8" fmla="*/ 57 w 399"/>
                <a:gd name="T9" fmla="*/ 14 h 336"/>
                <a:gd name="T10" fmla="*/ 36 w 399"/>
                <a:gd name="T11" fmla="*/ 27 h 336"/>
                <a:gd name="T12" fmla="*/ 18 w 399"/>
                <a:gd name="T13" fmla="*/ 40 h 336"/>
                <a:gd name="T14" fmla="*/ 7 w 399"/>
                <a:gd name="T15" fmla="*/ 56 h 336"/>
                <a:gd name="T16" fmla="*/ 1 w 399"/>
                <a:gd name="T17" fmla="*/ 71 h 336"/>
                <a:gd name="T18" fmla="*/ 0 w 399"/>
                <a:gd name="T19" fmla="*/ 88 h 336"/>
                <a:gd name="T20" fmla="*/ 1 w 399"/>
                <a:gd name="T21" fmla="*/ 104 h 336"/>
                <a:gd name="T22" fmla="*/ 8 w 399"/>
                <a:gd name="T23" fmla="*/ 127 h 336"/>
                <a:gd name="T24" fmla="*/ 17 w 399"/>
                <a:gd name="T25" fmla="*/ 149 h 336"/>
                <a:gd name="T26" fmla="*/ 34 w 399"/>
                <a:gd name="T27" fmla="*/ 172 h 336"/>
                <a:gd name="T28" fmla="*/ 50 w 399"/>
                <a:gd name="T29" fmla="*/ 190 h 336"/>
                <a:gd name="T30" fmla="*/ 64 w 399"/>
                <a:gd name="T31" fmla="*/ 204 h 336"/>
                <a:gd name="T32" fmla="*/ 82 w 399"/>
                <a:gd name="T33" fmla="*/ 222 h 336"/>
                <a:gd name="T34" fmla="*/ 97 w 399"/>
                <a:gd name="T35" fmla="*/ 237 h 336"/>
                <a:gd name="T36" fmla="*/ 114 w 399"/>
                <a:gd name="T37" fmla="*/ 253 h 336"/>
                <a:gd name="T38" fmla="*/ 132 w 399"/>
                <a:gd name="T39" fmla="*/ 269 h 336"/>
                <a:gd name="T40" fmla="*/ 150 w 399"/>
                <a:gd name="T41" fmla="*/ 283 h 336"/>
                <a:gd name="T42" fmla="*/ 168 w 399"/>
                <a:gd name="T43" fmla="*/ 298 h 336"/>
                <a:gd name="T44" fmla="*/ 184 w 399"/>
                <a:gd name="T45" fmla="*/ 309 h 336"/>
                <a:gd name="T46" fmla="*/ 206 w 399"/>
                <a:gd name="T47" fmla="*/ 325 h 336"/>
                <a:gd name="T48" fmla="*/ 224 w 399"/>
                <a:gd name="T49" fmla="*/ 336 h 336"/>
                <a:gd name="T50" fmla="*/ 238 w 399"/>
                <a:gd name="T51" fmla="*/ 336 h 336"/>
                <a:gd name="T52" fmla="*/ 258 w 399"/>
                <a:gd name="T53" fmla="*/ 330 h 336"/>
                <a:gd name="T54" fmla="*/ 254 w 399"/>
                <a:gd name="T55" fmla="*/ 309 h 336"/>
                <a:gd name="T56" fmla="*/ 253 w 399"/>
                <a:gd name="T57" fmla="*/ 287 h 336"/>
                <a:gd name="T58" fmla="*/ 260 w 399"/>
                <a:gd name="T59" fmla="*/ 270 h 336"/>
                <a:gd name="T60" fmla="*/ 280 w 399"/>
                <a:gd name="T61" fmla="*/ 252 h 336"/>
                <a:gd name="T62" fmla="*/ 303 w 399"/>
                <a:gd name="T63" fmla="*/ 237 h 336"/>
                <a:gd name="T64" fmla="*/ 328 w 399"/>
                <a:gd name="T65" fmla="*/ 226 h 336"/>
                <a:gd name="T66" fmla="*/ 349 w 399"/>
                <a:gd name="T67" fmla="*/ 226 h 336"/>
                <a:gd name="T68" fmla="*/ 371 w 399"/>
                <a:gd name="T69" fmla="*/ 237 h 336"/>
                <a:gd name="T70" fmla="*/ 387 w 399"/>
                <a:gd name="T71" fmla="*/ 242 h 336"/>
                <a:gd name="T72" fmla="*/ 399 w 399"/>
                <a:gd name="T73" fmla="*/ 232 h 336"/>
                <a:gd name="T74" fmla="*/ 394 w 399"/>
                <a:gd name="T75" fmla="*/ 216 h 336"/>
                <a:gd name="T76" fmla="*/ 376 w 399"/>
                <a:gd name="T77" fmla="*/ 192 h 336"/>
                <a:gd name="T78" fmla="*/ 360 w 399"/>
                <a:gd name="T79" fmla="*/ 172 h 336"/>
                <a:gd name="T80" fmla="*/ 343 w 399"/>
                <a:gd name="T81" fmla="*/ 154 h 336"/>
                <a:gd name="T82" fmla="*/ 326 w 399"/>
                <a:gd name="T83" fmla="*/ 136 h 336"/>
                <a:gd name="T84" fmla="*/ 307 w 399"/>
                <a:gd name="T85" fmla="*/ 119 h 336"/>
                <a:gd name="T86" fmla="*/ 288 w 399"/>
                <a:gd name="T87" fmla="*/ 99 h 336"/>
                <a:gd name="T88" fmla="*/ 267 w 399"/>
                <a:gd name="T89" fmla="*/ 81 h 336"/>
                <a:gd name="T90" fmla="*/ 247 w 399"/>
                <a:gd name="T91" fmla="*/ 65 h 336"/>
                <a:gd name="T92" fmla="*/ 227 w 399"/>
                <a:gd name="T93" fmla="*/ 48 h 336"/>
                <a:gd name="T94" fmla="*/ 209 w 399"/>
                <a:gd name="T95" fmla="*/ 32 h 336"/>
                <a:gd name="T96" fmla="*/ 190 w 399"/>
                <a:gd name="T97" fmla="*/ 23 h 336"/>
                <a:gd name="T98" fmla="*/ 171 w 399"/>
                <a:gd name="T99" fmla="*/ 14 h 336"/>
                <a:gd name="T100" fmla="*/ 159 w 399"/>
                <a:gd name="T101" fmla="*/ 10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9"/>
                <a:gd name="T154" fmla="*/ 0 h 336"/>
                <a:gd name="T155" fmla="*/ 399 w 399"/>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9" h="336">
                  <a:moveTo>
                    <a:pt x="156" y="10"/>
                  </a:moveTo>
                  <a:lnTo>
                    <a:pt x="150" y="8"/>
                  </a:lnTo>
                  <a:lnTo>
                    <a:pt x="143" y="7"/>
                  </a:lnTo>
                  <a:lnTo>
                    <a:pt x="135" y="5"/>
                  </a:lnTo>
                  <a:lnTo>
                    <a:pt x="131" y="3"/>
                  </a:lnTo>
                  <a:lnTo>
                    <a:pt x="122" y="3"/>
                  </a:lnTo>
                  <a:lnTo>
                    <a:pt x="115" y="0"/>
                  </a:lnTo>
                  <a:lnTo>
                    <a:pt x="110" y="0"/>
                  </a:lnTo>
                  <a:lnTo>
                    <a:pt x="102" y="0"/>
                  </a:lnTo>
                  <a:lnTo>
                    <a:pt x="100" y="0"/>
                  </a:lnTo>
                  <a:lnTo>
                    <a:pt x="96" y="0"/>
                  </a:lnTo>
                  <a:lnTo>
                    <a:pt x="92" y="0"/>
                  </a:lnTo>
                  <a:lnTo>
                    <a:pt x="88" y="3"/>
                  </a:lnTo>
                  <a:lnTo>
                    <a:pt x="82" y="3"/>
                  </a:lnTo>
                  <a:lnTo>
                    <a:pt x="79" y="5"/>
                  </a:lnTo>
                  <a:lnTo>
                    <a:pt x="75" y="7"/>
                  </a:lnTo>
                  <a:lnTo>
                    <a:pt x="72" y="8"/>
                  </a:lnTo>
                  <a:lnTo>
                    <a:pt x="66" y="10"/>
                  </a:lnTo>
                  <a:lnTo>
                    <a:pt x="63" y="11"/>
                  </a:lnTo>
                  <a:lnTo>
                    <a:pt x="57" y="14"/>
                  </a:lnTo>
                  <a:lnTo>
                    <a:pt x="54" y="16"/>
                  </a:lnTo>
                  <a:lnTo>
                    <a:pt x="48" y="20"/>
                  </a:lnTo>
                  <a:lnTo>
                    <a:pt x="41" y="23"/>
                  </a:lnTo>
                  <a:lnTo>
                    <a:pt x="36" y="27"/>
                  </a:lnTo>
                  <a:lnTo>
                    <a:pt x="32" y="31"/>
                  </a:lnTo>
                  <a:lnTo>
                    <a:pt x="26" y="32"/>
                  </a:lnTo>
                  <a:lnTo>
                    <a:pt x="21" y="38"/>
                  </a:lnTo>
                  <a:lnTo>
                    <a:pt x="18" y="40"/>
                  </a:lnTo>
                  <a:lnTo>
                    <a:pt x="15" y="45"/>
                  </a:lnTo>
                  <a:lnTo>
                    <a:pt x="12" y="48"/>
                  </a:lnTo>
                  <a:lnTo>
                    <a:pt x="8" y="53"/>
                  </a:lnTo>
                  <a:lnTo>
                    <a:pt x="7" y="56"/>
                  </a:lnTo>
                  <a:lnTo>
                    <a:pt x="5" y="60"/>
                  </a:lnTo>
                  <a:lnTo>
                    <a:pt x="4" y="65"/>
                  </a:lnTo>
                  <a:lnTo>
                    <a:pt x="4" y="68"/>
                  </a:lnTo>
                  <a:lnTo>
                    <a:pt x="1" y="71"/>
                  </a:lnTo>
                  <a:lnTo>
                    <a:pt x="1" y="76"/>
                  </a:lnTo>
                  <a:lnTo>
                    <a:pt x="0" y="79"/>
                  </a:lnTo>
                  <a:lnTo>
                    <a:pt x="0" y="83"/>
                  </a:lnTo>
                  <a:lnTo>
                    <a:pt x="0" y="88"/>
                  </a:lnTo>
                  <a:lnTo>
                    <a:pt x="0" y="93"/>
                  </a:lnTo>
                  <a:lnTo>
                    <a:pt x="0" y="96"/>
                  </a:lnTo>
                  <a:lnTo>
                    <a:pt x="0" y="99"/>
                  </a:lnTo>
                  <a:lnTo>
                    <a:pt x="1" y="104"/>
                  </a:lnTo>
                  <a:lnTo>
                    <a:pt x="1" y="107"/>
                  </a:lnTo>
                  <a:lnTo>
                    <a:pt x="4" y="115"/>
                  </a:lnTo>
                  <a:lnTo>
                    <a:pt x="5" y="121"/>
                  </a:lnTo>
                  <a:lnTo>
                    <a:pt x="8" y="127"/>
                  </a:lnTo>
                  <a:lnTo>
                    <a:pt x="10" y="133"/>
                  </a:lnTo>
                  <a:lnTo>
                    <a:pt x="14" y="139"/>
                  </a:lnTo>
                  <a:lnTo>
                    <a:pt x="15" y="146"/>
                  </a:lnTo>
                  <a:lnTo>
                    <a:pt x="17" y="149"/>
                  </a:lnTo>
                  <a:lnTo>
                    <a:pt x="20" y="154"/>
                  </a:lnTo>
                  <a:lnTo>
                    <a:pt x="23" y="159"/>
                  </a:lnTo>
                  <a:lnTo>
                    <a:pt x="30" y="165"/>
                  </a:lnTo>
                  <a:lnTo>
                    <a:pt x="34" y="172"/>
                  </a:lnTo>
                  <a:lnTo>
                    <a:pt x="41" y="179"/>
                  </a:lnTo>
                  <a:lnTo>
                    <a:pt x="43" y="183"/>
                  </a:lnTo>
                  <a:lnTo>
                    <a:pt x="48" y="186"/>
                  </a:lnTo>
                  <a:lnTo>
                    <a:pt x="50" y="190"/>
                  </a:lnTo>
                  <a:lnTo>
                    <a:pt x="54" y="194"/>
                  </a:lnTo>
                  <a:lnTo>
                    <a:pt x="57" y="199"/>
                  </a:lnTo>
                  <a:lnTo>
                    <a:pt x="61" y="202"/>
                  </a:lnTo>
                  <a:lnTo>
                    <a:pt x="64" y="204"/>
                  </a:lnTo>
                  <a:lnTo>
                    <a:pt x="68" y="211"/>
                  </a:lnTo>
                  <a:lnTo>
                    <a:pt x="72" y="212"/>
                  </a:lnTo>
                  <a:lnTo>
                    <a:pt x="75" y="217"/>
                  </a:lnTo>
                  <a:lnTo>
                    <a:pt x="82" y="222"/>
                  </a:lnTo>
                  <a:lnTo>
                    <a:pt x="86" y="225"/>
                  </a:lnTo>
                  <a:lnTo>
                    <a:pt x="89" y="230"/>
                  </a:lnTo>
                  <a:lnTo>
                    <a:pt x="93" y="233"/>
                  </a:lnTo>
                  <a:lnTo>
                    <a:pt x="97" y="237"/>
                  </a:lnTo>
                  <a:lnTo>
                    <a:pt x="102" y="242"/>
                  </a:lnTo>
                  <a:lnTo>
                    <a:pt x="106" y="244"/>
                  </a:lnTo>
                  <a:lnTo>
                    <a:pt x="110" y="251"/>
                  </a:lnTo>
                  <a:lnTo>
                    <a:pt x="114" y="253"/>
                  </a:lnTo>
                  <a:lnTo>
                    <a:pt x="121" y="259"/>
                  </a:lnTo>
                  <a:lnTo>
                    <a:pt x="124" y="260"/>
                  </a:lnTo>
                  <a:lnTo>
                    <a:pt x="128" y="265"/>
                  </a:lnTo>
                  <a:lnTo>
                    <a:pt x="132" y="269"/>
                  </a:lnTo>
                  <a:lnTo>
                    <a:pt x="137" y="272"/>
                  </a:lnTo>
                  <a:lnTo>
                    <a:pt x="143" y="277"/>
                  </a:lnTo>
                  <a:lnTo>
                    <a:pt x="148" y="280"/>
                  </a:lnTo>
                  <a:lnTo>
                    <a:pt x="150" y="283"/>
                  </a:lnTo>
                  <a:lnTo>
                    <a:pt x="153" y="287"/>
                  </a:lnTo>
                  <a:lnTo>
                    <a:pt x="159" y="291"/>
                  </a:lnTo>
                  <a:lnTo>
                    <a:pt x="164" y="293"/>
                  </a:lnTo>
                  <a:lnTo>
                    <a:pt x="168" y="298"/>
                  </a:lnTo>
                  <a:lnTo>
                    <a:pt x="171" y="299"/>
                  </a:lnTo>
                  <a:lnTo>
                    <a:pt x="174" y="303"/>
                  </a:lnTo>
                  <a:lnTo>
                    <a:pt x="178" y="306"/>
                  </a:lnTo>
                  <a:lnTo>
                    <a:pt x="184" y="309"/>
                  </a:lnTo>
                  <a:lnTo>
                    <a:pt x="188" y="312"/>
                  </a:lnTo>
                  <a:lnTo>
                    <a:pt x="192" y="316"/>
                  </a:lnTo>
                  <a:lnTo>
                    <a:pt x="200" y="323"/>
                  </a:lnTo>
                  <a:lnTo>
                    <a:pt x="206" y="325"/>
                  </a:lnTo>
                  <a:lnTo>
                    <a:pt x="210" y="330"/>
                  </a:lnTo>
                  <a:lnTo>
                    <a:pt x="215" y="331"/>
                  </a:lnTo>
                  <a:lnTo>
                    <a:pt x="220" y="335"/>
                  </a:lnTo>
                  <a:lnTo>
                    <a:pt x="224" y="336"/>
                  </a:lnTo>
                  <a:lnTo>
                    <a:pt x="227" y="336"/>
                  </a:lnTo>
                  <a:lnTo>
                    <a:pt x="230" y="336"/>
                  </a:lnTo>
                  <a:lnTo>
                    <a:pt x="235" y="336"/>
                  </a:lnTo>
                  <a:lnTo>
                    <a:pt x="238" y="336"/>
                  </a:lnTo>
                  <a:lnTo>
                    <a:pt x="242" y="336"/>
                  </a:lnTo>
                  <a:lnTo>
                    <a:pt x="248" y="334"/>
                  </a:lnTo>
                  <a:lnTo>
                    <a:pt x="253" y="331"/>
                  </a:lnTo>
                  <a:lnTo>
                    <a:pt x="258" y="330"/>
                  </a:lnTo>
                  <a:lnTo>
                    <a:pt x="258" y="325"/>
                  </a:lnTo>
                  <a:lnTo>
                    <a:pt x="260" y="321"/>
                  </a:lnTo>
                  <a:lnTo>
                    <a:pt x="258" y="316"/>
                  </a:lnTo>
                  <a:lnTo>
                    <a:pt x="254" y="309"/>
                  </a:lnTo>
                  <a:lnTo>
                    <a:pt x="253" y="305"/>
                  </a:lnTo>
                  <a:lnTo>
                    <a:pt x="253" y="298"/>
                  </a:lnTo>
                  <a:lnTo>
                    <a:pt x="253" y="291"/>
                  </a:lnTo>
                  <a:lnTo>
                    <a:pt x="253" y="287"/>
                  </a:lnTo>
                  <a:lnTo>
                    <a:pt x="253" y="283"/>
                  </a:lnTo>
                  <a:lnTo>
                    <a:pt x="254" y="278"/>
                  </a:lnTo>
                  <a:lnTo>
                    <a:pt x="258" y="275"/>
                  </a:lnTo>
                  <a:lnTo>
                    <a:pt x="260" y="270"/>
                  </a:lnTo>
                  <a:lnTo>
                    <a:pt x="265" y="265"/>
                  </a:lnTo>
                  <a:lnTo>
                    <a:pt x="270" y="260"/>
                  </a:lnTo>
                  <a:lnTo>
                    <a:pt x="275" y="257"/>
                  </a:lnTo>
                  <a:lnTo>
                    <a:pt x="280" y="252"/>
                  </a:lnTo>
                  <a:lnTo>
                    <a:pt x="286" y="248"/>
                  </a:lnTo>
                  <a:lnTo>
                    <a:pt x="292" y="242"/>
                  </a:lnTo>
                  <a:lnTo>
                    <a:pt x="298" y="240"/>
                  </a:lnTo>
                  <a:lnTo>
                    <a:pt x="303" y="237"/>
                  </a:lnTo>
                  <a:lnTo>
                    <a:pt x="310" y="235"/>
                  </a:lnTo>
                  <a:lnTo>
                    <a:pt x="316" y="232"/>
                  </a:lnTo>
                  <a:lnTo>
                    <a:pt x="323" y="230"/>
                  </a:lnTo>
                  <a:lnTo>
                    <a:pt x="328" y="226"/>
                  </a:lnTo>
                  <a:lnTo>
                    <a:pt x="334" y="226"/>
                  </a:lnTo>
                  <a:lnTo>
                    <a:pt x="340" y="226"/>
                  </a:lnTo>
                  <a:lnTo>
                    <a:pt x="344" y="226"/>
                  </a:lnTo>
                  <a:lnTo>
                    <a:pt x="349" y="226"/>
                  </a:lnTo>
                  <a:lnTo>
                    <a:pt x="354" y="230"/>
                  </a:lnTo>
                  <a:lnTo>
                    <a:pt x="360" y="232"/>
                  </a:lnTo>
                  <a:lnTo>
                    <a:pt x="366" y="235"/>
                  </a:lnTo>
                  <a:lnTo>
                    <a:pt x="371" y="237"/>
                  </a:lnTo>
                  <a:lnTo>
                    <a:pt x="374" y="237"/>
                  </a:lnTo>
                  <a:lnTo>
                    <a:pt x="379" y="239"/>
                  </a:lnTo>
                  <a:lnTo>
                    <a:pt x="381" y="240"/>
                  </a:lnTo>
                  <a:lnTo>
                    <a:pt x="387" y="242"/>
                  </a:lnTo>
                  <a:lnTo>
                    <a:pt x="392" y="242"/>
                  </a:lnTo>
                  <a:lnTo>
                    <a:pt x="396" y="240"/>
                  </a:lnTo>
                  <a:lnTo>
                    <a:pt x="398" y="237"/>
                  </a:lnTo>
                  <a:lnTo>
                    <a:pt x="399" y="232"/>
                  </a:lnTo>
                  <a:lnTo>
                    <a:pt x="399" y="225"/>
                  </a:lnTo>
                  <a:lnTo>
                    <a:pt x="398" y="222"/>
                  </a:lnTo>
                  <a:lnTo>
                    <a:pt x="398" y="220"/>
                  </a:lnTo>
                  <a:lnTo>
                    <a:pt x="394" y="216"/>
                  </a:lnTo>
                  <a:lnTo>
                    <a:pt x="390" y="211"/>
                  </a:lnTo>
                  <a:lnTo>
                    <a:pt x="385" y="204"/>
                  </a:lnTo>
                  <a:lnTo>
                    <a:pt x="381" y="199"/>
                  </a:lnTo>
                  <a:lnTo>
                    <a:pt x="376" y="192"/>
                  </a:lnTo>
                  <a:lnTo>
                    <a:pt x="371" y="185"/>
                  </a:lnTo>
                  <a:lnTo>
                    <a:pt x="366" y="181"/>
                  </a:lnTo>
                  <a:lnTo>
                    <a:pt x="362" y="177"/>
                  </a:lnTo>
                  <a:lnTo>
                    <a:pt x="360" y="172"/>
                  </a:lnTo>
                  <a:lnTo>
                    <a:pt x="356" y="168"/>
                  </a:lnTo>
                  <a:lnTo>
                    <a:pt x="353" y="164"/>
                  </a:lnTo>
                  <a:lnTo>
                    <a:pt x="347" y="159"/>
                  </a:lnTo>
                  <a:lnTo>
                    <a:pt x="343" y="154"/>
                  </a:lnTo>
                  <a:lnTo>
                    <a:pt x="340" y="151"/>
                  </a:lnTo>
                  <a:lnTo>
                    <a:pt x="336" y="146"/>
                  </a:lnTo>
                  <a:lnTo>
                    <a:pt x="329" y="143"/>
                  </a:lnTo>
                  <a:lnTo>
                    <a:pt x="326" y="136"/>
                  </a:lnTo>
                  <a:lnTo>
                    <a:pt x="323" y="133"/>
                  </a:lnTo>
                  <a:lnTo>
                    <a:pt x="318" y="127"/>
                  </a:lnTo>
                  <a:lnTo>
                    <a:pt x="311" y="123"/>
                  </a:lnTo>
                  <a:lnTo>
                    <a:pt x="307" y="119"/>
                  </a:lnTo>
                  <a:lnTo>
                    <a:pt x="303" y="116"/>
                  </a:lnTo>
                  <a:lnTo>
                    <a:pt x="298" y="108"/>
                  </a:lnTo>
                  <a:lnTo>
                    <a:pt x="292" y="104"/>
                  </a:lnTo>
                  <a:lnTo>
                    <a:pt x="288" y="99"/>
                  </a:lnTo>
                  <a:lnTo>
                    <a:pt x="284" y="96"/>
                  </a:lnTo>
                  <a:lnTo>
                    <a:pt x="278" y="89"/>
                  </a:lnTo>
                  <a:lnTo>
                    <a:pt x="273" y="86"/>
                  </a:lnTo>
                  <a:lnTo>
                    <a:pt x="267" y="81"/>
                  </a:lnTo>
                  <a:lnTo>
                    <a:pt x="264" y="78"/>
                  </a:lnTo>
                  <a:lnTo>
                    <a:pt x="258" y="71"/>
                  </a:lnTo>
                  <a:lnTo>
                    <a:pt x="253" y="68"/>
                  </a:lnTo>
                  <a:lnTo>
                    <a:pt x="247" y="65"/>
                  </a:lnTo>
                  <a:lnTo>
                    <a:pt x="242" y="60"/>
                  </a:lnTo>
                  <a:lnTo>
                    <a:pt x="236" y="56"/>
                  </a:lnTo>
                  <a:lnTo>
                    <a:pt x="233" y="53"/>
                  </a:lnTo>
                  <a:lnTo>
                    <a:pt x="227" y="48"/>
                  </a:lnTo>
                  <a:lnTo>
                    <a:pt x="224" y="45"/>
                  </a:lnTo>
                  <a:lnTo>
                    <a:pt x="217" y="40"/>
                  </a:lnTo>
                  <a:lnTo>
                    <a:pt x="211" y="38"/>
                  </a:lnTo>
                  <a:lnTo>
                    <a:pt x="209" y="32"/>
                  </a:lnTo>
                  <a:lnTo>
                    <a:pt x="204" y="31"/>
                  </a:lnTo>
                  <a:lnTo>
                    <a:pt x="198" y="27"/>
                  </a:lnTo>
                  <a:lnTo>
                    <a:pt x="196" y="25"/>
                  </a:lnTo>
                  <a:lnTo>
                    <a:pt x="190" y="23"/>
                  </a:lnTo>
                  <a:lnTo>
                    <a:pt x="186" y="22"/>
                  </a:lnTo>
                  <a:lnTo>
                    <a:pt x="182" y="18"/>
                  </a:lnTo>
                  <a:lnTo>
                    <a:pt x="177" y="14"/>
                  </a:lnTo>
                  <a:lnTo>
                    <a:pt x="171" y="14"/>
                  </a:lnTo>
                  <a:lnTo>
                    <a:pt x="171" y="13"/>
                  </a:lnTo>
                  <a:lnTo>
                    <a:pt x="166" y="11"/>
                  </a:lnTo>
                  <a:lnTo>
                    <a:pt x="160" y="10"/>
                  </a:lnTo>
                  <a:lnTo>
                    <a:pt x="159" y="10"/>
                  </a:lnTo>
                  <a:lnTo>
                    <a:pt x="156" y="10"/>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1" name="Freeform 49"/>
            <p:cNvSpPr>
              <a:spLocks/>
            </p:cNvSpPr>
            <p:nvPr/>
          </p:nvSpPr>
          <p:spPr bwMode="auto">
            <a:xfrm>
              <a:off x="813" y="4447"/>
              <a:ext cx="177" cy="247"/>
            </a:xfrm>
            <a:custGeom>
              <a:avLst/>
              <a:gdLst>
                <a:gd name="T0" fmla="*/ 90 w 177"/>
                <a:gd name="T1" fmla="*/ 3 h 247"/>
                <a:gd name="T2" fmla="*/ 74 w 177"/>
                <a:gd name="T3" fmla="*/ 0 h 247"/>
                <a:gd name="T4" fmla="*/ 63 w 177"/>
                <a:gd name="T5" fmla="*/ 0 h 247"/>
                <a:gd name="T6" fmla="*/ 52 w 177"/>
                <a:gd name="T7" fmla="*/ 1 h 247"/>
                <a:gd name="T8" fmla="*/ 40 w 177"/>
                <a:gd name="T9" fmla="*/ 5 h 247"/>
                <a:gd name="T10" fmla="*/ 28 w 177"/>
                <a:gd name="T11" fmla="*/ 10 h 247"/>
                <a:gd name="T12" fmla="*/ 19 w 177"/>
                <a:gd name="T13" fmla="*/ 17 h 247"/>
                <a:gd name="T14" fmla="*/ 6 w 177"/>
                <a:gd name="T15" fmla="*/ 31 h 247"/>
                <a:gd name="T16" fmla="*/ 3 w 177"/>
                <a:gd name="T17" fmla="*/ 45 h 247"/>
                <a:gd name="T18" fmla="*/ 0 w 177"/>
                <a:gd name="T19" fmla="*/ 56 h 247"/>
                <a:gd name="T20" fmla="*/ 3 w 177"/>
                <a:gd name="T21" fmla="*/ 70 h 247"/>
                <a:gd name="T22" fmla="*/ 8 w 177"/>
                <a:gd name="T23" fmla="*/ 77 h 247"/>
                <a:gd name="T24" fmla="*/ 25 w 177"/>
                <a:gd name="T25" fmla="*/ 89 h 247"/>
                <a:gd name="T26" fmla="*/ 35 w 177"/>
                <a:gd name="T27" fmla="*/ 99 h 247"/>
                <a:gd name="T28" fmla="*/ 40 w 177"/>
                <a:gd name="T29" fmla="*/ 114 h 247"/>
                <a:gd name="T30" fmla="*/ 42 w 177"/>
                <a:gd name="T31" fmla="*/ 126 h 247"/>
                <a:gd name="T32" fmla="*/ 43 w 177"/>
                <a:gd name="T33" fmla="*/ 137 h 247"/>
                <a:gd name="T34" fmla="*/ 42 w 177"/>
                <a:gd name="T35" fmla="*/ 152 h 247"/>
                <a:gd name="T36" fmla="*/ 38 w 177"/>
                <a:gd name="T37" fmla="*/ 171 h 247"/>
                <a:gd name="T38" fmla="*/ 30 w 177"/>
                <a:gd name="T39" fmla="*/ 184 h 247"/>
                <a:gd name="T40" fmla="*/ 25 w 177"/>
                <a:gd name="T41" fmla="*/ 199 h 247"/>
                <a:gd name="T42" fmla="*/ 25 w 177"/>
                <a:gd name="T43" fmla="*/ 212 h 247"/>
                <a:gd name="T44" fmla="*/ 34 w 177"/>
                <a:gd name="T45" fmla="*/ 225 h 247"/>
                <a:gd name="T46" fmla="*/ 43 w 177"/>
                <a:gd name="T47" fmla="*/ 237 h 247"/>
                <a:gd name="T48" fmla="*/ 61 w 177"/>
                <a:gd name="T49" fmla="*/ 243 h 247"/>
                <a:gd name="T50" fmla="*/ 72 w 177"/>
                <a:gd name="T51" fmla="*/ 246 h 247"/>
                <a:gd name="T52" fmla="*/ 83 w 177"/>
                <a:gd name="T53" fmla="*/ 246 h 247"/>
                <a:gd name="T54" fmla="*/ 95 w 177"/>
                <a:gd name="T55" fmla="*/ 243 h 247"/>
                <a:gd name="T56" fmla="*/ 112 w 177"/>
                <a:gd name="T57" fmla="*/ 242 h 247"/>
                <a:gd name="T58" fmla="*/ 126 w 177"/>
                <a:gd name="T59" fmla="*/ 231 h 247"/>
                <a:gd name="T60" fmla="*/ 138 w 177"/>
                <a:gd name="T61" fmla="*/ 224 h 247"/>
                <a:gd name="T62" fmla="*/ 149 w 177"/>
                <a:gd name="T63" fmla="*/ 210 h 247"/>
                <a:gd name="T64" fmla="*/ 160 w 177"/>
                <a:gd name="T65" fmla="*/ 197 h 247"/>
                <a:gd name="T66" fmla="*/ 168 w 177"/>
                <a:gd name="T67" fmla="*/ 182 h 247"/>
                <a:gd name="T68" fmla="*/ 174 w 177"/>
                <a:gd name="T69" fmla="*/ 166 h 247"/>
                <a:gd name="T70" fmla="*/ 176 w 177"/>
                <a:gd name="T71" fmla="*/ 148 h 247"/>
                <a:gd name="T72" fmla="*/ 177 w 177"/>
                <a:gd name="T73" fmla="*/ 129 h 247"/>
                <a:gd name="T74" fmla="*/ 176 w 177"/>
                <a:gd name="T75" fmla="*/ 111 h 247"/>
                <a:gd name="T76" fmla="*/ 171 w 177"/>
                <a:gd name="T77" fmla="*/ 93 h 247"/>
                <a:gd name="T78" fmla="*/ 160 w 177"/>
                <a:gd name="T79" fmla="*/ 76 h 247"/>
                <a:gd name="T80" fmla="*/ 154 w 177"/>
                <a:gd name="T81" fmla="*/ 59 h 247"/>
                <a:gd name="T82" fmla="*/ 144 w 177"/>
                <a:gd name="T83" fmla="*/ 46 h 247"/>
                <a:gd name="T84" fmla="*/ 135 w 177"/>
                <a:gd name="T85" fmla="*/ 37 h 247"/>
                <a:gd name="T86" fmla="*/ 126 w 177"/>
                <a:gd name="T87" fmla="*/ 27 h 247"/>
                <a:gd name="T88" fmla="*/ 112 w 177"/>
                <a:gd name="T89" fmla="*/ 15 h 247"/>
                <a:gd name="T90" fmla="*/ 99 w 177"/>
                <a:gd name="T91" fmla="*/ 6 h 2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7"/>
                <a:gd name="T139" fmla="*/ 0 h 247"/>
                <a:gd name="T140" fmla="*/ 177 w 177"/>
                <a:gd name="T141" fmla="*/ 247 h 2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7" h="247">
                  <a:moveTo>
                    <a:pt x="95" y="6"/>
                  </a:moveTo>
                  <a:lnTo>
                    <a:pt x="93" y="5"/>
                  </a:lnTo>
                  <a:lnTo>
                    <a:pt x="90" y="3"/>
                  </a:lnTo>
                  <a:lnTo>
                    <a:pt x="85" y="1"/>
                  </a:lnTo>
                  <a:lnTo>
                    <a:pt x="77" y="1"/>
                  </a:lnTo>
                  <a:lnTo>
                    <a:pt x="74" y="0"/>
                  </a:lnTo>
                  <a:lnTo>
                    <a:pt x="72" y="0"/>
                  </a:lnTo>
                  <a:lnTo>
                    <a:pt x="67" y="0"/>
                  </a:lnTo>
                  <a:lnTo>
                    <a:pt x="63" y="0"/>
                  </a:lnTo>
                  <a:lnTo>
                    <a:pt x="59" y="0"/>
                  </a:lnTo>
                  <a:lnTo>
                    <a:pt x="55" y="0"/>
                  </a:lnTo>
                  <a:lnTo>
                    <a:pt x="52" y="1"/>
                  </a:lnTo>
                  <a:lnTo>
                    <a:pt x="48" y="3"/>
                  </a:lnTo>
                  <a:lnTo>
                    <a:pt x="43" y="3"/>
                  </a:lnTo>
                  <a:lnTo>
                    <a:pt x="40" y="5"/>
                  </a:lnTo>
                  <a:lnTo>
                    <a:pt x="37" y="5"/>
                  </a:lnTo>
                  <a:lnTo>
                    <a:pt x="32" y="6"/>
                  </a:lnTo>
                  <a:lnTo>
                    <a:pt x="28" y="10"/>
                  </a:lnTo>
                  <a:lnTo>
                    <a:pt x="24" y="12"/>
                  </a:lnTo>
                  <a:lnTo>
                    <a:pt x="21" y="15"/>
                  </a:lnTo>
                  <a:lnTo>
                    <a:pt x="19" y="17"/>
                  </a:lnTo>
                  <a:lnTo>
                    <a:pt x="12" y="21"/>
                  </a:lnTo>
                  <a:lnTo>
                    <a:pt x="6" y="28"/>
                  </a:lnTo>
                  <a:lnTo>
                    <a:pt x="6" y="31"/>
                  </a:lnTo>
                  <a:lnTo>
                    <a:pt x="6" y="35"/>
                  </a:lnTo>
                  <a:lnTo>
                    <a:pt x="3" y="39"/>
                  </a:lnTo>
                  <a:lnTo>
                    <a:pt x="3" y="45"/>
                  </a:lnTo>
                  <a:lnTo>
                    <a:pt x="2" y="49"/>
                  </a:lnTo>
                  <a:lnTo>
                    <a:pt x="0" y="53"/>
                  </a:lnTo>
                  <a:lnTo>
                    <a:pt x="0" y="56"/>
                  </a:lnTo>
                  <a:lnTo>
                    <a:pt x="0" y="59"/>
                  </a:lnTo>
                  <a:lnTo>
                    <a:pt x="0" y="65"/>
                  </a:lnTo>
                  <a:lnTo>
                    <a:pt x="3" y="70"/>
                  </a:lnTo>
                  <a:lnTo>
                    <a:pt x="6" y="74"/>
                  </a:lnTo>
                  <a:lnTo>
                    <a:pt x="6" y="76"/>
                  </a:lnTo>
                  <a:lnTo>
                    <a:pt x="8" y="77"/>
                  </a:lnTo>
                  <a:lnTo>
                    <a:pt x="12" y="79"/>
                  </a:lnTo>
                  <a:lnTo>
                    <a:pt x="19" y="83"/>
                  </a:lnTo>
                  <a:lnTo>
                    <a:pt x="25" y="89"/>
                  </a:lnTo>
                  <a:lnTo>
                    <a:pt x="30" y="93"/>
                  </a:lnTo>
                  <a:lnTo>
                    <a:pt x="34" y="97"/>
                  </a:lnTo>
                  <a:lnTo>
                    <a:pt x="35" y="99"/>
                  </a:lnTo>
                  <a:lnTo>
                    <a:pt x="37" y="106"/>
                  </a:lnTo>
                  <a:lnTo>
                    <a:pt x="38" y="110"/>
                  </a:lnTo>
                  <a:lnTo>
                    <a:pt x="40" y="114"/>
                  </a:lnTo>
                  <a:lnTo>
                    <a:pt x="40" y="117"/>
                  </a:lnTo>
                  <a:lnTo>
                    <a:pt x="42" y="123"/>
                  </a:lnTo>
                  <a:lnTo>
                    <a:pt x="42" y="126"/>
                  </a:lnTo>
                  <a:lnTo>
                    <a:pt x="43" y="131"/>
                  </a:lnTo>
                  <a:lnTo>
                    <a:pt x="43" y="133"/>
                  </a:lnTo>
                  <a:lnTo>
                    <a:pt x="43" y="137"/>
                  </a:lnTo>
                  <a:lnTo>
                    <a:pt x="43" y="141"/>
                  </a:lnTo>
                  <a:lnTo>
                    <a:pt x="43" y="145"/>
                  </a:lnTo>
                  <a:lnTo>
                    <a:pt x="42" y="152"/>
                  </a:lnTo>
                  <a:lnTo>
                    <a:pt x="40" y="159"/>
                  </a:lnTo>
                  <a:lnTo>
                    <a:pt x="38" y="164"/>
                  </a:lnTo>
                  <a:lnTo>
                    <a:pt x="38" y="171"/>
                  </a:lnTo>
                  <a:lnTo>
                    <a:pt x="35" y="175"/>
                  </a:lnTo>
                  <a:lnTo>
                    <a:pt x="32" y="181"/>
                  </a:lnTo>
                  <a:lnTo>
                    <a:pt x="30" y="184"/>
                  </a:lnTo>
                  <a:lnTo>
                    <a:pt x="28" y="189"/>
                  </a:lnTo>
                  <a:lnTo>
                    <a:pt x="25" y="193"/>
                  </a:lnTo>
                  <a:lnTo>
                    <a:pt x="25" y="199"/>
                  </a:lnTo>
                  <a:lnTo>
                    <a:pt x="24" y="203"/>
                  </a:lnTo>
                  <a:lnTo>
                    <a:pt x="25" y="209"/>
                  </a:lnTo>
                  <a:lnTo>
                    <a:pt x="25" y="212"/>
                  </a:lnTo>
                  <a:lnTo>
                    <a:pt x="28" y="215"/>
                  </a:lnTo>
                  <a:lnTo>
                    <a:pt x="30" y="220"/>
                  </a:lnTo>
                  <a:lnTo>
                    <a:pt x="34" y="225"/>
                  </a:lnTo>
                  <a:lnTo>
                    <a:pt x="37" y="229"/>
                  </a:lnTo>
                  <a:lnTo>
                    <a:pt x="40" y="231"/>
                  </a:lnTo>
                  <a:lnTo>
                    <a:pt x="43" y="237"/>
                  </a:lnTo>
                  <a:lnTo>
                    <a:pt x="50" y="238"/>
                  </a:lnTo>
                  <a:lnTo>
                    <a:pt x="55" y="242"/>
                  </a:lnTo>
                  <a:lnTo>
                    <a:pt x="61" y="243"/>
                  </a:lnTo>
                  <a:lnTo>
                    <a:pt x="63" y="246"/>
                  </a:lnTo>
                  <a:lnTo>
                    <a:pt x="67" y="246"/>
                  </a:lnTo>
                  <a:lnTo>
                    <a:pt x="72" y="246"/>
                  </a:lnTo>
                  <a:lnTo>
                    <a:pt x="76" y="247"/>
                  </a:lnTo>
                  <a:lnTo>
                    <a:pt x="77" y="246"/>
                  </a:lnTo>
                  <a:lnTo>
                    <a:pt x="83" y="246"/>
                  </a:lnTo>
                  <a:lnTo>
                    <a:pt x="88" y="246"/>
                  </a:lnTo>
                  <a:lnTo>
                    <a:pt x="92" y="246"/>
                  </a:lnTo>
                  <a:lnTo>
                    <a:pt x="95" y="243"/>
                  </a:lnTo>
                  <a:lnTo>
                    <a:pt x="101" y="242"/>
                  </a:lnTo>
                  <a:lnTo>
                    <a:pt x="104" y="242"/>
                  </a:lnTo>
                  <a:lnTo>
                    <a:pt x="112" y="242"/>
                  </a:lnTo>
                  <a:lnTo>
                    <a:pt x="116" y="238"/>
                  </a:lnTo>
                  <a:lnTo>
                    <a:pt x="121" y="235"/>
                  </a:lnTo>
                  <a:lnTo>
                    <a:pt x="126" y="231"/>
                  </a:lnTo>
                  <a:lnTo>
                    <a:pt x="130" y="230"/>
                  </a:lnTo>
                  <a:lnTo>
                    <a:pt x="134" y="228"/>
                  </a:lnTo>
                  <a:lnTo>
                    <a:pt x="138" y="224"/>
                  </a:lnTo>
                  <a:lnTo>
                    <a:pt x="142" y="219"/>
                  </a:lnTo>
                  <a:lnTo>
                    <a:pt x="146" y="215"/>
                  </a:lnTo>
                  <a:lnTo>
                    <a:pt x="149" y="210"/>
                  </a:lnTo>
                  <a:lnTo>
                    <a:pt x="154" y="207"/>
                  </a:lnTo>
                  <a:lnTo>
                    <a:pt x="156" y="203"/>
                  </a:lnTo>
                  <a:lnTo>
                    <a:pt x="160" y="197"/>
                  </a:lnTo>
                  <a:lnTo>
                    <a:pt x="160" y="192"/>
                  </a:lnTo>
                  <a:lnTo>
                    <a:pt x="164" y="188"/>
                  </a:lnTo>
                  <a:lnTo>
                    <a:pt x="168" y="182"/>
                  </a:lnTo>
                  <a:lnTo>
                    <a:pt x="171" y="177"/>
                  </a:lnTo>
                  <a:lnTo>
                    <a:pt x="171" y="171"/>
                  </a:lnTo>
                  <a:lnTo>
                    <a:pt x="174" y="166"/>
                  </a:lnTo>
                  <a:lnTo>
                    <a:pt x="174" y="159"/>
                  </a:lnTo>
                  <a:lnTo>
                    <a:pt x="176" y="154"/>
                  </a:lnTo>
                  <a:lnTo>
                    <a:pt x="176" y="148"/>
                  </a:lnTo>
                  <a:lnTo>
                    <a:pt x="176" y="141"/>
                  </a:lnTo>
                  <a:lnTo>
                    <a:pt x="176" y="134"/>
                  </a:lnTo>
                  <a:lnTo>
                    <a:pt x="177" y="129"/>
                  </a:lnTo>
                  <a:lnTo>
                    <a:pt x="176" y="124"/>
                  </a:lnTo>
                  <a:lnTo>
                    <a:pt x="176" y="117"/>
                  </a:lnTo>
                  <a:lnTo>
                    <a:pt x="176" y="111"/>
                  </a:lnTo>
                  <a:lnTo>
                    <a:pt x="174" y="106"/>
                  </a:lnTo>
                  <a:lnTo>
                    <a:pt x="172" y="99"/>
                  </a:lnTo>
                  <a:lnTo>
                    <a:pt x="171" y="93"/>
                  </a:lnTo>
                  <a:lnTo>
                    <a:pt x="170" y="88"/>
                  </a:lnTo>
                  <a:lnTo>
                    <a:pt x="166" y="83"/>
                  </a:lnTo>
                  <a:lnTo>
                    <a:pt x="160" y="76"/>
                  </a:lnTo>
                  <a:lnTo>
                    <a:pt x="160" y="71"/>
                  </a:lnTo>
                  <a:lnTo>
                    <a:pt x="156" y="65"/>
                  </a:lnTo>
                  <a:lnTo>
                    <a:pt x="154" y="59"/>
                  </a:lnTo>
                  <a:lnTo>
                    <a:pt x="149" y="56"/>
                  </a:lnTo>
                  <a:lnTo>
                    <a:pt x="148" y="49"/>
                  </a:lnTo>
                  <a:lnTo>
                    <a:pt x="144" y="46"/>
                  </a:lnTo>
                  <a:lnTo>
                    <a:pt x="142" y="45"/>
                  </a:lnTo>
                  <a:lnTo>
                    <a:pt x="138" y="39"/>
                  </a:lnTo>
                  <a:lnTo>
                    <a:pt x="135" y="37"/>
                  </a:lnTo>
                  <a:lnTo>
                    <a:pt x="133" y="33"/>
                  </a:lnTo>
                  <a:lnTo>
                    <a:pt x="131" y="31"/>
                  </a:lnTo>
                  <a:lnTo>
                    <a:pt x="126" y="27"/>
                  </a:lnTo>
                  <a:lnTo>
                    <a:pt x="121" y="21"/>
                  </a:lnTo>
                  <a:lnTo>
                    <a:pt x="114" y="17"/>
                  </a:lnTo>
                  <a:lnTo>
                    <a:pt x="112" y="15"/>
                  </a:lnTo>
                  <a:lnTo>
                    <a:pt x="104" y="12"/>
                  </a:lnTo>
                  <a:lnTo>
                    <a:pt x="102" y="10"/>
                  </a:lnTo>
                  <a:lnTo>
                    <a:pt x="99" y="6"/>
                  </a:lnTo>
                  <a:lnTo>
                    <a:pt x="95" y="6"/>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2" name="Freeform 50"/>
            <p:cNvSpPr>
              <a:spLocks/>
            </p:cNvSpPr>
            <p:nvPr/>
          </p:nvSpPr>
          <p:spPr bwMode="auto">
            <a:xfrm>
              <a:off x="-392" y="4137"/>
              <a:ext cx="282" cy="298"/>
            </a:xfrm>
            <a:custGeom>
              <a:avLst/>
              <a:gdLst>
                <a:gd name="T0" fmla="*/ 13 w 282"/>
                <a:gd name="T1" fmla="*/ 0 h 298"/>
                <a:gd name="T2" fmla="*/ 29 w 282"/>
                <a:gd name="T3" fmla="*/ 4 h 298"/>
                <a:gd name="T4" fmla="*/ 45 w 282"/>
                <a:gd name="T5" fmla="*/ 14 h 298"/>
                <a:gd name="T6" fmla="*/ 60 w 282"/>
                <a:gd name="T7" fmla="*/ 22 h 298"/>
                <a:gd name="T8" fmla="*/ 75 w 282"/>
                <a:gd name="T9" fmla="*/ 34 h 298"/>
                <a:gd name="T10" fmla="*/ 93 w 282"/>
                <a:gd name="T11" fmla="*/ 42 h 298"/>
                <a:gd name="T12" fmla="*/ 111 w 282"/>
                <a:gd name="T13" fmla="*/ 53 h 298"/>
                <a:gd name="T14" fmla="*/ 128 w 282"/>
                <a:gd name="T15" fmla="*/ 64 h 298"/>
                <a:gd name="T16" fmla="*/ 146 w 282"/>
                <a:gd name="T17" fmla="*/ 79 h 298"/>
                <a:gd name="T18" fmla="*/ 163 w 282"/>
                <a:gd name="T19" fmla="*/ 93 h 298"/>
                <a:gd name="T20" fmla="*/ 181 w 282"/>
                <a:gd name="T21" fmla="*/ 106 h 298"/>
                <a:gd name="T22" fmla="*/ 199 w 282"/>
                <a:gd name="T23" fmla="*/ 119 h 298"/>
                <a:gd name="T24" fmla="*/ 216 w 282"/>
                <a:gd name="T25" fmla="*/ 133 h 298"/>
                <a:gd name="T26" fmla="*/ 229 w 282"/>
                <a:gd name="T27" fmla="*/ 144 h 298"/>
                <a:gd name="T28" fmla="*/ 242 w 282"/>
                <a:gd name="T29" fmla="*/ 156 h 298"/>
                <a:gd name="T30" fmla="*/ 254 w 282"/>
                <a:gd name="T31" fmla="*/ 166 h 298"/>
                <a:gd name="T32" fmla="*/ 264 w 282"/>
                <a:gd name="T33" fmla="*/ 175 h 298"/>
                <a:gd name="T34" fmla="*/ 274 w 282"/>
                <a:gd name="T35" fmla="*/ 186 h 298"/>
                <a:gd name="T36" fmla="*/ 277 w 282"/>
                <a:gd name="T37" fmla="*/ 197 h 298"/>
                <a:gd name="T38" fmla="*/ 281 w 282"/>
                <a:gd name="T39" fmla="*/ 214 h 298"/>
                <a:gd name="T40" fmla="*/ 282 w 282"/>
                <a:gd name="T41" fmla="*/ 226 h 298"/>
                <a:gd name="T42" fmla="*/ 282 w 282"/>
                <a:gd name="T43" fmla="*/ 236 h 298"/>
                <a:gd name="T44" fmla="*/ 282 w 282"/>
                <a:gd name="T45" fmla="*/ 251 h 298"/>
                <a:gd name="T46" fmla="*/ 281 w 282"/>
                <a:gd name="T47" fmla="*/ 261 h 298"/>
                <a:gd name="T48" fmla="*/ 281 w 282"/>
                <a:gd name="T49" fmla="*/ 273 h 298"/>
                <a:gd name="T50" fmla="*/ 272 w 282"/>
                <a:gd name="T51" fmla="*/ 292 h 298"/>
                <a:gd name="T52" fmla="*/ 264 w 282"/>
                <a:gd name="T53" fmla="*/ 298 h 298"/>
                <a:gd name="T54" fmla="*/ 249 w 282"/>
                <a:gd name="T55" fmla="*/ 293 h 298"/>
                <a:gd name="T56" fmla="*/ 231 w 282"/>
                <a:gd name="T57" fmla="*/ 283 h 298"/>
                <a:gd name="T58" fmla="*/ 219 w 282"/>
                <a:gd name="T59" fmla="*/ 273 h 298"/>
                <a:gd name="T60" fmla="*/ 207 w 282"/>
                <a:gd name="T61" fmla="*/ 266 h 298"/>
                <a:gd name="T62" fmla="*/ 194 w 282"/>
                <a:gd name="T63" fmla="*/ 254 h 298"/>
                <a:gd name="T64" fmla="*/ 179 w 282"/>
                <a:gd name="T65" fmla="*/ 244 h 298"/>
                <a:gd name="T66" fmla="*/ 167 w 282"/>
                <a:gd name="T67" fmla="*/ 232 h 298"/>
                <a:gd name="T68" fmla="*/ 153 w 282"/>
                <a:gd name="T69" fmla="*/ 220 h 298"/>
                <a:gd name="T70" fmla="*/ 138 w 282"/>
                <a:gd name="T71" fmla="*/ 207 h 298"/>
                <a:gd name="T72" fmla="*/ 125 w 282"/>
                <a:gd name="T73" fmla="*/ 194 h 298"/>
                <a:gd name="T74" fmla="*/ 111 w 282"/>
                <a:gd name="T75" fmla="*/ 183 h 298"/>
                <a:gd name="T76" fmla="*/ 98 w 282"/>
                <a:gd name="T77" fmla="*/ 169 h 298"/>
                <a:gd name="T78" fmla="*/ 85 w 282"/>
                <a:gd name="T79" fmla="*/ 157 h 298"/>
                <a:gd name="T80" fmla="*/ 75 w 282"/>
                <a:gd name="T81" fmla="*/ 146 h 298"/>
                <a:gd name="T82" fmla="*/ 57 w 282"/>
                <a:gd name="T83" fmla="*/ 126 h 298"/>
                <a:gd name="T84" fmla="*/ 45 w 282"/>
                <a:gd name="T85" fmla="*/ 110 h 298"/>
                <a:gd name="T86" fmla="*/ 35 w 282"/>
                <a:gd name="T87" fmla="*/ 98 h 298"/>
                <a:gd name="T88" fmla="*/ 27 w 282"/>
                <a:gd name="T89" fmla="*/ 84 h 298"/>
                <a:gd name="T90" fmla="*/ 19 w 282"/>
                <a:gd name="T91" fmla="*/ 72 h 298"/>
                <a:gd name="T92" fmla="*/ 13 w 282"/>
                <a:gd name="T93" fmla="*/ 61 h 298"/>
                <a:gd name="T94" fmla="*/ 2 w 282"/>
                <a:gd name="T95" fmla="*/ 40 h 298"/>
                <a:gd name="T96" fmla="*/ 0 w 282"/>
                <a:gd name="T97" fmla="*/ 23 h 298"/>
                <a:gd name="T98" fmla="*/ 2 w 282"/>
                <a:gd name="T99" fmla="*/ 8 h 2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
                <a:gd name="T151" fmla="*/ 0 h 298"/>
                <a:gd name="T152" fmla="*/ 282 w 282"/>
                <a:gd name="T153" fmla="*/ 298 h 2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 h="298">
                  <a:moveTo>
                    <a:pt x="7" y="3"/>
                  </a:moveTo>
                  <a:lnTo>
                    <a:pt x="9" y="0"/>
                  </a:lnTo>
                  <a:lnTo>
                    <a:pt x="13" y="0"/>
                  </a:lnTo>
                  <a:lnTo>
                    <a:pt x="16" y="0"/>
                  </a:lnTo>
                  <a:lnTo>
                    <a:pt x="22" y="3"/>
                  </a:lnTo>
                  <a:lnTo>
                    <a:pt x="29" y="4"/>
                  </a:lnTo>
                  <a:lnTo>
                    <a:pt x="36" y="10"/>
                  </a:lnTo>
                  <a:lnTo>
                    <a:pt x="40" y="12"/>
                  </a:lnTo>
                  <a:lnTo>
                    <a:pt x="45" y="14"/>
                  </a:lnTo>
                  <a:lnTo>
                    <a:pt x="49" y="17"/>
                  </a:lnTo>
                  <a:lnTo>
                    <a:pt x="56" y="21"/>
                  </a:lnTo>
                  <a:lnTo>
                    <a:pt x="60" y="22"/>
                  </a:lnTo>
                  <a:lnTo>
                    <a:pt x="65" y="25"/>
                  </a:lnTo>
                  <a:lnTo>
                    <a:pt x="69" y="26"/>
                  </a:lnTo>
                  <a:lnTo>
                    <a:pt x="75" y="34"/>
                  </a:lnTo>
                  <a:lnTo>
                    <a:pt x="80" y="35"/>
                  </a:lnTo>
                  <a:lnTo>
                    <a:pt x="85" y="39"/>
                  </a:lnTo>
                  <a:lnTo>
                    <a:pt x="93" y="42"/>
                  </a:lnTo>
                  <a:lnTo>
                    <a:pt x="98" y="44"/>
                  </a:lnTo>
                  <a:lnTo>
                    <a:pt x="103" y="50"/>
                  </a:lnTo>
                  <a:lnTo>
                    <a:pt x="111" y="53"/>
                  </a:lnTo>
                  <a:lnTo>
                    <a:pt x="117" y="58"/>
                  </a:lnTo>
                  <a:lnTo>
                    <a:pt x="121" y="61"/>
                  </a:lnTo>
                  <a:lnTo>
                    <a:pt x="128" y="64"/>
                  </a:lnTo>
                  <a:lnTo>
                    <a:pt x="133" y="72"/>
                  </a:lnTo>
                  <a:lnTo>
                    <a:pt x="140" y="77"/>
                  </a:lnTo>
                  <a:lnTo>
                    <a:pt x="146" y="79"/>
                  </a:lnTo>
                  <a:lnTo>
                    <a:pt x="152" y="84"/>
                  </a:lnTo>
                  <a:lnTo>
                    <a:pt x="158" y="88"/>
                  </a:lnTo>
                  <a:lnTo>
                    <a:pt x="163" y="93"/>
                  </a:lnTo>
                  <a:lnTo>
                    <a:pt x="170" y="98"/>
                  </a:lnTo>
                  <a:lnTo>
                    <a:pt x="174" y="103"/>
                  </a:lnTo>
                  <a:lnTo>
                    <a:pt x="181" y="106"/>
                  </a:lnTo>
                  <a:lnTo>
                    <a:pt x="186" y="110"/>
                  </a:lnTo>
                  <a:lnTo>
                    <a:pt x="192" y="117"/>
                  </a:lnTo>
                  <a:lnTo>
                    <a:pt x="199" y="119"/>
                  </a:lnTo>
                  <a:lnTo>
                    <a:pt x="205" y="122"/>
                  </a:lnTo>
                  <a:lnTo>
                    <a:pt x="210" y="128"/>
                  </a:lnTo>
                  <a:lnTo>
                    <a:pt x="216" y="133"/>
                  </a:lnTo>
                  <a:lnTo>
                    <a:pt x="219" y="136"/>
                  </a:lnTo>
                  <a:lnTo>
                    <a:pt x="224" y="139"/>
                  </a:lnTo>
                  <a:lnTo>
                    <a:pt x="229" y="144"/>
                  </a:lnTo>
                  <a:lnTo>
                    <a:pt x="236" y="149"/>
                  </a:lnTo>
                  <a:lnTo>
                    <a:pt x="237" y="153"/>
                  </a:lnTo>
                  <a:lnTo>
                    <a:pt x="242" y="156"/>
                  </a:lnTo>
                  <a:lnTo>
                    <a:pt x="247" y="158"/>
                  </a:lnTo>
                  <a:lnTo>
                    <a:pt x="250" y="162"/>
                  </a:lnTo>
                  <a:lnTo>
                    <a:pt x="254" y="166"/>
                  </a:lnTo>
                  <a:lnTo>
                    <a:pt x="257" y="168"/>
                  </a:lnTo>
                  <a:lnTo>
                    <a:pt x="260" y="171"/>
                  </a:lnTo>
                  <a:lnTo>
                    <a:pt x="264" y="175"/>
                  </a:lnTo>
                  <a:lnTo>
                    <a:pt x="268" y="177"/>
                  </a:lnTo>
                  <a:lnTo>
                    <a:pt x="272" y="183"/>
                  </a:lnTo>
                  <a:lnTo>
                    <a:pt x="274" y="186"/>
                  </a:lnTo>
                  <a:lnTo>
                    <a:pt x="277" y="189"/>
                  </a:lnTo>
                  <a:lnTo>
                    <a:pt x="277" y="193"/>
                  </a:lnTo>
                  <a:lnTo>
                    <a:pt x="277" y="197"/>
                  </a:lnTo>
                  <a:lnTo>
                    <a:pt x="281" y="204"/>
                  </a:lnTo>
                  <a:lnTo>
                    <a:pt x="281" y="209"/>
                  </a:lnTo>
                  <a:lnTo>
                    <a:pt x="281" y="214"/>
                  </a:lnTo>
                  <a:lnTo>
                    <a:pt x="281" y="217"/>
                  </a:lnTo>
                  <a:lnTo>
                    <a:pt x="281" y="220"/>
                  </a:lnTo>
                  <a:lnTo>
                    <a:pt x="282" y="226"/>
                  </a:lnTo>
                  <a:lnTo>
                    <a:pt x="282" y="229"/>
                  </a:lnTo>
                  <a:lnTo>
                    <a:pt x="282" y="233"/>
                  </a:lnTo>
                  <a:lnTo>
                    <a:pt x="282" y="236"/>
                  </a:lnTo>
                  <a:lnTo>
                    <a:pt x="282" y="242"/>
                  </a:lnTo>
                  <a:lnTo>
                    <a:pt x="282" y="245"/>
                  </a:lnTo>
                  <a:lnTo>
                    <a:pt x="282" y="251"/>
                  </a:lnTo>
                  <a:lnTo>
                    <a:pt x="281" y="254"/>
                  </a:lnTo>
                  <a:lnTo>
                    <a:pt x="281" y="258"/>
                  </a:lnTo>
                  <a:lnTo>
                    <a:pt x="281" y="261"/>
                  </a:lnTo>
                  <a:lnTo>
                    <a:pt x="281" y="266"/>
                  </a:lnTo>
                  <a:lnTo>
                    <a:pt x="281" y="270"/>
                  </a:lnTo>
                  <a:lnTo>
                    <a:pt x="281" y="273"/>
                  </a:lnTo>
                  <a:lnTo>
                    <a:pt x="277" y="280"/>
                  </a:lnTo>
                  <a:lnTo>
                    <a:pt x="275" y="287"/>
                  </a:lnTo>
                  <a:lnTo>
                    <a:pt x="272" y="292"/>
                  </a:lnTo>
                  <a:lnTo>
                    <a:pt x="270" y="298"/>
                  </a:lnTo>
                  <a:lnTo>
                    <a:pt x="267" y="298"/>
                  </a:lnTo>
                  <a:lnTo>
                    <a:pt x="264" y="298"/>
                  </a:lnTo>
                  <a:lnTo>
                    <a:pt x="260" y="298"/>
                  </a:lnTo>
                  <a:lnTo>
                    <a:pt x="255" y="297"/>
                  </a:lnTo>
                  <a:lnTo>
                    <a:pt x="249" y="293"/>
                  </a:lnTo>
                  <a:lnTo>
                    <a:pt x="245" y="290"/>
                  </a:lnTo>
                  <a:lnTo>
                    <a:pt x="237" y="287"/>
                  </a:lnTo>
                  <a:lnTo>
                    <a:pt x="231" y="283"/>
                  </a:lnTo>
                  <a:lnTo>
                    <a:pt x="228" y="280"/>
                  </a:lnTo>
                  <a:lnTo>
                    <a:pt x="223" y="276"/>
                  </a:lnTo>
                  <a:lnTo>
                    <a:pt x="219" y="273"/>
                  </a:lnTo>
                  <a:lnTo>
                    <a:pt x="216" y="272"/>
                  </a:lnTo>
                  <a:lnTo>
                    <a:pt x="210" y="267"/>
                  </a:lnTo>
                  <a:lnTo>
                    <a:pt x="207" y="266"/>
                  </a:lnTo>
                  <a:lnTo>
                    <a:pt x="203" y="261"/>
                  </a:lnTo>
                  <a:lnTo>
                    <a:pt x="199" y="258"/>
                  </a:lnTo>
                  <a:lnTo>
                    <a:pt x="194" y="254"/>
                  </a:lnTo>
                  <a:lnTo>
                    <a:pt x="189" y="252"/>
                  </a:lnTo>
                  <a:lnTo>
                    <a:pt x="183" y="249"/>
                  </a:lnTo>
                  <a:lnTo>
                    <a:pt x="179" y="244"/>
                  </a:lnTo>
                  <a:lnTo>
                    <a:pt x="176" y="240"/>
                  </a:lnTo>
                  <a:lnTo>
                    <a:pt x="171" y="236"/>
                  </a:lnTo>
                  <a:lnTo>
                    <a:pt x="167" y="232"/>
                  </a:lnTo>
                  <a:lnTo>
                    <a:pt x="163" y="227"/>
                  </a:lnTo>
                  <a:lnTo>
                    <a:pt x="156" y="224"/>
                  </a:lnTo>
                  <a:lnTo>
                    <a:pt x="153" y="220"/>
                  </a:lnTo>
                  <a:lnTo>
                    <a:pt x="149" y="215"/>
                  </a:lnTo>
                  <a:lnTo>
                    <a:pt x="143" y="211"/>
                  </a:lnTo>
                  <a:lnTo>
                    <a:pt x="138" y="207"/>
                  </a:lnTo>
                  <a:lnTo>
                    <a:pt x="133" y="204"/>
                  </a:lnTo>
                  <a:lnTo>
                    <a:pt x="128" y="199"/>
                  </a:lnTo>
                  <a:lnTo>
                    <a:pt x="125" y="194"/>
                  </a:lnTo>
                  <a:lnTo>
                    <a:pt x="120" y="191"/>
                  </a:lnTo>
                  <a:lnTo>
                    <a:pt x="115" y="186"/>
                  </a:lnTo>
                  <a:lnTo>
                    <a:pt x="111" y="183"/>
                  </a:lnTo>
                  <a:lnTo>
                    <a:pt x="105" y="177"/>
                  </a:lnTo>
                  <a:lnTo>
                    <a:pt x="102" y="173"/>
                  </a:lnTo>
                  <a:lnTo>
                    <a:pt x="98" y="169"/>
                  </a:lnTo>
                  <a:lnTo>
                    <a:pt x="93" y="166"/>
                  </a:lnTo>
                  <a:lnTo>
                    <a:pt x="91" y="161"/>
                  </a:lnTo>
                  <a:lnTo>
                    <a:pt x="85" y="157"/>
                  </a:lnTo>
                  <a:lnTo>
                    <a:pt x="82" y="154"/>
                  </a:lnTo>
                  <a:lnTo>
                    <a:pt x="78" y="149"/>
                  </a:lnTo>
                  <a:lnTo>
                    <a:pt x="75" y="146"/>
                  </a:lnTo>
                  <a:lnTo>
                    <a:pt x="67" y="139"/>
                  </a:lnTo>
                  <a:lnTo>
                    <a:pt x="62" y="133"/>
                  </a:lnTo>
                  <a:lnTo>
                    <a:pt x="57" y="126"/>
                  </a:lnTo>
                  <a:lnTo>
                    <a:pt x="53" y="121"/>
                  </a:lnTo>
                  <a:lnTo>
                    <a:pt x="47" y="115"/>
                  </a:lnTo>
                  <a:lnTo>
                    <a:pt x="45" y="110"/>
                  </a:lnTo>
                  <a:lnTo>
                    <a:pt x="40" y="106"/>
                  </a:lnTo>
                  <a:lnTo>
                    <a:pt x="37" y="100"/>
                  </a:lnTo>
                  <a:lnTo>
                    <a:pt x="35" y="98"/>
                  </a:lnTo>
                  <a:lnTo>
                    <a:pt x="32" y="93"/>
                  </a:lnTo>
                  <a:lnTo>
                    <a:pt x="29" y="88"/>
                  </a:lnTo>
                  <a:lnTo>
                    <a:pt x="27" y="84"/>
                  </a:lnTo>
                  <a:lnTo>
                    <a:pt x="24" y="79"/>
                  </a:lnTo>
                  <a:lnTo>
                    <a:pt x="22" y="77"/>
                  </a:lnTo>
                  <a:lnTo>
                    <a:pt x="19" y="72"/>
                  </a:lnTo>
                  <a:lnTo>
                    <a:pt x="16" y="68"/>
                  </a:lnTo>
                  <a:lnTo>
                    <a:pt x="14" y="64"/>
                  </a:lnTo>
                  <a:lnTo>
                    <a:pt x="13" y="61"/>
                  </a:lnTo>
                  <a:lnTo>
                    <a:pt x="9" y="53"/>
                  </a:lnTo>
                  <a:lnTo>
                    <a:pt x="7" y="46"/>
                  </a:lnTo>
                  <a:lnTo>
                    <a:pt x="2" y="40"/>
                  </a:lnTo>
                  <a:lnTo>
                    <a:pt x="0" y="35"/>
                  </a:lnTo>
                  <a:lnTo>
                    <a:pt x="0" y="29"/>
                  </a:lnTo>
                  <a:lnTo>
                    <a:pt x="0" y="23"/>
                  </a:lnTo>
                  <a:lnTo>
                    <a:pt x="0" y="17"/>
                  </a:lnTo>
                  <a:lnTo>
                    <a:pt x="0" y="12"/>
                  </a:lnTo>
                  <a:lnTo>
                    <a:pt x="2" y="8"/>
                  </a:lnTo>
                  <a:lnTo>
                    <a:pt x="7" y="3"/>
                  </a:lnTo>
                  <a:close/>
                </a:path>
              </a:pathLst>
            </a:custGeom>
            <a:solidFill>
              <a:srgbClr val="FFFFFF"/>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3" name="Freeform 51"/>
            <p:cNvSpPr>
              <a:spLocks/>
            </p:cNvSpPr>
            <p:nvPr/>
          </p:nvSpPr>
          <p:spPr bwMode="auto">
            <a:xfrm>
              <a:off x="677" y="4250"/>
              <a:ext cx="125" cy="111"/>
            </a:xfrm>
            <a:custGeom>
              <a:avLst/>
              <a:gdLst>
                <a:gd name="T0" fmla="*/ 64 w 125"/>
                <a:gd name="T1" fmla="*/ 20 h 111"/>
                <a:gd name="T2" fmla="*/ 70 w 125"/>
                <a:gd name="T3" fmla="*/ 26 h 111"/>
                <a:gd name="T4" fmla="*/ 78 w 125"/>
                <a:gd name="T5" fmla="*/ 35 h 111"/>
                <a:gd name="T6" fmla="*/ 82 w 125"/>
                <a:gd name="T7" fmla="*/ 38 h 111"/>
                <a:gd name="T8" fmla="*/ 85 w 125"/>
                <a:gd name="T9" fmla="*/ 41 h 111"/>
                <a:gd name="T10" fmla="*/ 88 w 125"/>
                <a:gd name="T11" fmla="*/ 45 h 111"/>
                <a:gd name="T12" fmla="*/ 92 w 125"/>
                <a:gd name="T13" fmla="*/ 49 h 111"/>
                <a:gd name="T14" fmla="*/ 96 w 125"/>
                <a:gd name="T15" fmla="*/ 53 h 111"/>
                <a:gd name="T16" fmla="*/ 98 w 125"/>
                <a:gd name="T17" fmla="*/ 58 h 111"/>
                <a:gd name="T18" fmla="*/ 101 w 125"/>
                <a:gd name="T19" fmla="*/ 62 h 111"/>
                <a:gd name="T20" fmla="*/ 103 w 125"/>
                <a:gd name="T21" fmla="*/ 64 h 111"/>
                <a:gd name="T22" fmla="*/ 107 w 125"/>
                <a:gd name="T23" fmla="*/ 70 h 111"/>
                <a:gd name="T24" fmla="*/ 110 w 125"/>
                <a:gd name="T25" fmla="*/ 74 h 111"/>
                <a:gd name="T26" fmla="*/ 114 w 125"/>
                <a:gd name="T27" fmla="*/ 80 h 111"/>
                <a:gd name="T28" fmla="*/ 117 w 125"/>
                <a:gd name="T29" fmla="*/ 83 h 111"/>
                <a:gd name="T30" fmla="*/ 117 w 125"/>
                <a:gd name="T31" fmla="*/ 86 h 111"/>
                <a:gd name="T32" fmla="*/ 121 w 125"/>
                <a:gd name="T33" fmla="*/ 91 h 111"/>
                <a:gd name="T34" fmla="*/ 121 w 125"/>
                <a:gd name="T35" fmla="*/ 93 h 111"/>
                <a:gd name="T36" fmla="*/ 123 w 125"/>
                <a:gd name="T37" fmla="*/ 96 h 111"/>
                <a:gd name="T38" fmla="*/ 125 w 125"/>
                <a:gd name="T39" fmla="*/ 102 h 111"/>
                <a:gd name="T40" fmla="*/ 125 w 125"/>
                <a:gd name="T41" fmla="*/ 107 h 111"/>
                <a:gd name="T42" fmla="*/ 121 w 125"/>
                <a:gd name="T43" fmla="*/ 107 h 111"/>
                <a:gd name="T44" fmla="*/ 117 w 125"/>
                <a:gd name="T45" fmla="*/ 111 h 111"/>
                <a:gd name="T46" fmla="*/ 112 w 125"/>
                <a:gd name="T47" fmla="*/ 111 h 111"/>
                <a:gd name="T48" fmla="*/ 104 w 125"/>
                <a:gd name="T49" fmla="*/ 111 h 111"/>
                <a:gd name="T50" fmla="*/ 101 w 125"/>
                <a:gd name="T51" fmla="*/ 107 h 111"/>
                <a:gd name="T52" fmla="*/ 97 w 125"/>
                <a:gd name="T53" fmla="*/ 105 h 111"/>
                <a:gd name="T54" fmla="*/ 92 w 125"/>
                <a:gd name="T55" fmla="*/ 102 h 111"/>
                <a:gd name="T56" fmla="*/ 86 w 125"/>
                <a:gd name="T57" fmla="*/ 98 h 111"/>
                <a:gd name="T58" fmla="*/ 80 w 125"/>
                <a:gd name="T59" fmla="*/ 91 h 111"/>
                <a:gd name="T60" fmla="*/ 74 w 125"/>
                <a:gd name="T61" fmla="*/ 86 h 111"/>
                <a:gd name="T62" fmla="*/ 67 w 125"/>
                <a:gd name="T63" fmla="*/ 80 h 111"/>
                <a:gd name="T64" fmla="*/ 60 w 125"/>
                <a:gd name="T65" fmla="*/ 73 h 111"/>
                <a:gd name="T66" fmla="*/ 57 w 125"/>
                <a:gd name="T67" fmla="*/ 70 h 111"/>
                <a:gd name="T68" fmla="*/ 54 w 125"/>
                <a:gd name="T69" fmla="*/ 64 h 111"/>
                <a:gd name="T70" fmla="*/ 50 w 125"/>
                <a:gd name="T71" fmla="*/ 60 h 111"/>
                <a:gd name="T72" fmla="*/ 47 w 125"/>
                <a:gd name="T73" fmla="*/ 58 h 111"/>
                <a:gd name="T74" fmla="*/ 40 w 125"/>
                <a:gd name="T75" fmla="*/ 49 h 111"/>
                <a:gd name="T76" fmla="*/ 34 w 125"/>
                <a:gd name="T77" fmla="*/ 43 h 111"/>
                <a:gd name="T78" fmla="*/ 30 w 125"/>
                <a:gd name="T79" fmla="*/ 40 h 111"/>
                <a:gd name="T80" fmla="*/ 25 w 125"/>
                <a:gd name="T81" fmla="*/ 35 h 111"/>
                <a:gd name="T82" fmla="*/ 21 w 125"/>
                <a:gd name="T83" fmla="*/ 31 h 111"/>
                <a:gd name="T84" fmla="*/ 21 w 125"/>
                <a:gd name="T85" fmla="*/ 30 h 111"/>
                <a:gd name="T86" fmla="*/ 14 w 125"/>
                <a:gd name="T87" fmla="*/ 22 h 111"/>
                <a:gd name="T88" fmla="*/ 9 w 125"/>
                <a:gd name="T89" fmla="*/ 16 h 111"/>
                <a:gd name="T90" fmla="*/ 2 w 125"/>
                <a:gd name="T91" fmla="*/ 12 h 111"/>
                <a:gd name="T92" fmla="*/ 0 w 125"/>
                <a:gd name="T93" fmla="*/ 8 h 111"/>
                <a:gd name="T94" fmla="*/ 0 w 125"/>
                <a:gd name="T95" fmla="*/ 5 h 111"/>
                <a:gd name="T96" fmla="*/ 0 w 125"/>
                <a:gd name="T97" fmla="*/ 4 h 111"/>
                <a:gd name="T98" fmla="*/ 2 w 125"/>
                <a:gd name="T99" fmla="*/ 0 h 111"/>
                <a:gd name="T100" fmla="*/ 6 w 125"/>
                <a:gd name="T101" fmla="*/ 0 h 111"/>
                <a:gd name="T102" fmla="*/ 9 w 125"/>
                <a:gd name="T103" fmla="*/ 0 h 111"/>
                <a:gd name="T104" fmla="*/ 16 w 125"/>
                <a:gd name="T105" fmla="*/ 2 h 111"/>
                <a:gd name="T106" fmla="*/ 21 w 125"/>
                <a:gd name="T107" fmla="*/ 2 h 111"/>
                <a:gd name="T108" fmla="*/ 28 w 125"/>
                <a:gd name="T109" fmla="*/ 4 h 111"/>
                <a:gd name="T110" fmla="*/ 36 w 125"/>
                <a:gd name="T111" fmla="*/ 6 h 111"/>
                <a:gd name="T112" fmla="*/ 42 w 125"/>
                <a:gd name="T113" fmla="*/ 8 h 111"/>
                <a:gd name="T114" fmla="*/ 47 w 125"/>
                <a:gd name="T115" fmla="*/ 9 h 111"/>
                <a:gd name="T116" fmla="*/ 54 w 125"/>
                <a:gd name="T117" fmla="*/ 15 h 111"/>
                <a:gd name="T118" fmla="*/ 59 w 125"/>
                <a:gd name="T119" fmla="*/ 16 h 111"/>
                <a:gd name="T120" fmla="*/ 64 w 125"/>
                <a:gd name="T121" fmla="*/ 20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
                <a:gd name="T184" fmla="*/ 0 h 111"/>
                <a:gd name="T185" fmla="*/ 125 w 125"/>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 h="111">
                  <a:moveTo>
                    <a:pt x="64" y="20"/>
                  </a:moveTo>
                  <a:lnTo>
                    <a:pt x="70" y="26"/>
                  </a:lnTo>
                  <a:lnTo>
                    <a:pt x="78" y="35"/>
                  </a:lnTo>
                  <a:lnTo>
                    <a:pt x="82" y="38"/>
                  </a:lnTo>
                  <a:lnTo>
                    <a:pt x="85" y="41"/>
                  </a:lnTo>
                  <a:lnTo>
                    <a:pt x="88" y="45"/>
                  </a:lnTo>
                  <a:lnTo>
                    <a:pt x="92" y="49"/>
                  </a:lnTo>
                  <a:lnTo>
                    <a:pt x="96" y="53"/>
                  </a:lnTo>
                  <a:lnTo>
                    <a:pt x="98" y="58"/>
                  </a:lnTo>
                  <a:lnTo>
                    <a:pt x="101" y="62"/>
                  </a:lnTo>
                  <a:lnTo>
                    <a:pt x="103" y="64"/>
                  </a:lnTo>
                  <a:lnTo>
                    <a:pt x="107" y="70"/>
                  </a:lnTo>
                  <a:lnTo>
                    <a:pt x="110" y="74"/>
                  </a:lnTo>
                  <a:lnTo>
                    <a:pt x="114" y="80"/>
                  </a:lnTo>
                  <a:lnTo>
                    <a:pt x="117" y="83"/>
                  </a:lnTo>
                  <a:lnTo>
                    <a:pt x="117" y="86"/>
                  </a:lnTo>
                  <a:lnTo>
                    <a:pt x="121" y="91"/>
                  </a:lnTo>
                  <a:lnTo>
                    <a:pt x="121" y="93"/>
                  </a:lnTo>
                  <a:lnTo>
                    <a:pt x="123" y="96"/>
                  </a:lnTo>
                  <a:lnTo>
                    <a:pt x="125" y="102"/>
                  </a:lnTo>
                  <a:lnTo>
                    <a:pt x="125" y="107"/>
                  </a:lnTo>
                  <a:lnTo>
                    <a:pt x="121" y="107"/>
                  </a:lnTo>
                  <a:lnTo>
                    <a:pt x="117" y="111"/>
                  </a:lnTo>
                  <a:lnTo>
                    <a:pt x="112" y="111"/>
                  </a:lnTo>
                  <a:lnTo>
                    <a:pt x="104" y="111"/>
                  </a:lnTo>
                  <a:lnTo>
                    <a:pt x="101" y="107"/>
                  </a:lnTo>
                  <a:lnTo>
                    <a:pt x="97" y="105"/>
                  </a:lnTo>
                  <a:lnTo>
                    <a:pt x="92" y="102"/>
                  </a:lnTo>
                  <a:lnTo>
                    <a:pt x="86" y="98"/>
                  </a:lnTo>
                  <a:lnTo>
                    <a:pt x="80" y="91"/>
                  </a:lnTo>
                  <a:lnTo>
                    <a:pt x="74" y="86"/>
                  </a:lnTo>
                  <a:lnTo>
                    <a:pt x="67" y="80"/>
                  </a:lnTo>
                  <a:lnTo>
                    <a:pt x="60" y="73"/>
                  </a:lnTo>
                  <a:lnTo>
                    <a:pt x="57" y="70"/>
                  </a:lnTo>
                  <a:lnTo>
                    <a:pt x="54" y="64"/>
                  </a:lnTo>
                  <a:lnTo>
                    <a:pt x="50" y="60"/>
                  </a:lnTo>
                  <a:lnTo>
                    <a:pt x="47" y="58"/>
                  </a:lnTo>
                  <a:lnTo>
                    <a:pt x="40" y="49"/>
                  </a:lnTo>
                  <a:lnTo>
                    <a:pt x="34" y="43"/>
                  </a:lnTo>
                  <a:lnTo>
                    <a:pt x="30" y="40"/>
                  </a:lnTo>
                  <a:lnTo>
                    <a:pt x="25" y="35"/>
                  </a:lnTo>
                  <a:lnTo>
                    <a:pt x="21" y="31"/>
                  </a:lnTo>
                  <a:lnTo>
                    <a:pt x="21" y="30"/>
                  </a:lnTo>
                  <a:lnTo>
                    <a:pt x="14" y="22"/>
                  </a:lnTo>
                  <a:lnTo>
                    <a:pt x="9" y="16"/>
                  </a:lnTo>
                  <a:lnTo>
                    <a:pt x="2" y="12"/>
                  </a:lnTo>
                  <a:lnTo>
                    <a:pt x="0" y="8"/>
                  </a:lnTo>
                  <a:lnTo>
                    <a:pt x="0" y="5"/>
                  </a:lnTo>
                  <a:lnTo>
                    <a:pt x="0" y="4"/>
                  </a:lnTo>
                  <a:lnTo>
                    <a:pt x="2" y="0"/>
                  </a:lnTo>
                  <a:lnTo>
                    <a:pt x="6" y="0"/>
                  </a:lnTo>
                  <a:lnTo>
                    <a:pt x="9" y="0"/>
                  </a:lnTo>
                  <a:lnTo>
                    <a:pt x="16" y="2"/>
                  </a:lnTo>
                  <a:lnTo>
                    <a:pt x="21" y="2"/>
                  </a:lnTo>
                  <a:lnTo>
                    <a:pt x="28" y="4"/>
                  </a:lnTo>
                  <a:lnTo>
                    <a:pt x="36" y="6"/>
                  </a:lnTo>
                  <a:lnTo>
                    <a:pt x="42" y="8"/>
                  </a:lnTo>
                  <a:lnTo>
                    <a:pt x="47" y="9"/>
                  </a:lnTo>
                  <a:lnTo>
                    <a:pt x="54" y="15"/>
                  </a:lnTo>
                  <a:lnTo>
                    <a:pt x="59" y="16"/>
                  </a:lnTo>
                  <a:lnTo>
                    <a:pt x="64" y="20"/>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4" name="Freeform 52"/>
            <p:cNvSpPr>
              <a:spLocks/>
            </p:cNvSpPr>
            <p:nvPr/>
          </p:nvSpPr>
          <p:spPr bwMode="auto">
            <a:xfrm>
              <a:off x="-117" y="4026"/>
              <a:ext cx="199" cy="175"/>
            </a:xfrm>
            <a:custGeom>
              <a:avLst/>
              <a:gdLst>
                <a:gd name="T0" fmla="*/ 50 w 199"/>
                <a:gd name="T1" fmla="*/ 171 h 175"/>
                <a:gd name="T2" fmla="*/ 56 w 199"/>
                <a:gd name="T3" fmla="*/ 159 h 175"/>
                <a:gd name="T4" fmla="*/ 60 w 199"/>
                <a:gd name="T5" fmla="*/ 151 h 175"/>
                <a:gd name="T6" fmla="*/ 66 w 199"/>
                <a:gd name="T7" fmla="*/ 143 h 175"/>
                <a:gd name="T8" fmla="*/ 70 w 199"/>
                <a:gd name="T9" fmla="*/ 133 h 175"/>
                <a:gd name="T10" fmla="*/ 78 w 199"/>
                <a:gd name="T11" fmla="*/ 121 h 175"/>
                <a:gd name="T12" fmla="*/ 85 w 199"/>
                <a:gd name="T13" fmla="*/ 110 h 175"/>
                <a:gd name="T14" fmla="*/ 95 w 199"/>
                <a:gd name="T15" fmla="*/ 99 h 175"/>
                <a:gd name="T16" fmla="*/ 102 w 199"/>
                <a:gd name="T17" fmla="*/ 88 h 175"/>
                <a:gd name="T18" fmla="*/ 111 w 199"/>
                <a:gd name="T19" fmla="*/ 79 h 175"/>
                <a:gd name="T20" fmla="*/ 118 w 199"/>
                <a:gd name="T21" fmla="*/ 68 h 175"/>
                <a:gd name="T22" fmla="*/ 129 w 199"/>
                <a:gd name="T23" fmla="*/ 61 h 175"/>
                <a:gd name="T24" fmla="*/ 138 w 199"/>
                <a:gd name="T25" fmla="*/ 54 h 175"/>
                <a:gd name="T26" fmla="*/ 149 w 199"/>
                <a:gd name="T27" fmla="*/ 50 h 175"/>
                <a:gd name="T28" fmla="*/ 156 w 199"/>
                <a:gd name="T29" fmla="*/ 43 h 175"/>
                <a:gd name="T30" fmla="*/ 166 w 199"/>
                <a:gd name="T31" fmla="*/ 38 h 175"/>
                <a:gd name="T32" fmla="*/ 172 w 199"/>
                <a:gd name="T33" fmla="*/ 36 h 175"/>
                <a:gd name="T34" fmla="*/ 180 w 199"/>
                <a:gd name="T35" fmla="*/ 32 h 175"/>
                <a:gd name="T36" fmla="*/ 191 w 199"/>
                <a:gd name="T37" fmla="*/ 23 h 175"/>
                <a:gd name="T38" fmla="*/ 198 w 199"/>
                <a:gd name="T39" fmla="*/ 18 h 175"/>
                <a:gd name="T40" fmla="*/ 196 w 199"/>
                <a:gd name="T41" fmla="*/ 5 h 175"/>
                <a:gd name="T42" fmla="*/ 185 w 199"/>
                <a:gd name="T43" fmla="*/ 1 h 175"/>
                <a:gd name="T44" fmla="*/ 180 w 199"/>
                <a:gd name="T45" fmla="*/ 0 h 175"/>
                <a:gd name="T46" fmla="*/ 171 w 199"/>
                <a:gd name="T47" fmla="*/ 0 h 175"/>
                <a:gd name="T48" fmla="*/ 162 w 199"/>
                <a:gd name="T49" fmla="*/ 0 h 175"/>
                <a:gd name="T50" fmla="*/ 149 w 199"/>
                <a:gd name="T51" fmla="*/ 0 h 175"/>
                <a:gd name="T52" fmla="*/ 135 w 199"/>
                <a:gd name="T53" fmla="*/ 5 h 175"/>
                <a:gd name="T54" fmla="*/ 124 w 199"/>
                <a:gd name="T55" fmla="*/ 11 h 175"/>
                <a:gd name="T56" fmla="*/ 109 w 199"/>
                <a:gd name="T57" fmla="*/ 18 h 175"/>
                <a:gd name="T58" fmla="*/ 95 w 199"/>
                <a:gd name="T59" fmla="*/ 27 h 175"/>
                <a:gd name="T60" fmla="*/ 80 w 199"/>
                <a:gd name="T61" fmla="*/ 36 h 175"/>
                <a:gd name="T62" fmla="*/ 68 w 199"/>
                <a:gd name="T63" fmla="*/ 47 h 175"/>
                <a:gd name="T64" fmla="*/ 55 w 199"/>
                <a:gd name="T65" fmla="*/ 55 h 175"/>
                <a:gd name="T66" fmla="*/ 42 w 199"/>
                <a:gd name="T67" fmla="*/ 67 h 175"/>
                <a:gd name="T68" fmla="*/ 31 w 199"/>
                <a:gd name="T69" fmla="*/ 81 h 175"/>
                <a:gd name="T70" fmla="*/ 22 w 199"/>
                <a:gd name="T71" fmla="*/ 93 h 175"/>
                <a:gd name="T72" fmla="*/ 13 w 199"/>
                <a:gd name="T73" fmla="*/ 105 h 175"/>
                <a:gd name="T74" fmla="*/ 7 w 199"/>
                <a:gd name="T75" fmla="*/ 115 h 175"/>
                <a:gd name="T76" fmla="*/ 2 w 199"/>
                <a:gd name="T77" fmla="*/ 126 h 175"/>
                <a:gd name="T78" fmla="*/ 2 w 199"/>
                <a:gd name="T79" fmla="*/ 137 h 175"/>
                <a:gd name="T80" fmla="*/ 0 w 199"/>
                <a:gd name="T81" fmla="*/ 145 h 175"/>
                <a:gd name="T82" fmla="*/ 2 w 199"/>
                <a:gd name="T83" fmla="*/ 153 h 175"/>
                <a:gd name="T84" fmla="*/ 7 w 199"/>
                <a:gd name="T85" fmla="*/ 164 h 175"/>
                <a:gd name="T86" fmla="*/ 13 w 199"/>
                <a:gd name="T87" fmla="*/ 171 h 175"/>
                <a:gd name="T88" fmla="*/ 24 w 199"/>
                <a:gd name="T89" fmla="*/ 175 h 175"/>
                <a:gd name="T90" fmla="*/ 31 w 199"/>
                <a:gd name="T91" fmla="*/ 175 h 175"/>
                <a:gd name="T92" fmla="*/ 40 w 199"/>
                <a:gd name="T93" fmla="*/ 175 h 175"/>
                <a:gd name="T94" fmla="*/ 47 w 199"/>
                <a:gd name="T95" fmla="*/ 175 h 1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9"/>
                <a:gd name="T145" fmla="*/ 0 h 175"/>
                <a:gd name="T146" fmla="*/ 199 w 199"/>
                <a:gd name="T147" fmla="*/ 175 h 1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9" h="175">
                  <a:moveTo>
                    <a:pt x="47" y="175"/>
                  </a:moveTo>
                  <a:lnTo>
                    <a:pt x="50" y="171"/>
                  </a:lnTo>
                  <a:lnTo>
                    <a:pt x="52" y="166"/>
                  </a:lnTo>
                  <a:lnTo>
                    <a:pt x="56" y="159"/>
                  </a:lnTo>
                  <a:lnTo>
                    <a:pt x="58" y="155"/>
                  </a:lnTo>
                  <a:lnTo>
                    <a:pt x="60" y="151"/>
                  </a:lnTo>
                  <a:lnTo>
                    <a:pt x="62" y="146"/>
                  </a:lnTo>
                  <a:lnTo>
                    <a:pt x="66" y="143"/>
                  </a:lnTo>
                  <a:lnTo>
                    <a:pt x="68" y="137"/>
                  </a:lnTo>
                  <a:lnTo>
                    <a:pt x="70" y="133"/>
                  </a:lnTo>
                  <a:lnTo>
                    <a:pt x="74" y="126"/>
                  </a:lnTo>
                  <a:lnTo>
                    <a:pt x="78" y="121"/>
                  </a:lnTo>
                  <a:lnTo>
                    <a:pt x="81" y="115"/>
                  </a:lnTo>
                  <a:lnTo>
                    <a:pt x="85" y="110"/>
                  </a:lnTo>
                  <a:lnTo>
                    <a:pt x="89" y="105"/>
                  </a:lnTo>
                  <a:lnTo>
                    <a:pt x="95" y="99"/>
                  </a:lnTo>
                  <a:lnTo>
                    <a:pt x="98" y="94"/>
                  </a:lnTo>
                  <a:lnTo>
                    <a:pt x="102" y="88"/>
                  </a:lnTo>
                  <a:lnTo>
                    <a:pt x="107" y="83"/>
                  </a:lnTo>
                  <a:lnTo>
                    <a:pt x="111" y="79"/>
                  </a:lnTo>
                  <a:lnTo>
                    <a:pt x="114" y="73"/>
                  </a:lnTo>
                  <a:lnTo>
                    <a:pt x="118" y="68"/>
                  </a:lnTo>
                  <a:lnTo>
                    <a:pt x="124" y="65"/>
                  </a:lnTo>
                  <a:lnTo>
                    <a:pt x="129" y="61"/>
                  </a:lnTo>
                  <a:lnTo>
                    <a:pt x="133" y="57"/>
                  </a:lnTo>
                  <a:lnTo>
                    <a:pt x="138" y="54"/>
                  </a:lnTo>
                  <a:lnTo>
                    <a:pt x="145" y="50"/>
                  </a:lnTo>
                  <a:lnTo>
                    <a:pt x="149" y="50"/>
                  </a:lnTo>
                  <a:lnTo>
                    <a:pt x="152" y="47"/>
                  </a:lnTo>
                  <a:lnTo>
                    <a:pt x="156" y="43"/>
                  </a:lnTo>
                  <a:lnTo>
                    <a:pt x="162" y="39"/>
                  </a:lnTo>
                  <a:lnTo>
                    <a:pt x="166" y="38"/>
                  </a:lnTo>
                  <a:lnTo>
                    <a:pt x="167" y="37"/>
                  </a:lnTo>
                  <a:lnTo>
                    <a:pt x="172" y="36"/>
                  </a:lnTo>
                  <a:lnTo>
                    <a:pt x="176" y="32"/>
                  </a:lnTo>
                  <a:lnTo>
                    <a:pt x="180" y="32"/>
                  </a:lnTo>
                  <a:lnTo>
                    <a:pt x="185" y="27"/>
                  </a:lnTo>
                  <a:lnTo>
                    <a:pt x="191" y="23"/>
                  </a:lnTo>
                  <a:lnTo>
                    <a:pt x="194" y="18"/>
                  </a:lnTo>
                  <a:lnTo>
                    <a:pt x="198" y="18"/>
                  </a:lnTo>
                  <a:lnTo>
                    <a:pt x="199" y="11"/>
                  </a:lnTo>
                  <a:lnTo>
                    <a:pt x="196" y="5"/>
                  </a:lnTo>
                  <a:lnTo>
                    <a:pt x="192" y="5"/>
                  </a:lnTo>
                  <a:lnTo>
                    <a:pt x="185" y="1"/>
                  </a:lnTo>
                  <a:lnTo>
                    <a:pt x="182" y="1"/>
                  </a:lnTo>
                  <a:lnTo>
                    <a:pt x="180" y="0"/>
                  </a:lnTo>
                  <a:lnTo>
                    <a:pt x="174" y="0"/>
                  </a:lnTo>
                  <a:lnTo>
                    <a:pt x="171" y="0"/>
                  </a:lnTo>
                  <a:lnTo>
                    <a:pt x="166" y="0"/>
                  </a:lnTo>
                  <a:lnTo>
                    <a:pt x="162" y="0"/>
                  </a:lnTo>
                  <a:lnTo>
                    <a:pt x="154" y="0"/>
                  </a:lnTo>
                  <a:lnTo>
                    <a:pt x="149" y="0"/>
                  </a:lnTo>
                  <a:lnTo>
                    <a:pt x="143" y="1"/>
                  </a:lnTo>
                  <a:lnTo>
                    <a:pt x="135" y="5"/>
                  </a:lnTo>
                  <a:lnTo>
                    <a:pt x="129" y="7"/>
                  </a:lnTo>
                  <a:lnTo>
                    <a:pt x="124" y="11"/>
                  </a:lnTo>
                  <a:lnTo>
                    <a:pt x="114" y="14"/>
                  </a:lnTo>
                  <a:lnTo>
                    <a:pt x="109" y="18"/>
                  </a:lnTo>
                  <a:lnTo>
                    <a:pt x="102" y="20"/>
                  </a:lnTo>
                  <a:lnTo>
                    <a:pt x="95" y="27"/>
                  </a:lnTo>
                  <a:lnTo>
                    <a:pt x="88" y="30"/>
                  </a:lnTo>
                  <a:lnTo>
                    <a:pt x="80" y="36"/>
                  </a:lnTo>
                  <a:lnTo>
                    <a:pt x="74" y="39"/>
                  </a:lnTo>
                  <a:lnTo>
                    <a:pt x="68" y="47"/>
                  </a:lnTo>
                  <a:lnTo>
                    <a:pt x="62" y="50"/>
                  </a:lnTo>
                  <a:lnTo>
                    <a:pt x="55" y="55"/>
                  </a:lnTo>
                  <a:lnTo>
                    <a:pt x="47" y="61"/>
                  </a:lnTo>
                  <a:lnTo>
                    <a:pt x="42" y="67"/>
                  </a:lnTo>
                  <a:lnTo>
                    <a:pt x="37" y="75"/>
                  </a:lnTo>
                  <a:lnTo>
                    <a:pt x="31" y="81"/>
                  </a:lnTo>
                  <a:lnTo>
                    <a:pt x="26" y="86"/>
                  </a:lnTo>
                  <a:lnTo>
                    <a:pt x="22" y="93"/>
                  </a:lnTo>
                  <a:lnTo>
                    <a:pt x="17" y="97"/>
                  </a:lnTo>
                  <a:lnTo>
                    <a:pt x="13" y="105"/>
                  </a:lnTo>
                  <a:lnTo>
                    <a:pt x="10" y="110"/>
                  </a:lnTo>
                  <a:lnTo>
                    <a:pt x="7" y="115"/>
                  </a:lnTo>
                  <a:lnTo>
                    <a:pt x="6" y="121"/>
                  </a:lnTo>
                  <a:lnTo>
                    <a:pt x="2" y="126"/>
                  </a:lnTo>
                  <a:lnTo>
                    <a:pt x="2" y="133"/>
                  </a:lnTo>
                  <a:lnTo>
                    <a:pt x="2" y="137"/>
                  </a:lnTo>
                  <a:lnTo>
                    <a:pt x="0" y="141"/>
                  </a:lnTo>
                  <a:lnTo>
                    <a:pt x="0" y="145"/>
                  </a:lnTo>
                  <a:lnTo>
                    <a:pt x="2" y="150"/>
                  </a:lnTo>
                  <a:lnTo>
                    <a:pt x="2" y="153"/>
                  </a:lnTo>
                  <a:lnTo>
                    <a:pt x="6" y="157"/>
                  </a:lnTo>
                  <a:lnTo>
                    <a:pt x="7" y="164"/>
                  </a:lnTo>
                  <a:lnTo>
                    <a:pt x="10" y="168"/>
                  </a:lnTo>
                  <a:lnTo>
                    <a:pt x="13" y="171"/>
                  </a:lnTo>
                  <a:lnTo>
                    <a:pt x="18" y="172"/>
                  </a:lnTo>
                  <a:lnTo>
                    <a:pt x="24" y="175"/>
                  </a:lnTo>
                  <a:lnTo>
                    <a:pt x="28" y="175"/>
                  </a:lnTo>
                  <a:lnTo>
                    <a:pt x="31" y="175"/>
                  </a:lnTo>
                  <a:lnTo>
                    <a:pt x="35" y="175"/>
                  </a:lnTo>
                  <a:lnTo>
                    <a:pt x="40" y="175"/>
                  </a:lnTo>
                  <a:lnTo>
                    <a:pt x="46" y="175"/>
                  </a:lnTo>
                  <a:lnTo>
                    <a:pt x="47" y="175"/>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sp>
          <p:nvSpPr>
            <p:cNvPr id="49315" name="Freeform 53"/>
            <p:cNvSpPr>
              <a:spLocks/>
            </p:cNvSpPr>
            <p:nvPr/>
          </p:nvSpPr>
          <p:spPr bwMode="auto">
            <a:xfrm>
              <a:off x="-238" y="2910"/>
              <a:ext cx="95" cy="120"/>
            </a:xfrm>
            <a:custGeom>
              <a:avLst/>
              <a:gdLst>
                <a:gd name="T0" fmla="*/ 6 w 95"/>
                <a:gd name="T1" fmla="*/ 2 h 120"/>
                <a:gd name="T2" fmla="*/ 6 w 95"/>
                <a:gd name="T3" fmla="*/ 0 h 120"/>
                <a:gd name="T4" fmla="*/ 11 w 95"/>
                <a:gd name="T5" fmla="*/ 0 h 120"/>
                <a:gd name="T6" fmla="*/ 14 w 95"/>
                <a:gd name="T7" fmla="*/ 2 h 120"/>
                <a:gd name="T8" fmla="*/ 20 w 95"/>
                <a:gd name="T9" fmla="*/ 4 h 120"/>
                <a:gd name="T10" fmla="*/ 27 w 95"/>
                <a:gd name="T11" fmla="*/ 4 h 120"/>
                <a:gd name="T12" fmla="*/ 35 w 95"/>
                <a:gd name="T13" fmla="*/ 9 h 120"/>
                <a:gd name="T14" fmla="*/ 37 w 95"/>
                <a:gd name="T15" fmla="*/ 12 h 120"/>
                <a:gd name="T16" fmla="*/ 40 w 95"/>
                <a:gd name="T17" fmla="*/ 15 h 120"/>
                <a:gd name="T18" fmla="*/ 45 w 95"/>
                <a:gd name="T19" fmla="*/ 15 h 120"/>
                <a:gd name="T20" fmla="*/ 49 w 95"/>
                <a:gd name="T21" fmla="*/ 18 h 120"/>
                <a:gd name="T22" fmla="*/ 56 w 95"/>
                <a:gd name="T23" fmla="*/ 22 h 120"/>
                <a:gd name="T24" fmla="*/ 62 w 95"/>
                <a:gd name="T25" fmla="*/ 27 h 120"/>
                <a:gd name="T26" fmla="*/ 69 w 95"/>
                <a:gd name="T27" fmla="*/ 33 h 120"/>
                <a:gd name="T28" fmla="*/ 75 w 95"/>
                <a:gd name="T29" fmla="*/ 40 h 120"/>
                <a:gd name="T30" fmla="*/ 82 w 95"/>
                <a:gd name="T31" fmla="*/ 45 h 120"/>
                <a:gd name="T32" fmla="*/ 87 w 95"/>
                <a:gd name="T33" fmla="*/ 54 h 120"/>
                <a:gd name="T34" fmla="*/ 88 w 95"/>
                <a:gd name="T35" fmla="*/ 60 h 120"/>
                <a:gd name="T36" fmla="*/ 88 w 95"/>
                <a:gd name="T37" fmla="*/ 62 h 120"/>
                <a:gd name="T38" fmla="*/ 92 w 95"/>
                <a:gd name="T39" fmla="*/ 65 h 120"/>
                <a:gd name="T40" fmla="*/ 93 w 95"/>
                <a:gd name="T41" fmla="*/ 71 h 120"/>
                <a:gd name="T42" fmla="*/ 93 w 95"/>
                <a:gd name="T43" fmla="*/ 74 h 120"/>
                <a:gd name="T44" fmla="*/ 95 w 95"/>
                <a:gd name="T45" fmla="*/ 78 h 120"/>
                <a:gd name="T46" fmla="*/ 95 w 95"/>
                <a:gd name="T47" fmla="*/ 82 h 120"/>
                <a:gd name="T48" fmla="*/ 95 w 95"/>
                <a:gd name="T49" fmla="*/ 83 h 120"/>
                <a:gd name="T50" fmla="*/ 93 w 95"/>
                <a:gd name="T51" fmla="*/ 91 h 120"/>
                <a:gd name="T52" fmla="*/ 93 w 95"/>
                <a:gd name="T53" fmla="*/ 98 h 120"/>
                <a:gd name="T54" fmla="*/ 92 w 95"/>
                <a:gd name="T55" fmla="*/ 101 h 120"/>
                <a:gd name="T56" fmla="*/ 88 w 95"/>
                <a:gd name="T57" fmla="*/ 107 h 120"/>
                <a:gd name="T58" fmla="*/ 87 w 95"/>
                <a:gd name="T59" fmla="*/ 109 h 120"/>
                <a:gd name="T60" fmla="*/ 85 w 95"/>
                <a:gd name="T61" fmla="*/ 114 h 120"/>
                <a:gd name="T62" fmla="*/ 78 w 95"/>
                <a:gd name="T63" fmla="*/ 118 h 120"/>
                <a:gd name="T64" fmla="*/ 74 w 95"/>
                <a:gd name="T65" fmla="*/ 120 h 120"/>
                <a:gd name="T66" fmla="*/ 67 w 95"/>
                <a:gd name="T67" fmla="*/ 120 h 120"/>
                <a:gd name="T68" fmla="*/ 62 w 95"/>
                <a:gd name="T69" fmla="*/ 119 h 120"/>
                <a:gd name="T70" fmla="*/ 60 w 95"/>
                <a:gd name="T71" fmla="*/ 118 h 120"/>
                <a:gd name="T72" fmla="*/ 56 w 95"/>
                <a:gd name="T73" fmla="*/ 114 h 120"/>
                <a:gd name="T74" fmla="*/ 56 w 95"/>
                <a:gd name="T75" fmla="*/ 111 h 120"/>
                <a:gd name="T76" fmla="*/ 53 w 95"/>
                <a:gd name="T77" fmla="*/ 109 h 120"/>
                <a:gd name="T78" fmla="*/ 51 w 95"/>
                <a:gd name="T79" fmla="*/ 101 h 120"/>
                <a:gd name="T80" fmla="*/ 49 w 95"/>
                <a:gd name="T81" fmla="*/ 100 h 120"/>
                <a:gd name="T82" fmla="*/ 47 w 95"/>
                <a:gd name="T83" fmla="*/ 94 h 120"/>
                <a:gd name="T84" fmla="*/ 45 w 95"/>
                <a:gd name="T85" fmla="*/ 87 h 120"/>
                <a:gd name="T86" fmla="*/ 42 w 95"/>
                <a:gd name="T87" fmla="*/ 82 h 120"/>
                <a:gd name="T88" fmla="*/ 40 w 95"/>
                <a:gd name="T89" fmla="*/ 76 h 120"/>
                <a:gd name="T90" fmla="*/ 37 w 95"/>
                <a:gd name="T91" fmla="*/ 71 h 120"/>
                <a:gd name="T92" fmla="*/ 35 w 95"/>
                <a:gd name="T93" fmla="*/ 65 h 120"/>
                <a:gd name="T94" fmla="*/ 31 w 95"/>
                <a:gd name="T95" fmla="*/ 60 h 120"/>
                <a:gd name="T96" fmla="*/ 29 w 95"/>
                <a:gd name="T97" fmla="*/ 54 h 120"/>
                <a:gd name="T98" fmla="*/ 25 w 95"/>
                <a:gd name="T99" fmla="*/ 49 h 120"/>
                <a:gd name="T100" fmla="*/ 24 w 95"/>
                <a:gd name="T101" fmla="*/ 44 h 120"/>
                <a:gd name="T102" fmla="*/ 18 w 95"/>
                <a:gd name="T103" fmla="*/ 41 h 120"/>
                <a:gd name="T104" fmla="*/ 17 w 95"/>
                <a:gd name="T105" fmla="*/ 38 h 120"/>
                <a:gd name="T106" fmla="*/ 13 w 95"/>
                <a:gd name="T107" fmla="*/ 33 h 120"/>
                <a:gd name="T108" fmla="*/ 13 w 95"/>
                <a:gd name="T109" fmla="*/ 30 h 120"/>
                <a:gd name="T110" fmla="*/ 6 w 95"/>
                <a:gd name="T111" fmla="*/ 22 h 120"/>
                <a:gd name="T112" fmla="*/ 4 w 95"/>
                <a:gd name="T113" fmla="*/ 16 h 120"/>
                <a:gd name="T114" fmla="*/ 0 w 95"/>
                <a:gd name="T115" fmla="*/ 9 h 120"/>
                <a:gd name="T116" fmla="*/ 0 w 95"/>
                <a:gd name="T117" fmla="*/ 8 h 120"/>
                <a:gd name="T118" fmla="*/ 0 w 95"/>
                <a:gd name="T119" fmla="*/ 4 h 120"/>
                <a:gd name="T120" fmla="*/ 6 w 95"/>
                <a:gd name="T121" fmla="*/ 2 h 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120"/>
                <a:gd name="T185" fmla="*/ 95 w 95"/>
                <a:gd name="T186" fmla="*/ 120 h 1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120">
                  <a:moveTo>
                    <a:pt x="6" y="2"/>
                  </a:moveTo>
                  <a:lnTo>
                    <a:pt x="6" y="0"/>
                  </a:lnTo>
                  <a:lnTo>
                    <a:pt x="11" y="0"/>
                  </a:lnTo>
                  <a:lnTo>
                    <a:pt x="14" y="2"/>
                  </a:lnTo>
                  <a:lnTo>
                    <a:pt x="20" y="4"/>
                  </a:lnTo>
                  <a:lnTo>
                    <a:pt x="27" y="4"/>
                  </a:lnTo>
                  <a:lnTo>
                    <a:pt x="35" y="9"/>
                  </a:lnTo>
                  <a:lnTo>
                    <a:pt x="37" y="12"/>
                  </a:lnTo>
                  <a:lnTo>
                    <a:pt x="40" y="15"/>
                  </a:lnTo>
                  <a:lnTo>
                    <a:pt x="45" y="15"/>
                  </a:lnTo>
                  <a:lnTo>
                    <a:pt x="49" y="18"/>
                  </a:lnTo>
                  <a:lnTo>
                    <a:pt x="56" y="22"/>
                  </a:lnTo>
                  <a:lnTo>
                    <a:pt x="62" y="27"/>
                  </a:lnTo>
                  <a:lnTo>
                    <a:pt x="69" y="33"/>
                  </a:lnTo>
                  <a:lnTo>
                    <a:pt x="75" y="40"/>
                  </a:lnTo>
                  <a:lnTo>
                    <a:pt x="82" y="45"/>
                  </a:lnTo>
                  <a:lnTo>
                    <a:pt x="87" y="54"/>
                  </a:lnTo>
                  <a:lnTo>
                    <a:pt x="88" y="60"/>
                  </a:lnTo>
                  <a:lnTo>
                    <a:pt x="88" y="62"/>
                  </a:lnTo>
                  <a:lnTo>
                    <a:pt x="92" y="65"/>
                  </a:lnTo>
                  <a:lnTo>
                    <a:pt x="93" y="71"/>
                  </a:lnTo>
                  <a:lnTo>
                    <a:pt x="93" y="74"/>
                  </a:lnTo>
                  <a:lnTo>
                    <a:pt x="95" y="78"/>
                  </a:lnTo>
                  <a:lnTo>
                    <a:pt x="95" y="82"/>
                  </a:lnTo>
                  <a:lnTo>
                    <a:pt x="95" y="83"/>
                  </a:lnTo>
                  <a:lnTo>
                    <a:pt x="93" y="91"/>
                  </a:lnTo>
                  <a:lnTo>
                    <a:pt x="93" y="98"/>
                  </a:lnTo>
                  <a:lnTo>
                    <a:pt x="92" y="101"/>
                  </a:lnTo>
                  <a:lnTo>
                    <a:pt x="88" y="107"/>
                  </a:lnTo>
                  <a:lnTo>
                    <a:pt x="87" y="109"/>
                  </a:lnTo>
                  <a:lnTo>
                    <a:pt x="85" y="114"/>
                  </a:lnTo>
                  <a:lnTo>
                    <a:pt x="78" y="118"/>
                  </a:lnTo>
                  <a:lnTo>
                    <a:pt x="74" y="120"/>
                  </a:lnTo>
                  <a:lnTo>
                    <a:pt x="67" y="120"/>
                  </a:lnTo>
                  <a:lnTo>
                    <a:pt x="62" y="119"/>
                  </a:lnTo>
                  <a:lnTo>
                    <a:pt x="60" y="118"/>
                  </a:lnTo>
                  <a:lnTo>
                    <a:pt x="56" y="114"/>
                  </a:lnTo>
                  <a:lnTo>
                    <a:pt x="56" y="111"/>
                  </a:lnTo>
                  <a:lnTo>
                    <a:pt x="53" y="109"/>
                  </a:lnTo>
                  <a:lnTo>
                    <a:pt x="51" y="101"/>
                  </a:lnTo>
                  <a:lnTo>
                    <a:pt x="49" y="100"/>
                  </a:lnTo>
                  <a:lnTo>
                    <a:pt x="47" y="94"/>
                  </a:lnTo>
                  <a:lnTo>
                    <a:pt x="45" y="87"/>
                  </a:lnTo>
                  <a:lnTo>
                    <a:pt x="42" y="82"/>
                  </a:lnTo>
                  <a:lnTo>
                    <a:pt x="40" y="76"/>
                  </a:lnTo>
                  <a:lnTo>
                    <a:pt x="37" y="71"/>
                  </a:lnTo>
                  <a:lnTo>
                    <a:pt x="35" y="65"/>
                  </a:lnTo>
                  <a:lnTo>
                    <a:pt x="31" y="60"/>
                  </a:lnTo>
                  <a:lnTo>
                    <a:pt x="29" y="54"/>
                  </a:lnTo>
                  <a:lnTo>
                    <a:pt x="25" y="49"/>
                  </a:lnTo>
                  <a:lnTo>
                    <a:pt x="24" y="44"/>
                  </a:lnTo>
                  <a:lnTo>
                    <a:pt x="18" y="41"/>
                  </a:lnTo>
                  <a:lnTo>
                    <a:pt x="17" y="38"/>
                  </a:lnTo>
                  <a:lnTo>
                    <a:pt x="13" y="33"/>
                  </a:lnTo>
                  <a:lnTo>
                    <a:pt x="13" y="30"/>
                  </a:lnTo>
                  <a:lnTo>
                    <a:pt x="6" y="22"/>
                  </a:lnTo>
                  <a:lnTo>
                    <a:pt x="4" y="16"/>
                  </a:lnTo>
                  <a:lnTo>
                    <a:pt x="0" y="9"/>
                  </a:lnTo>
                  <a:lnTo>
                    <a:pt x="0" y="8"/>
                  </a:lnTo>
                  <a:lnTo>
                    <a:pt x="0" y="4"/>
                  </a:lnTo>
                  <a:lnTo>
                    <a:pt x="6" y="2"/>
                  </a:lnTo>
                  <a:close/>
                </a:path>
              </a:pathLst>
            </a:custGeom>
            <a:solidFill>
              <a:srgbClr val="588ECE"/>
            </a:solidFill>
            <a:ln w="9525">
              <a:noFill/>
              <a:round/>
              <a:headEnd/>
              <a:tailEnd/>
            </a:ln>
          </p:spPr>
          <p:txBody>
            <a:bodyPr wrap="none" lIns="35426" tIns="17712" rIns="35426" bIns="17712">
              <a:spAutoFit/>
            </a:bodyPr>
            <a:lstStyle/>
            <a:p>
              <a:pPr latinLnBrk="0"/>
              <a:endParaRPr kumimoji="0" lang="ko-KR" altLang="en-US">
                <a:latin typeface="Calibri" pitchFamily="34" charset="0"/>
                <a:ea typeface="맑은 고딕" pitchFamily="50" charset="-127"/>
              </a:endParaRPr>
            </a:p>
          </p:txBody>
        </p:sp>
      </p:grpSp>
      <p:grpSp>
        <p:nvGrpSpPr>
          <p:cNvPr id="4" name="Group 54"/>
          <p:cNvGrpSpPr>
            <a:grpSpLocks/>
          </p:cNvGrpSpPr>
          <p:nvPr/>
        </p:nvGrpSpPr>
        <p:grpSpPr bwMode="auto">
          <a:xfrm>
            <a:off x="2419350" y="2301875"/>
            <a:ext cx="374650" cy="590550"/>
            <a:chOff x="3496" y="3477"/>
            <a:chExt cx="453" cy="679"/>
          </a:xfrm>
        </p:grpSpPr>
        <p:grpSp>
          <p:nvGrpSpPr>
            <p:cNvPr id="49179" name="Group 55"/>
            <p:cNvGrpSpPr>
              <a:grpSpLocks/>
            </p:cNvGrpSpPr>
            <p:nvPr/>
          </p:nvGrpSpPr>
          <p:grpSpPr bwMode="auto">
            <a:xfrm>
              <a:off x="3537" y="3527"/>
              <a:ext cx="371" cy="629"/>
              <a:chOff x="1083" y="2709"/>
              <a:chExt cx="371" cy="629"/>
            </a:xfrm>
          </p:grpSpPr>
          <p:sp>
            <p:nvSpPr>
              <p:cNvPr id="49184" name="Rectangle 56"/>
              <p:cNvSpPr>
                <a:spLocks noChangeArrowheads="1"/>
              </p:cNvSpPr>
              <p:nvPr/>
            </p:nvSpPr>
            <p:spPr bwMode="auto">
              <a:xfrm>
                <a:off x="1311" y="2780"/>
                <a:ext cx="138" cy="558"/>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85" name="Freeform 57"/>
              <p:cNvSpPr>
                <a:spLocks/>
              </p:cNvSpPr>
              <p:nvPr/>
            </p:nvSpPr>
            <p:spPr bwMode="auto">
              <a:xfrm>
                <a:off x="1088" y="2709"/>
                <a:ext cx="223" cy="628"/>
              </a:xfrm>
              <a:custGeom>
                <a:avLst/>
                <a:gdLst>
                  <a:gd name="T0" fmla="*/ 0 w 1119"/>
                  <a:gd name="T1" fmla="*/ 96 h 3142"/>
                  <a:gd name="T2" fmla="*/ 44 w 1119"/>
                  <a:gd name="T3" fmla="*/ 126 h 3142"/>
                  <a:gd name="T4" fmla="*/ 44 w 1119"/>
                  <a:gd name="T5" fmla="*/ 15 h 3142"/>
                  <a:gd name="T6" fmla="*/ 37 w 1119"/>
                  <a:gd name="T7" fmla="*/ 10 h 3142"/>
                  <a:gd name="T8" fmla="*/ 0 w 1119"/>
                  <a:gd name="T9" fmla="*/ 0 h 3142"/>
                  <a:gd name="T10" fmla="*/ 0 w 1119"/>
                  <a:gd name="T11" fmla="*/ 96 h 3142"/>
                  <a:gd name="T12" fmla="*/ 0 60000 65536"/>
                  <a:gd name="T13" fmla="*/ 0 60000 65536"/>
                  <a:gd name="T14" fmla="*/ 0 60000 65536"/>
                  <a:gd name="T15" fmla="*/ 0 60000 65536"/>
                  <a:gd name="T16" fmla="*/ 0 60000 65536"/>
                  <a:gd name="T17" fmla="*/ 0 60000 65536"/>
                  <a:gd name="T18" fmla="*/ 0 w 1119"/>
                  <a:gd name="T19" fmla="*/ 0 h 3142"/>
                  <a:gd name="T20" fmla="*/ 1119 w 1119"/>
                  <a:gd name="T21" fmla="*/ 3142 h 3142"/>
                </a:gdLst>
                <a:ahLst/>
                <a:cxnLst>
                  <a:cxn ang="T12">
                    <a:pos x="T0" y="T1"/>
                  </a:cxn>
                  <a:cxn ang="T13">
                    <a:pos x="T2" y="T3"/>
                  </a:cxn>
                  <a:cxn ang="T14">
                    <a:pos x="T4" y="T5"/>
                  </a:cxn>
                  <a:cxn ang="T15">
                    <a:pos x="T6" y="T7"/>
                  </a:cxn>
                  <a:cxn ang="T16">
                    <a:pos x="T8" y="T9"/>
                  </a:cxn>
                  <a:cxn ang="T17">
                    <a:pos x="T10" y="T11"/>
                  </a:cxn>
                </a:cxnLst>
                <a:rect l="T18" t="T19" r="T20" b="T21"/>
                <a:pathLst>
                  <a:path w="1119" h="3142">
                    <a:moveTo>
                      <a:pt x="0" y="2390"/>
                    </a:moveTo>
                    <a:lnTo>
                      <a:pt x="1119" y="3142"/>
                    </a:lnTo>
                    <a:lnTo>
                      <a:pt x="1119" y="377"/>
                    </a:lnTo>
                    <a:lnTo>
                      <a:pt x="941" y="243"/>
                    </a:lnTo>
                    <a:lnTo>
                      <a:pt x="0" y="0"/>
                    </a:lnTo>
                    <a:lnTo>
                      <a:pt x="0" y="239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186" name="Freeform 58"/>
              <p:cNvSpPr>
                <a:spLocks/>
              </p:cNvSpPr>
              <p:nvPr/>
            </p:nvSpPr>
            <p:spPr bwMode="auto">
              <a:xfrm>
                <a:off x="1309" y="2780"/>
                <a:ext cx="138" cy="63"/>
              </a:xfrm>
              <a:custGeom>
                <a:avLst/>
                <a:gdLst>
                  <a:gd name="T0" fmla="*/ 0 w 688"/>
                  <a:gd name="T1" fmla="*/ 0 h 317"/>
                  <a:gd name="T2" fmla="*/ 28 w 688"/>
                  <a:gd name="T3" fmla="*/ 0 h 317"/>
                  <a:gd name="T4" fmla="*/ 28 w 688"/>
                  <a:gd name="T5" fmla="*/ 13 h 317"/>
                  <a:gd name="T6" fmla="*/ 0 w 688"/>
                  <a:gd name="T7" fmla="*/ 6 h 317"/>
                  <a:gd name="T8" fmla="*/ 0 w 688"/>
                  <a:gd name="T9" fmla="*/ 0 h 317"/>
                  <a:gd name="T10" fmla="*/ 0 60000 65536"/>
                  <a:gd name="T11" fmla="*/ 0 60000 65536"/>
                  <a:gd name="T12" fmla="*/ 0 60000 65536"/>
                  <a:gd name="T13" fmla="*/ 0 60000 65536"/>
                  <a:gd name="T14" fmla="*/ 0 60000 65536"/>
                  <a:gd name="T15" fmla="*/ 0 w 688"/>
                  <a:gd name="T16" fmla="*/ 0 h 317"/>
                  <a:gd name="T17" fmla="*/ 688 w 688"/>
                  <a:gd name="T18" fmla="*/ 317 h 317"/>
                </a:gdLst>
                <a:ahLst/>
                <a:cxnLst>
                  <a:cxn ang="T10">
                    <a:pos x="T0" y="T1"/>
                  </a:cxn>
                  <a:cxn ang="T11">
                    <a:pos x="T2" y="T3"/>
                  </a:cxn>
                  <a:cxn ang="T12">
                    <a:pos x="T4" y="T5"/>
                  </a:cxn>
                  <a:cxn ang="T13">
                    <a:pos x="T6" y="T7"/>
                  </a:cxn>
                  <a:cxn ang="T14">
                    <a:pos x="T8" y="T9"/>
                  </a:cxn>
                </a:cxnLst>
                <a:rect l="T15" t="T16" r="T17" b="T18"/>
                <a:pathLst>
                  <a:path w="688" h="317">
                    <a:moveTo>
                      <a:pt x="0" y="0"/>
                    </a:moveTo>
                    <a:lnTo>
                      <a:pt x="688" y="0"/>
                    </a:lnTo>
                    <a:lnTo>
                      <a:pt x="688" y="317"/>
                    </a:lnTo>
                    <a:lnTo>
                      <a:pt x="0" y="149"/>
                    </a:lnTo>
                    <a:lnTo>
                      <a:pt x="0" y="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187" name="Rectangle 59"/>
              <p:cNvSpPr>
                <a:spLocks noChangeArrowheads="1"/>
              </p:cNvSpPr>
              <p:nvPr/>
            </p:nvSpPr>
            <p:spPr bwMode="auto">
              <a:xfrm>
                <a:off x="1311" y="2862"/>
                <a:ext cx="67"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88" name="Rectangle 60"/>
              <p:cNvSpPr>
                <a:spLocks noChangeArrowheads="1"/>
              </p:cNvSpPr>
              <p:nvPr/>
            </p:nvSpPr>
            <p:spPr bwMode="auto">
              <a:xfrm>
                <a:off x="1384" y="2861"/>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89" name="Rectangle 61"/>
              <p:cNvSpPr>
                <a:spLocks noChangeArrowheads="1"/>
              </p:cNvSpPr>
              <p:nvPr/>
            </p:nvSpPr>
            <p:spPr bwMode="auto">
              <a:xfrm>
                <a:off x="1347" y="2824"/>
                <a:ext cx="69"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0" name="Rectangle 62"/>
              <p:cNvSpPr>
                <a:spLocks noChangeArrowheads="1"/>
              </p:cNvSpPr>
              <p:nvPr/>
            </p:nvSpPr>
            <p:spPr bwMode="auto">
              <a:xfrm>
                <a:off x="1418" y="2824"/>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1" name="Rectangle 63"/>
              <p:cNvSpPr>
                <a:spLocks noChangeArrowheads="1"/>
              </p:cNvSpPr>
              <p:nvPr/>
            </p:nvSpPr>
            <p:spPr bwMode="auto">
              <a:xfrm>
                <a:off x="1307" y="2824"/>
                <a:ext cx="36"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2" name="Rectangle 64"/>
              <p:cNvSpPr>
                <a:spLocks noChangeArrowheads="1"/>
              </p:cNvSpPr>
              <p:nvPr/>
            </p:nvSpPr>
            <p:spPr bwMode="auto">
              <a:xfrm>
                <a:off x="1311" y="2785"/>
                <a:ext cx="69" cy="34"/>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3" name="Rectangle 65"/>
              <p:cNvSpPr>
                <a:spLocks noChangeArrowheads="1"/>
              </p:cNvSpPr>
              <p:nvPr/>
            </p:nvSpPr>
            <p:spPr bwMode="auto">
              <a:xfrm>
                <a:off x="1385" y="2786"/>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4" name="Rectangle 66"/>
              <p:cNvSpPr>
                <a:spLocks noChangeArrowheads="1"/>
              </p:cNvSpPr>
              <p:nvPr/>
            </p:nvSpPr>
            <p:spPr bwMode="auto">
              <a:xfrm>
                <a:off x="1311" y="2936"/>
                <a:ext cx="67"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5" name="Rectangle 67"/>
              <p:cNvSpPr>
                <a:spLocks noChangeArrowheads="1"/>
              </p:cNvSpPr>
              <p:nvPr/>
            </p:nvSpPr>
            <p:spPr bwMode="auto">
              <a:xfrm>
                <a:off x="1383" y="2935"/>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6" name="Rectangle 68"/>
              <p:cNvSpPr>
                <a:spLocks noChangeArrowheads="1"/>
              </p:cNvSpPr>
              <p:nvPr/>
            </p:nvSpPr>
            <p:spPr bwMode="auto">
              <a:xfrm>
                <a:off x="1346" y="2898"/>
                <a:ext cx="69"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7" name="Rectangle 69"/>
              <p:cNvSpPr>
                <a:spLocks noChangeArrowheads="1"/>
              </p:cNvSpPr>
              <p:nvPr/>
            </p:nvSpPr>
            <p:spPr bwMode="auto">
              <a:xfrm>
                <a:off x="1418" y="2898"/>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8" name="Rectangle 70"/>
              <p:cNvSpPr>
                <a:spLocks noChangeArrowheads="1"/>
              </p:cNvSpPr>
              <p:nvPr/>
            </p:nvSpPr>
            <p:spPr bwMode="auto">
              <a:xfrm>
                <a:off x="1311" y="2898"/>
                <a:ext cx="31"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199" name="Rectangle 71"/>
              <p:cNvSpPr>
                <a:spLocks noChangeArrowheads="1"/>
              </p:cNvSpPr>
              <p:nvPr/>
            </p:nvSpPr>
            <p:spPr bwMode="auto">
              <a:xfrm>
                <a:off x="1310" y="3008"/>
                <a:ext cx="68"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0" name="Rectangle 72"/>
              <p:cNvSpPr>
                <a:spLocks noChangeArrowheads="1"/>
              </p:cNvSpPr>
              <p:nvPr/>
            </p:nvSpPr>
            <p:spPr bwMode="auto">
              <a:xfrm>
                <a:off x="1383" y="3007"/>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1" name="Rectangle 73"/>
              <p:cNvSpPr>
                <a:spLocks noChangeArrowheads="1"/>
              </p:cNvSpPr>
              <p:nvPr/>
            </p:nvSpPr>
            <p:spPr bwMode="auto">
              <a:xfrm>
                <a:off x="1346" y="2971"/>
                <a:ext cx="69" cy="31"/>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2" name="Rectangle 74"/>
              <p:cNvSpPr>
                <a:spLocks noChangeArrowheads="1"/>
              </p:cNvSpPr>
              <p:nvPr/>
            </p:nvSpPr>
            <p:spPr bwMode="auto">
              <a:xfrm>
                <a:off x="1418" y="2970"/>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3" name="Rectangle 75"/>
              <p:cNvSpPr>
                <a:spLocks noChangeArrowheads="1"/>
              </p:cNvSpPr>
              <p:nvPr/>
            </p:nvSpPr>
            <p:spPr bwMode="auto">
              <a:xfrm>
                <a:off x="1311" y="2970"/>
                <a:ext cx="31"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4" name="Rectangle 76"/>
              <p:cNvSpPr>
                <a:spLocks noChangeArrowheads="1"/>
              </p:cNvSpPr>
              <p:nvPr/>
            </p:nvSpPr>
            <p:spPr bwMode="auto">
              <a:xfrm>
                <a:off x="1311" y="3083"/>
                <a:ext cx="66" cy="31"/>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5" name="Rectangle 77"/>
              <p:cNvSpPr>
                <a:spLocks noChangeArrowheads="1"/>
              </p:cNvSpPr>
              <p:nvPr/>
            </p:nvSpPr>
            <p:spPr bwMode="auto">
              <a:xfrm>
                <a:off x="1382" y="3082"/>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6" name="Rectangle 78"/>
              <p:cNvSpPr>
                <a:spLocks noChangeArrowheads="1"/>
              </p:cNvSpPr>
              <p:nvPr/>
            </p:nvSpPr>
            <p:spPr bwMode="auto">
              <a:xfrm>
                <a:off x="1345" y="3045"/>
                <a:ext cx="69"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7" name="Rectangle 79"/>
              <p:cNvSpPr>
                <a:spLocks noChangeArrowheads="1"/>
              </p:cNvSpPr>
              <p:nvPr/>
            </p:nvSpPr>
            <p:spPr bwMode="auto">
              <a:xfrm>
                <a:off x="1417" y="3045"/>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8" name="Rectangle 80"/>
              <p:cNvSpPr>
                <a:spLocks noChangeArrowheads="1"/>
              </p:cNvSpPr>
              <p:nvPr/>
            </p:nvSpPr>
            <p:spPr bwMode="auto">
              <a:xfrm>
                <a:off x="1311" y="3045"/>
                <a:ext cx="30"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09" name="Rectangle 81"/>
              <p:cNvSpPr>
                <a:spLocks noChangeArrowheads="1"/>
              </p:cNvSpPr>
              <p:nvPr/>
            </p:nvSpPr>
            <p:spPr bwMode="auto">
              <a:xfrm>
                <a:off x="1311" y="3156"/>
                <a:ext cx="67" cy="31"/>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0" name="Rectangle 82"/>
              <p:cNvSpPr>
                <a:spLocks noChangeArrowheads="1"/>
              </p:cNvSpPr>
              <p:nvPr/>
            </p:nvSpPr>
            <p:spPr bwMode="auto">
              <a:xfrm>
                <a:off x="1384" y="3155"/>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1" name="Rectangle 83"/>
              <p:cNvSpPr>
                <a:spLocks noChangeArrowheads="1"/>
              </p:cNvSpPr>
              <p:nvPr/>
            </p:nvSpPr>
            <p:spPr bwMode="auto">
              <a:xfrm>
                <a:off x="1347" y="3118"/>
                <a:ext cx="69"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2" name="Rectangle 84"/>
              <p:cNvSpPr>
                <a:spLocks noChangeArrowheads="1"/>
              </p:cNvSpPr>
              <p:nvPr/>
            </p:nvSpPr>
            <p:spPr bwMode="auto">
              <a:xfrm>
                <a:off x="1418" y="3118"/>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3" name="Rectangle 85"/>
              <p:cNvSpPr>
                <a:spLocks noChangeArrowheads="1"/>
              </p:cNvSpPr>
              <p:nvPr/>
            </p:nvSpPr>
            <p:spPr bwMode="auto">
              <a:xfrm>
                <a:off x="1310" y="3230"/>
                <a:ext cx="68"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4" name="Rectangle 86"/>
              <p:cNvSpPr>
                <a:spLocks noChangeArrowheads="1"/>
              </p:cNvSpPr>
              <p:nvPr/>
            </p:nvSpPr>
            <p:spPr bwMode="auto">
              <a:xfrm>
                <a:off x="1383" y="3230"/>
                <a:ext cx="69"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5" name="Rectangle 87"/>
              <p:cNvSpPr>
                <a:spLocks noChangeArrowheads="1"/>
              </p:cNvSpPr>
              <p:nvPr/>
            </p:nvSpPr>
            <p:spPr bwMode="auto">
              <a:xfrm>
                <a:off x="1346" y="3193"/>
                <a:ext cx="69" cy="31"/>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6" name="Rectangle 88"/>
              <p:cNvSpPr>
                <a:spLocks noChangeArrowheads="1"/>
              </p:cNvSpPr>
              <p:nvPr/>
            </p:nvSpPr>
            <p:spPr bwMode="auto">
              <a:xfrm>
                <a:off x="1418" y="3192"/>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7" name="Rectangle 89"/>
              <p:cNvSpPr>
                <a:spLocks noChangeArrowheads="1"/>
              </p:cNvSpPr>
              <p:nvPr/>
            </p:nvSpPr>
            <p:spPr bwMode="auto">
              <a:xfrm>
                <a:off x="1311" y="3192"/>
                <a:ext cx="31"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8" name="Rectangle 90"/>
              <p:cNvSpPr>
                <a:spLocks noChangeArrowheads="1"/>
              </p:cNvSpPr>
              <p:nvPr/>
            </p:nvSpPr>
            <p:spPr bwMode="auto">
              <a:xfrm>
                <a:off x="1311" y="3303"/>
                <a:ext cx="67"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19" name="Rectangle 91"/>
              <p:cNvSpPr>
                <a:spLocks noChangeArrowheads="1"/>
              </p:cNvSpPr>
              <p:nvPr/>
            </p:nvSpPr>
            <p:spPr bwMode="auto">
              <a:xfrm>
                <a:off x="1383" y="3302"/>
                <a:ext cx="69" cy="33"/>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20" name="Rectangle 92"/>
              <p:cNvSpPr>
                <a:spLocks noChangeArrowheads="1"/>
              </p:cNvSpPr>
              <p:nvPr/>
            </p:nvSpPr>
            <p:spPr bwMode="auto">
              <a:xfrm>
                <a:off x="1346" y="3265"/>
                <a:ext cx="69"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21" name="Rectangle 93"/>
              <p:cNvSpPr>
                <a:spLocks noChangeArrowheads="1"/>
              </p:cNvSpPr>
              <p:nvPr/>
            </p:nvSpPr>
            <p:spPr bwMode="auto">
              <a:xfrm>
                <a:off x="1418" y="3265"/>
                <a:ext cx="35"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22" name="Rectangle 94"/>
              <p:cNvSpPr>
                <a:spLocks noChangeArrowheads="1"/>
              </p:cNvSpPr>
              <p:nvPr/>
            </p:nvSpPr>
            <p:spPr bwMode="auto">
              <a:xfrm>
                <a:off x="1311" y="3265"/>
                <a:ext cx="31"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sp>
            <p:nvSpPr>
              <p:cNvPr id="49223" name="Freeform 95"/>
              <p:cNvSpPr>
                <a:spLocks/>
              </p:cNvSpPr>
              <p:nvPr/>
            </p:nvSpPr>
            <p:spPr bwMode="auto">
              <a:xfrm>
                <a:off x="1293" y="3292"/>
                <a:ext cx="19" cy="41"/>
              </a:xfrm>
              <a:custGeom>
                <a:avLst/>
                <a:gdLst>
                  <a:gd name="T0" fmla="*/ 4 w 92"/>
                  <a:gd name="T1" fmla="*/ 2 h 201"/>
                  <a:gd name="T2" fmla="*/ 4 w 92"/>
                  <a:gd name="T3" fmla="*/ 8 h 201"/>
                  <a:gd name="T4" fmla="*/ 0 w 92"/>
                  <a:gd name="T5" fmla="*/ 6 h 201"/>
                  <a:gd name="T6" fmla="*/ 0 w 92"/>
                  <a:gd name="T7" fmla="*/ 0 h 201"/>
                  <a:gd name="T8" fmla="*/ 4 w 92"/>
                  <a:gd name="T9" fmla="*/ 2 h 201"/>
                  <a:gd name="T10" fmla="*/ 0 60000 65536"/>
                  <a:gd name="T11" fmla="*/ 0 60000 65536"/>
                  <a:gd name="T12" fmla="*/ 0 60000 65536"/>
                  <a:gd name="T13" fmla="*/ 0 60000 65536"/>
                  <a:gd name="T14" fmla="*/ 0 60000 65536"/>
                  <a:gd name="T15" fmla="*/ 0 w 92"/>
                  <a:gd name="T16" fmla="*/ 0 h 201"/>
                  <a:gd name="T17" fmla="*/ 92 w 92"/>
                  <a:gd name="T18" fmla="*/ 201 h 201"/>
                </a:gdLst>
                <a:ahLst/>
                <a:cxnLst>
                  <a:cxn ang="T10">
                    <a:pos x="T0" y="T1"/>
                  </a:cxn>
                  <a:cxn ang="T11">
                    <a:pos x="T2" y="T3"/>
                  </a:cxn>
                  <a:cxn ang="T12">
                    <a:pos x="T4" y="T5"/>
                  </a:cxn>
                  <a:cxn ang="T13">
                    <a:pos x="T6" y="T7"/>
                  </a:cxn>
                  <a:cxn ang="T14">
                    <a:pos x="T8" y="T9"/>
                  </a:cxn>
                </a:cxnLst>
                <a:rect l="T15" t="T16" r="T17" b="T18"/>
                <a:pathLst>
                  <a:path w="92" h="201">
                    <a:moveTo>
                      <a:pt x="92" y="52"/>
                    </a:moveTo>
                    <a:lnTo>
                      <a:pt x="92" y="201"/>
                    </a:lnTo>
                    <a:lnTo>
                      <a:pt x="0" y="144"/>
                    </a:lnTo>
                    <a:lnTo>
                      <a:pt x="0" y="0"/>
                    </a:lnTo>
                    <a:lnTo>
                      <a:pt x="92" y="52"/>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24" name="Freeform 96"/>
              <p:cNvSpPr>
                <a:spLocks/>
              </p:cNvSpPr>
              <p:nvPr/>
            </p:nvSpPr>
            <p:spPr bwMode="auto">
              <a:xfrm>
                <a:off x="1232" y="3251"/>
                <a:ext cx="57" cy="68"/>
              </a:xfrm>
              <a:custGeom>
                <a:avLst/>
                <a:gdLst>
                  <a:gd name="T0" fmla="*/ 11 w 285"/>
                  <a:gd name="T1" fmla="*/ 8 h 343"/>
                  <a:gd name="T2" fmla="*/ 11 w 285"/>
                  <a:gd name="T3" fmla="*/ 13 h 343"/>
                  <a:gd name="T4" fmla="*/ 0 w 285"/>
                  <a:gd name="T5" fmla="*/ 6 h 343"/>
                  <a:gd name="T6" fmla="*/ 0 w 285"/>
                  <a:gd name="T7" fmla="*/ 0 h 343"/>
                  <a:gd name="T8" fmla="*/ 11 w 285"/>
                  <a:gd name="T9" fmla="*/ 8 h 343"/>
                  <a:gd name="T10" fmla="*/ 0 60000 65536"/>
                  <a:gd name="T11" fmla="*/ 0 60000 65536"/>
                  <a:gd name="T12" fmla="*/ 0 60000 65536"/>
                  <a:gd name="T13" fmla="*/ 0 60000 65536"/>
                  <a:gd name="T14" fmla="*/ 0 60000 65536"/>
                  <a:gd name="T15" fmla="*/ 0 w 285"/>
                  <a:gd name="T16" fmla="*/ 0 h 343"/>
                  <a:gd name="T17" fmla="*/ 285 w 285"/>
                  <a:gd name="T18" fmla="*/ 343 h 343"/>
                </a:gdLst>
                <a:ahLst/>
                <a:cxnLst>
                  <a:cxn ang="T10">
                    <a:pos x="T0" y="T1"/>
                  </a:cxn>
                  <a:cxn ang="T11">
                    <a:pos x="T2" y="T3"/>
                  </a:cxn>
                  <a:cxn ang="T12">
                    <a:pos x="T4" y="T5"/>
                  </a:cxn>
                  <a:cxn ang="T13">
                    <a:pos x="T6" y="T7"/>
                  </a:cxn>
                  <a:cxn ang="T14">
                    <a:pos x="T8" y="T9"/>
                  </a:cxn>
                </a:cxnLst>
                <a:rect l="T15" t="T16" r="T17" b="T18"/>
                <a:pathLst>
                  <a:path w="285" h="343">
                    <a:moveTo>
                      <a:pt x="285" y="194"/>
                    </a:moveTo>
                    <a:lnTo>
                      <a:pt x="285" y="343"/>
                    </a:lnTo>
                    <a:lnTo>
                      <a:pt x="0" y="147"/>
                    </a:lnTo>
                    <a:lnTo>
                      <a:pt x="0" y="0"/>
                    </a:lnTo>
                    <a:lnTo>
                      <a:pt x="285" y="19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25" name="Freeform 97"/>
              <p:cNvSpPr>
                <a:spLocks/>
              </p:cNvSpPr>
              <p:nvPr/>
            </p:nvSpPr>
            <p:spPr bwMode="auto">
              <a:xfrm>
                <a:off x="1173" y="3212"/>
                <a:ext cx="57" cy="66"/>
              </a:xfrm>
              <a:custGeom>
                <a:avLst/>
                <a:gdLst>
                  <a:gd name="T0" fmla="*/ 11 w 283"/>
                  <a:gd name="T1" fmla="*/ 8 h 329"/>
                  <a:gd name="T2" fmla="*/ 11 w 283"/>
                  <a:gd name="T3" fmla="*/ 13 h 329"/>
                  <a:gd name="T4" fmla="*/ 0 w 283"/>
                  <a:gd name="T5" fmla="*/ 6 h 329"/>
                  <a:gd name="T6" fmla="*/ 0 w 283"/>
                  <a:gd name="T7" fmla="*/ 0 h 329"/>
                  <a:gd name="T8" fmla="*/ 11 w 283"/>
                  <a:gd name="T9" fmla="*/ 8 h 329"/>
                  <a:gd name="T10" fmla="*/ 0 60000 65536"/>
                  <a:gd name="T11" fmla="*/ 0 60000 65536"/>
                  <a:gd name="T12" fmla="*/ 0 60000 65536"/>
                  <a:gd name="T13" fmla="*/ 0 60000 65536"/>
                  <a:gd name="T14" fmla="*/ 0 60000 65536"/>
                  <a:gd name="T15" fmla="*/ 0 w 283"/>
                  <a:gd name="T16" fmla="*/ 0 h 329"/>
                  <a:gd name="T17" fmla="*/ 283 w 283"/>
                  <a:gd name="T18" fmla="*/ 329 h 329"/>
                </a:gdLst>
                <a:ahLst/>
                <a:cxnLst>
                  <a:cxn ang="T10">
                    <a:pos x="T0" y="T1"/>
                  </a:cxn>
                  <a:cxn ang="T11">
                    <a:pos x="T2" y="T3"/>
                  </a:cxn>
                  <a:cxn ang="T12">
                    <a:pos x="T4" y="T5"/>
                  </a:cxn>
                  <a:cxn ang="T13">
                    <a:pos x="T6" y="T7"/>
                  </a:cxn>
                  <a:cxn ang="T14">
                    <a:pos x="T8" y="T9"/>
                  </a:cxn>
                </a:cxnLst>
                <a:rect l="T15" t="T16" r="T17" b="T18"/>
                <a:pathLst>
                  <a:path w="283" h="329">
                    <a:moveTo>
                      <a:pt x="283" y="190"/>
                    </a:moveTo>
                    <a:lnTo>
                      <a:pt x="283" y="329"/>
                    </a:lnTo>
                    <a:lnTo>
                      <a:pt x="0" y="139"/>
                    </a:lnTo>
                    <a:lnTo>
                      <a:pt x="0" y="0"/>
                    </a:lnTo>
                    <a:lnTo>
                      <a:pt x="283" y="19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26" name="Freeform 98"/>
              <p:cNvSpPr>
                <a:spLocks/>
              </p:cNvSpPr>
              <p:nvPr/>
            </p:nvSpPr>
            <p:spPr bwMode="auto">
              <a:xfrm>
                <a:off x="1113" y="3173"/>
                <a:ext cx="57" cy="65"/>
              </a:xfrm>
              <a:custGeom>
                <a:avLst/>
                <a:gdLst>
                  <a:gd name="T0" fmla="*/ 11 w 283"/>
                  <a:gd name="T1" fmla="*/ 7 h 324"/>
                  <a:gd name="T2" fmla="*/ 11 w 283"/>
                  <a:gd name="T3" fmla="*/ 13 h 324"/>
                  <a:gd name="T4" fmla="*/ 0 w 283"/>
                  <a:gd name="T5" fmla="*/ 5 h 324"/>
                  <a:gd name="T6" fmla="*/ 0 w 283"/>
                  <a:gd name="T7" fmla="*/ 0 h 324"/>
                  <a:gd name="T8" fmla="*/ 11 w 283"/>
                  <a:gd name="T9" fmla="*/ 7 h 324"/>
                  <a:gd name="T10" fmla="*/ 0 60000 65536"/>
                  <a:gd name="T11" fmla="*/ 0 60000 65536"/>
                  <a:gd name="T12" fmla="*/ 0 60000 65536"/>
                  <a:gd name="T13" fmla="*/ 0 60000 65536"/>
                  <a:gd name="T14" fmla="*/ 0 60000 65536"/>
                  <a:gd name="T15" fmla="*/ 0 w 283"/>
                  <a:gd name="T16" fmla="*/ 0 h 324"/>
                  <a:gd name="T17" fmla="*/ 283 w 283"/>
                  <a:gd name="T18" fmla="*/ 324 h 324"/>
                </a:gdLst>
                <a:ahLst/>
                <a:cxnLst>
                  <a:cxn ang="T10">
                    <a:pos x="T0" y="T1"/>
                  </a:cxn>
                  <a:cxn ang="T11">
                    <a:pos x="T2" y="T3"/>
                  </a:cxn>
                  <a:cxn ang="T12">
                    <a:pos x="T4" y="T5"/>
                  </a:cxn>
                  <a:cxn ang="T13">
                    <a:pos x="T6" y="T7"/>
                  </a:cxn>
                  <a:cxn ang="T14">
                    <a:pos x="T8" y="T9"/>
                  </a:cxn>
                </a:cxnLst>
                <a:rect l="T15" t="T16" r="T17" b="T18"/>
                <a:pathLst>
                  <a:path w="283" h="324">
                    <a:moveTo>
                      <a:pt x="283" y="186"/>
                    </a:moveTo>
                    <a:lnTo>
                      <a:pt x="283" y="324"/>
                    </a:lnTo>
                    <a:lnTo>
                      <a:pt x="0" y="137"/>
                    </a:lnTo>
                    <a:lnTo>
                      <a:pt x="0" y="0"/>
                    </a:lnTo>
                    <a:lnTo>
                      <a:pt x="283" y="18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27" name="Freeform 99"/>
              <p:cNvSpPr>
                <a:spLocks/>
              </p:cNvSpPr>
              <p:nvPr/>
            </p:nvSpPr>
            <p:spPr bwMode="auto">
              <a:xfrm>
                <a:off x="1083" y="3153"/>
                <a:ext cx="28" cy="45"/>
              </a:xfrm>
              <a:custGeom>
                <a:avLst/>
                <a:gdLst>
                  <a:gd name="T0" fmla="*/ 6 w 140"/>
                  <a:gd name="T1" fmla="*/ 4 h 229"/>
                  <a:gd name="T2" fmla="*/ 6 w 140"/>
                  <a:gd name="T3" fmla="*/ 9 h 229"/>
                  <a:gd name="T4" fmla="*/ 0 w 140"/>
                  <a:gd name="T5" fmla="*/ 5 h 229"/>
                  <a:gd name="T6" fmla="*/ 0 w 140"/>
                  <a:gd name="T7" fmla="*/ 0 h 229"/>
                  <a:gd name="T8" fmla="*/ 6 w 140"/>
                  <a:gd name="T9" fmla="*/ 4 h 229"/>
                  <a:gd name="T10" fmla="*/ 0 60000 65536"/>
                  <a:gd name="T11" fmla="*/ 0 60000 65536"/>
                  <a:gd name="T12" fmla="*/ 0 60000 65536"/>
                  <a:gd name="T13" fmla="*/ 0 60000 65536"/>
                  <a:gd name="T14" fmla="*/ 0 60000 65536"/>
                  <a:gd name="T15" fmla="*/ 0 w 140"/>
                  <a:gd name="T16" fmla="*/ 0 h 229"/>
                  <a:gd name="T17" fmla="*/ 140 w 140"/>
                  <a:gd name="T18" fmla="*/ 229 h 229"/>
                </a:gdLst>
                <a:ahLst/>
                <a:cxnLst>
                  <a:cxn ang="T10">
                    <a:pos x="T0" y="T1"/>
                  </a:cxn>
                  <a:cxn ang="T11">
                    <a:pos x="T2" y="T3"/>
                  </a:cxn>
                  <a:cxn ang="T12">
                    <a:pos x="T4" y="T5"/>
                  </a:cxn>
                  <a:cxn ang="T13">
                    <a:pos x="T6" y="T7"/>
                  </a:cxn>
                  <a:cxn ang="T14">
                    <a:pos x="T8" y="T9"/>
                  </a:cxn>
                </a:cxnLst>
                <a:rect l="T15" t="T16" r="T17" b="T18"/>
                <a:pathLst>
                  <a:path w="140" h="229">
                    <a:moveTo>
                      <a:pt x="140" y="93"/>
                    </a:moveTo>
                    <a:lnTo>
                      <a:pt x="140" y="229"/>
                    </a:lnTo>
                    <a:lnTo>
                      <a:pt x="0" y="131"/>
                    </a:lnTo>
                    <a:lnTo>
                      <a:pt x="0" y="0"/>
                    </a:lnTo>
                    <a:lnTo>
                      <a:pt x="140" y="9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28" name="Freeform 100"/>
              <p:cNvSpPr>
                <a:spLocks/>
              </p:cNvSpPr>
              <p:nvPr/>
            </p:nvSpPr>
            <p:spPr bwMode="auto">
              <a:xfrm>
                <a:off x="1293" y="2781"/>
                <a:ext cx="19" cy="36"/>
              </a:xfrm>
              <a:custGeom>
                <a:avLst/>
                <a:gdLst>
                  <a:gd name="T0" fmla="*/ 4 w 92"/>
                  <a:gd name="T1" fmla="*/ 1 h 177"/>
                  <a:gd name="T2" fmla="*/ 4 w 92"/>
                  <a:gd name="T3" fmla="*/ 7 h 177"/>
                  <a:gd name="T4" fmla="*/ 0 w 92"/>
                  <a:gd name="T5" fmla="*/ 6 h 177"/>
                  <a:gd name="T6" fmla="*/ 0 w 92"/>
                  <a:gd name="T7" fmla="*/ 0 h 177"/>
                  <a:gd name="T8" fmla="*/ 4 w 92"/>
                  <a:gd name="T9" fmla="*/ 1 h 177"/>
                  <a:gd name="T10" fmla="*/ 0 60000 65536"/>
                  <a:gd name="T11" fmla="*/ 0 60000 65536"/>
                  <a:gd name="T12" fmla="*/ 0 60000 65536"/>
                  <a:gd name="T13" fmla="*/ 0 60000 65536"/>
                  <a:gd name="T14" fmla="*/ 0 60000 65536"/>
                  <a:gd name="T15" fmla="*/ 0 w 92"/>
                  <a:gd name="T16" fmla="*/ 0 h 177"/>
                  <a:gd name="T17" fmla="*/ 92 w 92"/>
                  <a:gd name="T18" fmla="*/ 177 h 177"/>
                </a:gdLst>
                <a:ahLst/>
                <a:cxnLst>
                  <a:cxn ang="T10">
                    <a:pos x="T0" y="T1"/>
                  </a:cxn>
                  <a:cxn ang="T11">
                    <a:pos x="T2" y="T3"/>
                  </a:cxn>
                  <a:cxn ang="T12">
                    <a:pos x="T4" y="T5"/>
                  </a:cxn>
                  <a:cxn ang="T13">
                    <a:pos x="T6" y="T7"/>
                  </a:cxn>
                  <a:cxn ang="T14">
                    <a:pos x="T8" y="T9"/>
                  </a:cxn>
                </a:cxnLst>
                <a:rect l="T15" t="T16" r="T17" b="T18"/>
                <a:pathLst>
                  <a:path w="92" h="177">
                    <a:moveTo>
                      <a:pt x="92" y="22"/>
                    </a:moveTo>
                    <a:lnTo>
                      <a:pt x="92" y="177"/>
                    </a:lnTo>
                    <a:lnTo>
                      <a:pt x="0" y="145"/>
                    </a:lnTo>
                    <a:lnTo>
                      <a:pt x="0" y="0"/>
                    </a:lnTo>
                    <a:lnTo>
                      <a:pt x="92" y="22"/>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29" name="Freeform 101"/>
              <p:cNvSpPr>
                <a:spLocks/>
              </p:cNvSpPr>
              <p:nvPr/>
            </p:nvSpPr>
            <p:spPr bwMode="auto">
              <a:xfrm>
                <a:off x="1232" y="2761"/>
                <a:ext cx="57" cy="48"/>
              </a:xfrm>
              <a:custGeom>
                <a:avLst/>
                <a:gdLst>
                  <a:gd name="T0" fmla="*/ 11 w 285"/>
                  <a:gd name="T1" fmla="*/ 4 h 240"/>
                  <a:gd name="T2" fmla="*/ 11 w 285"/>
                  <a:gd name="T3" fmla="*/ 10 h 240"/>
                  <a:gd name="T4" fmla="*/ 0 w 285"/>
                  <a:gd name="T5" fmla="*/ 6 h 240"/>
                  <a:gd name="T6" fmla="*/ 0 w 285"/>
                  <a:gd name="T7" fmla="*/ 0 h 240"/>
                  <a:gd name="T8" fmla="*/ 11 w 285"/>
                  <a:gd name="T9" fmla="*/ 4 h 240"/>
                  <a:gd name="T10" fmla="*/ 0 60000 65536"/>
                  <a:gd name="T11" fmla="*/ 0 60000 65536"/>
                  <a:gd name="T12" fmla="*/ 0 60000 65536"/>
                  <a:gd name="T13" fmla="*/ 0 60000 65536"/>
                  <a:gd name="T14" fmla="*/ 0 60000 65536"/>
                  <a:gd name="T15" fmla="*/ 0 w 285"/>
                  <a:gd name="T16" fmla="*/ 0 h 240"/>
                  <a:gd name="T17" fmla="*/ 285 w 285"/>
                  <a:gd name="T18" fmla="*/ 240 h 240"/>
                </a:gdLst>
                <a:ahLst/>
                <a:cxnLst>
                  <a:cxn ang="T10">
                    <a:pos x="T0" y="T1"/>
                  </a:cxn>
                  <a:cxn ang="T11">
                    <a:pos x="T2" y="T3"/>
                  </a:cxn>
                  <a:cxn ang="T12">
                    <a:pos x="T4" y="T5"/>
                  </a:cxn>
                  <a:cxn ang="T13">
                    <a:pos x="T6" y="T7"/>
                  </a:cxn>
                  <a:cxn ang="T14">
                    <a:pos x="T8" y="T9"/>
                  </a:cxn>
                </a:cxnLst>
                <a:rect l="T15" t="T16" r="T17" b="T18"/>
                <a:pathLst>
                  <a:path w="285" h="240">
                    <a:moveTo>
                      <a:pt x="285" y="93"/>
                    </a:moveTo>
                    <a:lnTo>
                      <a:pt x="285" y="240"/>
                    </a:lnTo>
                    <a:lnTo>
                      <a:pt x="0" y="145"/>
                    </a:lnTo>
                    <a:lnTo>
                      <a:pt x="0" y="0"/>
                    </a:lnTo>
                    <a:lnTo>
                      <a:pt x="285" y="9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0" name="Freeform 102"/>
              <p:cNvSpPr>
                <a:spLocks/>
              </p:cNvSpPr>
              <p:nvPr/>
            </p:nvSpPr>
            <p:spPr bwMode="auto">
              <a:xfrm>
                <a:off x="1173" y="2741"/>
                <a:ext cx="57" cy="47"/>
              </a:xfrm>
              <a:custGeom>
                <a:avLst/>
                <a:gdLst>
                  <a:gd name="T0" fmla="*/ 11 w 283"/>
                  <a:gd name="T1" fmla="*/ 4 h 235"/>
                  <a:gd name="T2" fmla="*/ 11 w 283"/>
                  <a:gd name="T3" fmla="*/ 9 h 235"/>
                  <a:gd name="T4" fmla="*/ 0 w 283"/>
                  <a:gd name="T5" fmla="*/ 6 h 235"/>
                  <a:gd name="T6" fmla="*/ 0 w 283"/>
                  <a:gd name="T7" fmla="*/ 0 h 235"/>
                  <a:gd name="T8" fmla="*/ 11 w 283"/>
                  <a:gd name="T9" fmla="*/ 4 h 235"/>
                  <a:gd name="T10" fmla="*/ 0 60000 65536"/>
                  <a:gd name="T11" fmla="*/ 0 60000 65536"/>
                  <a:gd name="T12" fmla="*/ 0 60000 65536"/>
                  <a:gd name="T13" fmla="*/ 0 60000 65536"/>
                  <a:gd name="T14" fmla="*/ 0 60000 65536"/>
                  <a:gd name="T15" fmla="*/ 0 w 283"/>
                  <a:gd name="T16" fmla="*/ 0 h 235"/>
                  <a:gd name="T17" fmla="*/ 283 w 283"/>
                  <a:gd name="T18" fmla="*/ 235 h 235"/>
                </a:gdLst>
                <a:ahLst/>
                <a:cxnLst>
                  <a:cxn ang="T10">
                    <a:pos x="T0" y="T1"/>
                  </a:cxn>
                  <a:cxn ang="T11">
                    <a:pos x="T2" y="T3"/>
                  </a:cxn>
                  <a:cxn ang="T12">
                    <a:pos x="T4" y="T5"/>
                  </a:cxn>
                  <a:cxn ang="T13">
                    <a:pos x="T6" y="T7"/>
                  </a:cxn>
                  <a:cxn ang="T14">
                    <a:pos x="T8" y="T9"/>
                  </a:cxn>
                </a:cxnLst>
                <a:rect l="T15" t="T16" r="T17" b="T18"/>
                <a:pathLst>
                  <a:path w="283" h="235">
                    <a:moveTo>
                      <a:pt x="283" y="93"/>
                    </a:moveTo>
                    <a:lnTo>
                      <a:pt x="283" y="235"/>
                    </a:lnTo>
                    <a:lnTo>
                      <a:pt x="0" y="140"/>
                    </a:lnTo>
                    <a:lnTo>
                      <a:pt x="0" y="0"/>
                    </a:lnTo>
                    <a:lnTo>
                      <a:pt x="283" y="9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1" name="Freeform 103"/>
              <p:cNvSpPr>
                <a:spLocks/>
              </p:cNvSpPr>
              <p:nvPr/>
            </p:nvSpPr>
            <p:spPr bwMode="auto">
              <a:xfrm>
                <a:off x="1113" y="2722"/>
                <a:ext cx="57" cy="46"/>
              </a:xfrm>
              <a:custGeom>
                <a:avLst/>
                <a:gdLst>
                  <a:gd name="T0" fmla="*/ 11 w 283"/>
                  <a:gd name="T1" fmla="*/ 4 h 230"/>
                  <a:gd name="T2" fmla="*/ 11 w 283"/>
                  <a:gd name="T3" fmla="*/ 9 h 230"/>
                  <a:gd name="T4" fmla="*/ 0 w 283"/>
                  <a:gd name="T5" fmla="*/ 6 h 230"/>
                  <a:gd name="T6" fmla="*/ 0 w 283"/>
                  <a:gd name="T7" fmla="*/ 0 h 230"/>
                  <a:gd name="T8" fmla="*/ 11 w 283"/>
                  <a:gd name="T9" fmla="*/ 4 h 230"/>
                  <a:gd name="T10" fmla="*/ 0 60000 65536"/>
                  <a:gd name="T11" fmla="*/ 0 60000 65536"/>
                  <a:gd name="T12" fmla="*/ 0 60000 65536"/>
                  <a:gd name="T13" fmla="*/ 0 60000 65536"/>
                  <a:gd name="T14" fmla="*/ 0 60000 65536"/>
                  <a:gd name="T15" fmla="*/ 0 w 283"/>
                  <a:gd name="T16" fmla="*/ 0 h 230"/>
                  <a:gd name="T17" fmla="*/ 283 w 283"/>
                  <a:gd name="T18" fmla="*/ 230 h 230"/>
                </a:gdLst>
                <a:ahLst/>
                <a:cxnLst>
                  <a:cxn ang="T10">
                    <a:pos x="T0" y="T1"/>
                  </a:cxn>
                  <a:cxn ang="T11">
                    <a:pos x="T2" y="T3"/>
                  </a:cxn>
                  <a:cxn ang="T12">
                    <a:pos x="T4" y="T5"/>
                  </a:cxn>
                  <a:cxn ang="T13">
                    <a:pos x="T6" y="T7"/>
                  </a:cxn>
                  <a:cxn ang="T14">
                    <a:pos x="T8" y="T9"/>
                  </a:cxn>
                </a:cxnLst>
                <a:rect l="T15" t="T16" r="T17" b="T18"/>
                <a:pathLst>
                  <a:path w="283" h="230">
                    <a:moveTo>
                      <a:pt x="283" y="93"/>
                    </a:moveTo>
                    <a:lnTo>
                      <a:pt x="282" y="230"/>
                    </a:lnTo>
                    <a:lnTo>
                      <a:pt x="0" y="139"/>
                    </a:lnTo>
                    <a:lnTo>
                      <a:pt x="0" y="0"/>
                    </a:lnTo>
                    <a:lnTo>
                      <a:pt x="283" y="9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2" name="Freeform 104"/>
              <p:cNvSpPr>
                <a:spLocks/>
              </p:cNvSpPr>
              <p:nvPr/>
            </p:nvSpPr>
            <p:spPr bwMode="auto">
              <a:xfrm>
                <a:off x="1083" y="2712"/>
                <a:ext cx="28" cy="36"/>
              </a:xfrm>
              <a:custGeom>
                <a:avLst/>
                <a:gdLst>
                  <a:gd name="T0" fmla="*/ 6 w 140"/>
                  <a:gd name="T1" fmla="*/ 2 h 179"/>
                  <a:gd name="T2" fmla="*/ 6 w 140"/>
                  <a:gd name="T3" fmla="*/ 7 h 179"/>
                  <a:gd name="T4" fmla="*/ 0 w 140"/>
                  <a:gd name="T5" fmla="*/ 5 h 179"/>
                  <a:gd name="T6" fmla="*/ 0 w 140"/>
                  <a:gd name="T7" fmla="*/ 0 h 179"/>
                  <a:gd name="T8" fmla="*/ 6 w 140"/>
                  <a:gd name="T9" fmla="*/ 2 h 179"/>
                  <a:gd name="T10" fmla="*/ 0 60000 65536"/>
                  <a:gd name="T11" fmla="*/ 0 60000 65536"/>
                  <a:gd name="T12" fmla="*/ 0 60000 65536"/>
                  <a:gd name="T13" fmla="*/ 0 60000 65536"/>
                  <a:gd name="T14" fmla="*/ 0 60000 65536"/>
                  <a:gd name="T15" fmla="*/ 0 w 140"/>
                  <a:gd name="T16" fmla="*/ 0 h 179"/>
                  <a:gd name="T17" fmla="*/ 140 w 140"/>
                  <a:gd name="T18" fmla="*/ 179 h 179"/>
                </a:gdLst>
                <a:ahLst/>
                <a:cxnLst>
                  <a:cxn ang="T10">
                    <a:pos x="T0" y="T1"/>
                  </a:cxn>
                  <a:cxn ang="T11">
                    <a:pos x="T2" y="T3"/>
                  </a:cxn>
                  <a:cxn ang="T12">
                    <a:pos x="T4" y="T5"/>
                  </a:cxn>
                  <a:cxn ang="T13">
                    <a:pos x="T6" y="T7"/>
                  </a:cxn>
                  <a:cxn ang="T14">
                    <a:pos x="T8" y="T9"/>
                  </a:cxn>
                </a:cxnLst>
                <a:rect l="T15" t="T16" r="T17" b="T18"/>
                <a:pathLst>
                  <a:path w="140" h="179">
                    <a:moveTo>
                      <a:pt x="140" y="41"/>
                    </a:moveTo>
                    <a:lnTo>
                      <a:pt x="140" y="179"/>
                    </a:lnTo>
                    <a:lnTo>
                      <a:pt x="0" y="134"/>
                    </a:lnTo>
                    <a:lnTo>
                      <a:pt x="0" y="0"/>
                    </a:lnTo>
                    <a:lnTo>
                      <a:pt x="140" y="4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3" name="Freeform 105"/>
              <p:cNvSpPr>
                <a:spLocks/>
              </p:cNvSpPr>
              <p:nvPr/>
            </p:nvSpPr>
            <p:spPr bwMode="auto">
              <a:xfrm>
                <a:off x="1232" y="2831"/>
                <a:ext cx="57" cy="51"/>
              </a:xfrm>
              <a:custGeom>
                <a:avLst/>
                <a:gdLst>
                  <a:gd name="T0" fmla="*/ 11 w 285"/>
                  <a:gd name="T1" fmla="*/ 4 h 258"/>
                  <a:gd name="T2" fmla="*/ 11 w 285"/>
                  <a:gd name="T3" fmla="*/ 10 h 258"/>
                  <a:gd name="T4" fmla="*/ 0 w 285"/>
                  <a:gd name="T5" fmla="*/ 6 h 258"/>
                  <a:gd name="T6" fmla="*/ 0 w 285"/>
                  <a:gd name="T7" fmla="*/ 0 h 258"/>
                  <a:gd name="T8" fmla="*/ 11 w 285"/>
                  <a:gd name="T9" fmla="*/ 4 h 258"/>
                  <a:gd name="T10" fmla="*/ 0 60000 65536"/>
                  <a:gd name="T11" fmla="*/ 0 60000 65536"/>
                  <a:gd name="T12" fmla="*/ 0 60000 65536"/>
                  <a:gd name="T13" fmla="*/ 0 60000 65536"/>
                  <a:gd name="T14" fmla="*/ 0 60000 65536"/>
                  <a:gd name="T15" fmla="*/ 0 w 285"/>
                  <a:gd name="T16" fmla="*/ 0 h 258"/>
                  <a:gd name="T17" fmla="*/ 285 w 285"/>
                  <a:gd name="T18" fmla="*/ 258 h 258"/>
                </a:gdLst>
                <a:ahLst/>
                <a:cxnLst>
                  <a:cxn ang="T10">
                    <a:pos x="T0" y="T1"/>
                  </a:cxn>
                  <a:cxn ang="T11">
                    <a:pos x="T2" y="T3"/>
                  </a:cxn>
                  <a:cxn ang="T12">
                    <a:pos x="T4" y="T5"/>
                  </a:cxn>
                  <a:cxn ang="T13">
                    <a:pos x="T6" y="T7"/>
                  </a:cxn>
                  <a:cxn ang="T14">
                    <a:pos x="T8" y="T9"/>
                  </a:cxn>
                </a:cxnLst>
                <a:rect l="T15" t="T16" r="T17" b="T18"/>
                <a:pathLst>
                  <a:path w="285" h="258">
                    <a:moveTo>
                      <a:pt x="285" y="108"/>
                    </a:moveTo>
                    <a:lnTo>
                      <a:pt x="285" y="258"/>
                    </a:lnTo>
                    <a:lnTo>
                      <a:pt x="0" y="145"/>
                    </a:lnTo>
                    <a:lnTo>
                      <a:pt x="0" y="0"/>
                    </a:lnTo>
                    <a:lnTo>
                      <a:pt x="285" y="10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4" name="Freeform 106"/>
              <p:cNvSpPr>
                <a:spLocks/>
              </p:cNvSpPr>
              <p:nvPr/>
            </p:nvSpPr>
            <p:spPr bwMode="auto">
              <a:xfrm>
                <a:off x="1173" y="2809"/>
                <a:ext cx="57" cy="50"/>
              </a:xfrm>
              <a:custGeom>
                <a:avLst/>
                <a:gdLst>
                  <a:gd name="T0" fmla="*/ 11 w 283"/>
                  <a:gd name="T1" fmla="*/ 4 h 249"/>
                  <a:gd name="T2" fmla="*/ 11 w 283"/>
                  <a:gd name="T3" fmla="*/ 10 h 249"/>
                  <a:gd name="T4" fmla="*/ 0 w 283"/>
                  <a:gd name="T5" fmla="*/ 6 h 249"/>
                  <a:gd name="T6" fmla="*/ 0 w 283"/>
                  <a:gd name="T7" fmla="*/ 0 h 249"/>
                  <a:gd name="T8" fmla="*/ 11 w 283"/>
                  <a:gd name="T9" fmla="*/ 4 h 249"/>
                  <a:gd name="T10" fmla="*/ 0 60000 65536"/>
                  <a:gd name="T11" fmla="*/ 0 60000 65536"/>
                  <a:gd name="T12" fmla="*/ 0 60000 65536"/>
                  <a:gd name="T13" fmla="*/ 0 60000 65536"/>
                  <a:gd name="T14" fmla="*/ 0 60000 65536"/>
                  <a:gd name="T15" fmla="*/ 0 w 283"/>
                  <a:gd name="T16" fmla="*/ 0 h 249"/>
                  <a:gd name="T17" fmla="*/ 283 w 283"/>
                  <a:gd name="T18" fmla="*/ 249 h 249"/>
                </a:gdLst>
                <a:ahLst/>
                <a:cxnLst>
                  <a:cxn ang="T10">
                    <a:pos x="T0" y="T1"/>
                  </a:cxn>
                  <a:cxn ang="T11">
                    <a:pos x="T2" y="T3"/>
                  </a:cxn>
                  <a:cxn ang="T12">
                    <a:pos x="T4" y="T5"/>
                  </a:cxn>
                  <a:cxn ang="T13">
                    <a:pos x="T6" y="T7"/>
                  </a:cxn>
                  <a:cxn ang="T14">
                    <a:pos x="T8" y="T9"/>
                  </a:cxn>
                </a:cxnLst>
                <a:rect l="T15" t="T16" r="T17" b="T18"/>
                <a:pathLst>
                  <a:path w="283" h="249">
                    <a:moveTo>
                      <a:pt x="283" y="108"/>
                    </a:moveTo>
                    <a:lnTo>
                      <a:pt x="283" y="249"/>
                    </a:lnTo>
                    <a:lnTo>
                      <a:pt x="0" y="140"/>
                    </a:lnTo>
                    <a:lnTo>
                      <a:pt x="0" y="0"/>
                    </a:lnTo>
                    <a:lnTo>
                      <a:pt x="283" y="10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5" name="Freeform 107"/>
              <p:cNvSpPr>
                <a:spLocks/>
              </p:cNvSpPr>
              <p:nvPr/>
            </p:nvSpPr>
            <p:spPr bwMode="auto">
              <a:xfrm>
                <a:off x="1113" y="2786"/>
                <a:ext cx="57" cy="49"/>
              </a:xfrm>
              <a:custGeom>
                <a:avLst/>
                <a:gdLst>
                  <a:gd name="T0" fmla="*/ 11 w 283"/>
                  <a:gd name="T1" fmla="*/ 4 h 245"/>
                  <a:gd name="T2" fmla="*/ 11 w 283"/>
                  <a:gd name="T3" fmla="*/ 10 h 245"/>
                  <a:gd name="T4" fmla="*/ 0 w 283"/>
                  <a:gd name="T5" fmla="*/ 5 h 245"/>
                  <a:gd name="T6" fmla="*/ 0 w 283"/>
                  <a:gd name="T7" fmla="*/ 0 h 245"/>
                  <a:gd name="T8" fmla="*/ 11 w 283"/>
                  <a:gd name="T9" fmla="*/ 4 h 245"/>
                  <a:gd name="T10" fmla="*/ 0 60000 65536"/>
                  <a:gd name="T11" fmla="*/ 0 60000 65536"/>
                  <a:gd name="T12" fmla="*/ 0 60000 65536"/>
                  <a:gd name="T13" fmla="*/ 0 60000 65536"/>
                  <a:gd name="T14" fmla="*/ 0 60000 65536"/>
                  <a:gd name="T15" fmla="*/ 0 w 283"/>
                  <a:gd name="T16" fmla="*/ 0 h 245"/>
                  <a:gd name="T17" fmla="*/ 283 w 283"/>
                  <a:gd name="T18" fmla="*/ 245 h 245"/>
                </a:gdLst>
                <a:ahLst/>
                <a:cxnLst>
                  <a:cxn ang="T10">
                    <a:pos x="T0" y="T1"/>
                  </a:cxn>
                  <a:cxn ang="T11">
                    <a:pos x="T2" y="T3"/>
                  </a:cxn>
                  <a:cxn ang="T12">
                    <a:pos x="T4" y="T5"/>
                  </a:cxn>
                  <a:cxn ang="T13">
                    <a:pos x="T6" y="T7"/>
                  </a:cxn>
                  <a:cxn ang="T14">
                    <a:pos x="T8" y="T9"/>
                  </a:cxn>
                </a:cxnLst>
                <a:rect l="T15" t="T16" r="T17" b="T18"/>
                <a:pathLst>
                  <a:path w="283" h="245">
                    <a:moveTo>
                      <a:pt x="283" y="107"/>
                    </a:moveTo>
                    <a:lnTo>
                      <a:pt x="283" y="245"/>
                    </a:lnTo>
                    <a:lnTo>
                      <a:pt x="0" y="137"/>
                    </a:lnTo>
                    <a:lnTo>
                      <a:pt x="0" y="0"/>
                    </a:lnTo>
                    <a:lnTo>
                      <a:pt x="283" y="10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6" name="Freeform 108"/>
              <p:cNvSpPr>
                <a:spLocks/>
              </p:cNvSpPr>
              <p:nvPr/>
            </p:nvSpPr>
            <p:spPr bwMode="auto">
              <a:xfrm>
                <a:off x="1083" y="2776"/>
                <a:ext cx="28" cy="37"/>
              </a:xfrm>
              <a:custGeom>
                <a:avLst/>
                <a:gdLst>
                  <a:gd name="T0" fmla="*/ 6 w 140"/>
                  <a:gd name="T1" fmla="*/ 2 h 185"/>
                  <a:gd name="T2" fmla="*/ 6 w 140"/>
                  <a:gd name="T3" fmla="*/ 7 h 185"/>
                  <a:gd name="T4" fmla="*/ 0 w 140"/>
                  <a:gd name="T5" fmla="*/ 5 h 185"/>
                  <a:gd name="T6" fmla="*/ 0 w 140"/>
                  <a:gd name="T7" fmla="*/ 0 h 185"/>
                  <a:gd name="T8" fmla="*/ 6 w 140"/>
                  <a:gd name="T9" fmla="*/ 2 h 185"/>
                  <a:gd name="T10" fmla="*/ 0 60000 65536"/>
                  <a:gd name="T11" fmla="*/ 0 60000 65536"/>
                  <a:gd name="T12" fmla="*/ 0 60000 65536"/>
                  <a:gd name="T13" fmla="*/ 0 60000 65536"/>
                  <a:gd name="T14" fmla="*/ 0 60000 65536"/>
                  <a:gd name="T15" fmla="*/ 0 w 140"/>
                  <a:gd name="T16" fmla="*/ 0 h 185"/>
                  <a:gd name="T17" fmla="*/ 140 w 140"/>
                  <a:gd name="T18" fmla="*/ 185 h 185"/>
                </a:gdLst>
                <a:ahLst/>
                <a:cxnLst>
                  <a:cxn ang="T10">
                    <a:pos x="T0" y="T1"/>
                  </a:cxn>
                  <a:cxn ang="T11">
                    <a:pos x="T2" y="T3"/>
                  </a:cxn>
                  <a:cxn ang="T12">
                    <a:pos x="T4" y="T5"/>
                  </a:cxn>
                  <a:cxn ang="T13">
                    <a:pos x="T6" y="T7"/>
                  </a:cxn>
                  <a:cxn ang="T14">
                    <a:pos x="T8" y="T9"/>
                  </a:cxn>
                </a:cxnLst>
                <a:rect l="T15" t="T16" r="T17" b="T18"/>
                <a:pathLst>
                  <a:path w="140" h="185">
                    <a:moveTo>
                      <a:pt x="140" y="50"/>
                    </a:moveTo>
                    <a:lnTo>
                      <a:pt x="140" y="185"/>
                    </a:lnTo>
                    <a:lnTo>
                      <a:pt x="0" y="132"/>
                    </a:lnTo>
                    <a:lnTo>
                      <a:pt x="0" y="0"/>
                    </a:lnTo>
                    <a:lnTo>
                      <a:pt x="140" y="5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7" name="Freeform 109"/>
              <p:cNvSpPr>
                <a:spLocks/>
              </p:cNvSpPr>
              <p:nvPr/>
            </p:nvSpPr>
            <p:spPr bwMode="auto">
              <a:xfrm>
                <a:off x="1293" y="2928"/>
                <a:ext cx="19" cy="37"/>
              </a:xfrm>
              <a:custGeom>
                <a:avLst/>
                <a:gdLst>
                  <a:gd name="T0" fmla="*/ 4 w 92"/>
                  <a:gd name="T1" fmla="*/ 1 h 189"/>
                  <a:gd name="T2" fmla="*/ 4 w 92"/>
                  <a:gd name="T3" fmla="*/ 7 h 189"/>
                  <a:gd name="T4" fmla="*/ 0 w 92"/>
                  <a:gd name="T5" fmla="*/ 6 h 189"/>
                  <a:gd name="T6" fmla="*/ 0 w 92"/>
                  <a:gd name="T7" fmla="*/ 0 h 189"/>
                  <a:gd name="T8" fmla="*/ 4 w 92"/>
                  <a:gd name="T9" fmla="*/ 1 h 189"/>
                  <a:gd name="T10" fmla="*/ 0 60000 65536"/>
                  <a:gd name="T11" fmla="*/ 0 60000 65536"/>
                  <a:gd name="T12" fmla="*/ 0 60000 65536"/>
                  <a:gd name="T13" fmla="*/ 0 60000 65536"/>
                  <a:gd name="T14" fmla="*/ 0 60000 65536"/>
                  <a:gd name="T15" fmla="*/ 0 w 92"/>
                  <a:gd name="T16" fmla="*/ 0 h 189"/>
                  <a:gd name="T17" fmla="*/ 92 w 92"/>
                  <a:gd name="T18" fmla="*/ 189 h 189"/>
                </a:gdLst>
                <a:ahLst/>
                <a:cxnLst>
                  <a:cxn ang="T10">
                    <a:pos x="T0" y="T1"/>
                  </a:cxn>
                  <a:cxn ang="T11">
                    <a:pos x="T2" y="T3"/>
                  </a:cxn>
                  <a:cxn ang="T12">
                    <a:pos x="T4" y="T5"/>
                  </a:cxn>
                  <a:cxn ang="T13">
                    <a:pos x="T6" y="T7"/>
                  </a:cxn>
                  <a:cxn ang="T14">
                    <a:pos x="T8" y="T9"/>
                  </a:cxn>
                </a:cxnLst>
                <a:rect l="T15" t="T16" r="T17" b="T18"/>
                <a:pathLst>
                  <a:path w="92" h="189">
                    <a:moveTo>
                      <a:pt x="92" y="36"/>
                    </a:moveTo>
                    <a:lnTo>
                      <a:pt x="92" y="189"/>
                    </a:lnTo>
                    <a:lnTo>
                      <a:pt x="0" y="148"/>
                    </a:lnTo>
                    <a:lnTo>
                      <a:pt x="0" y="0"/>
                    </a:lnTo>
                    <a:lnTo>
                      <a:pt x="92" y="3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8" name="Freeform 110"/>
              <p:cNvSpPr>
                <a:spLocks/>
              </p:cNvSpPr>
              <p:nvPr/>
            </p:nvSpPr>
            <p:spPr bwMode="auto">
              <a:xfrm>
                <a:off x="1232" y="2901"/>
                <a:ext cx="57" cy="54"/>
              </a:xfrm>
              <a:custGeom>
                <a:avLst/>
                <a:gdLst>
                  <a:gd name="T0" fmla="*/ 11 w 285"/>
                  <a:gd name="T1" fmla="*/ 5 h 270"/>
                  <a:gd name="T2" fmla="*/ 11 w 285"/>
                  <a:gd name="T3" fmla="*/ 11 h 270"/>
                  <a:gd name="T4" fmla="*/ 0 w 285"/>
                  <a:gd name="T5" fmla="*/ 6 h 270"/>
                  <a:gd name="T6" fmla="*/ 0 w 285"/>
                  <a:gd name="T7" fmla="*/ 0 h 270"/>
                  <a:gd name="T8" fmla="*/ 11 w 285"/>
                  <a:gd name="T9" fmla="*/ 5 h 270"/>
                  <a:gd name="T10" fmla="*/ 0 60000 65536"/>
                  <a:gd name="T11" fmla="*/ 0 60000 65536"/>
                  <a:gd name="T12" fmla="*/ 0 60000 65536"/>
                  <a:gd name="T13" fmla="*/ 0 60000 65536"/>
                  <a:gd name="T14" fmla="*/ 0 60000 65536"/>
                  <a:gd name="T15" fmla="*/ 0 w 285"/>
                  <a:gd name="T16" fmla="*/ 0 h 270"/>
                  <a:gd name="T17" fmla="*/ 285 w 285"/>
                  <a:gd name="T18" fmla="*/ 270 h 270"/>
                </a:gdLst>
                <a:ahLst/>
                <a:cxnLst>
                  <a:cxn ang="T10">
                    <a:pos x="T0" y="T1"/>
                  </a:cxn>
                  <a:cxn ang="T11">
                    <a:pos x="T2" y="T3"/>
                  </a:cxn>
                  <a:cxn ang="T12">
                    <a:pos x="T4" y="T5"/>
                  </a:cxn>
                  <a:cxn ang="T13">
                    <a:pos x="T6" y="T7"/>
                  </a:cxn>
                  <a:cxn ang="T14">
                    <a:pos x="T8" y="T9"/>
                  </a:cxn>
                </a:cxnLst>
                <a:rect l="T15" t="T16" r="T17" b="T18"/>
                <a:pathLst>
                  <a:path w="285" h="270">
                    <a:moveTo>
                      <a:pt x="285" y="120"/>
                    </a:moveTo>
                    <a:lnTo>
                      <a:pt x="285" y="270"/>
                    </a:lnTo>
                    <a:lnTo>
                      <a:pt x="0" y="145"/>
                    </a:lnTo>
                    <a:lnTo>
                      <a:pt x="0" y="0"/>
                    </a:lnTo>
                    <a:lnTo>
                      <a:pt x="285" y="12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39" name="Freeform 111"/>
              <p:cNvSpPr>
                <a:spLocks/>
              </p:cNvSpPr>
              <p:nvPr/>
            </p:nvSpPr>
            <p:spPr bwMode="auto">
              <a:xfrm>
                <a:off x="1173" y="2875"/>
                <a:ext cx="57" cy="53"/>
              </a:xfrm>
              <a:custGeom>
                <a:avLst/>
                <a:gdLst>
                  <a:gd name="T0" fmla="*/ 11 w 283"/>
                  <a:gd name="T1" fmla="*/ 5 h 265"/>
                  <a:gd name="T2" fmla="*/ 11 w 283"/>
                  <a:gd name="T3" fmla="*/ 11 h 265"/>
                  <a:gd name="T4" fmla="*/ 0 w 283"/>
                  <a:gd name="T5" fmla="*/ 6 h 265"/>
                  <a:gd name="T6" fmla="*/ 0 w 283"/>
                  <a:gd name="T7" fmla="*/ 0 h 265"/>
                  <a:gd name="T8" fmla="*/ 11 w 283"/>
                  <a:gd name="T9" fmla="*/ 5 h 265"/>
                  <a:gd name="T10" fmla="*/ 0 60000 65536"/>
                  <a:gd name="T11" fmla="*/ 0 60000 65536"/>
                  <a:gd name="T12" fmla="*/ 0 60000 65536"/>
                  <a:gd name="T13" fmla="*/ 0 60000 65536"/>
                  <a:gd name="T14" fmla="*/ 0 60000 65536"/>
                  <a:gd name="T15" fmla="*/ 0 w 283"/>
                  <a:gd name="T16" fmla="*/ 0 h 265"/>
                  <a:gd name="T17" fmla="*/ 283 w 283"/>
                  <a:gd name="T18" fmla="*/ 265 h 265"/>
                </a:gdLst>
                <a:ahLst/>
                <a:cxnLst>
                  <a:cxn ang="T10">
                    <a:pos x="T0" y="T1"/>
                  </a:cxn>
                  <a:cxn ang="T11">
                    <a:pos x="T2" y="T3"/>
                  </a:cxn>
                  <a:cxn ang="T12">
                    <a:pos x="T4" y="T5"/>
                  </a:cxn>
                  <a:cxn ang="T13">
                    <a:pos x="T6" y="T7"/>
                  </a:cxn>
                  <a:cxn ang="T14">
                    <a:pos x="T8" y="T9"/>
                  </a:cxn>
                </a:cxnLst>
                <a:rect l="T15" t="T16" r="T17" b="T18"/>
                <a:pathLst>
                  <a:path w="283" h="265">
                    <a:moveTo>
                      <a:pt x="283" y="126"/>
                    </a:moveTo>
                    <a:lnTo>
                      <a:pt x="283" y="265"/>
                    </a:lnTo>
                    <a:lnTo>
                      <a:pt x="0" y="139"/>
                    </a:lnTo>
                    <a:lnTo>
                      <a:pt x="0" y="0"/>
                    </a:lnTo>
                    <a:lnTo>
                      <a:pt x="283" y="12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0" name="Freeform 112"/>
              <p:cNvSpPr>
                <a:spLocks/>
              </p:cNvSpPr>
              <p:nvPr/>
            </p:nvSpPr>
            <p:spPr bwMode="auto">
              <a:xfrm>
                <a:off x="1113" y="2851"/>
                <a:ext cx="57" cy="52"/>
              </a:xfrm>
              <a:custGeom>
                <a:avLst/>
                <a:gdLst>
                  <a:gd name="T0" fmla="*/ 11 w 283"/>
                  <a:gd name="T1" fmla="*/ 5 h 260"/>
                  <a:gd name="T2" fmla="*/ 11 w 283"/>
                  <a:gd name="T3" fmla="*/ 10 h 260"/>
                  <a:gd name="T4" fmla="*/ 0 w 283"/>
                  <a:gd name="T5" fmla="*/ 6 h 260"/>
                  <a:gd name="T6" fmla="*/ 0 w 283"/>
                  <a:gd name="T7" fmla="*/ 0 h 260"/>
                  <a:gd name="T8" fmla="*/ 11 w 283"/>
                  <a:gd name="T9" fmla="*/ 5 h 260"/>
                  <a:gd name="T10" fmla="*/ 0 60000 65536"/>
                  <a:gd name="T11" fmla="*/ 0 60000 65536"/>
                  <a:gd name="T12" fmla="*/ 0 60000 65536"/>
                  <a:gd name="T13" fmla="*/ 0 60000 65536"/>
                  <a:gd name="T14" fmla="*/ 0 60000 65536"/>
                  <a:gd name="T15" fmla="*/ 0 w 283"/>
                  <a:gd name="T16" fmla="*/ 0 h 260"/>
                  <a:gd name="T17" fmla="*/ 283 w 283"/>
                  <a:gd name="T18" fmla="*/ 260 h 260"/>
                </a:gdLst>
                <a:ahLst/>
                <a:cxnLst>
                  <a:cxn ang="T10">
                    <a:pos x="T0" y="T1"/>
                  </a:cxn>
                  <a:cxn ang="T11">
                    <a:pos x="T2" y="T3"/>
                  </a:cxn>
                  <a:cxn ang="T12">
                    <a:pos x="T4" y="T5"/>
                  </a:cxn>
                  <a:cxn ang="T13">
                    <a:pos x="T6" y="T7"/>
                  </a:cxn>
                  <a:cxn ang="T14">
                    <a:pos x="T8" y="T9"/>
                  </a:cxn>
                </a:cxnLst>
                <a:rect l="T15" t="T16" r="T17" b="T18"/>
                <a:pathLst>
                  <a:path w="283" h="260">
                    <a:moveTo>
                      <a:pt x="283" y="124"/>
                    </a:moveTo>
                    <a:lnTo>
                      <a:pt x="283" y="260"/>
                    </a:lnTo>
                    <a:lnTo>
                      <a:pt x="0" y="139"/>
                    </a:lnTo>
                    <a:lnTo>
                      <a:pt x="0" y="0"/>
                    </a:lnTo>
                    <a:lnTo>
                      <a:pt x="283" y="12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1" name="Freeform 113"/>
              <p:cNvSpPr>
                <a:spLocks/>
              </p:cNvSpPr>
              <p:nvPr/>
            </p:nvSpPr>
            <p:spPr bwMode="auto">
              <a:xfrm>
                <a:off x="1083" y="2838"/>
                <a:ext cx="28" cy="39"/>
              </a:xfrm>
              <a:custGeom>
                <a:avLst/>
                <a:gdLst>
                  <a:gd name="T0" fmla="*/ 6 w 140"/>
                  <a:gd name="T1" fmla="*/ 2 h 194"/>
                  <a:gd name="T2" fmla="*/ 6 w 140"/>
                  <a:gd name="T3" fmla="*/ 8 h 194"/>
                  <a:gd name="T4" fmla="*/ 0 w 140"/>
                  <a:gd name="T5" fmla="*/ 5 h 194"/>
                  <a:gd name="T6" fmla="*/ 0 w 140"/>
                  <a:gd name="T7" fmla="*/ 0 h 194"/>
                  <a:gd name="T8" fmla="*/ 6 w 140"/>
                  <a:gd name="T9" fmla="*/ 2 h 194"/>
                  <a:gd name="T10" fmla="*/ 0 60000 65536"/>
                  <a:gd name="T11" fmla="*/ 0 60000 65536"/>
                  <a:gd name="T12" fmla="*/ 0 60000 65536"/>
                  <a:gd name="T13" fmla="*/ 0 60000 65536"/>
                  <a:gd name="T14" fmla="*/ 0 60000 65536"/>
                  <a:gd name="T15" fmla="*/ 0 w 140"/>
                  <a:gd name="T16" fmla="*/ 0 h 194"/>
                  <a:gd name="T17" fmla="*/ 140 w 140"/>
                  <a:gd name="T18" fmla="*/ 194 h 194"/>
                </a:gdLst>
                <a:ahLst/>
                <a:cxnLst>
                  <a:cxn ang="T10">
                    <a:pos x="T0" y="T1"/>
                  </a:cxn>
                  <a:cxn ang="T11">
                    <a:pos x="T2" y="T3"/>
                  </a:cxn>
                  <a:cxn ang="T12">
                    <a:pos x="T4" y="T5"/>
                  </a:cxn>
                  <a:cxn ang="T13">
                    <a:pos x="T6" y="T7"/>
                  </a:cxn>
                  <a:cxn ang="T14">
                    <a:pos x="T8" y="T9"/>
                  </a:cxn>
                </a:cxnLst>
                <a:rect l="T15" t="T16" r="T17" b="T18"/>
                <a:pathLst>
                  <a:path w="140" h="194">
                    <a:moveTo>
                      <a:pt x="140" y="56"/>
                    </a:moveTo>
                    <a:lnTo>
                      <a:pt x="140" y="194"/>
                    </a:lnTo>
                    <a:lnTo>
                      <a:pt x="0" y="132"/>
                    </a:lnTo>
                    <a:lnTo>
                      <a:pt x="0" y="0"/>
                    </a:lnTo>
                    <a:lnTo>
                      <a:pt x="140" y="5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2" name="Freeform 114"/>
              <p:cNvSpPr>
                <a:spLocks/>
              </p:cNvSpPr>
              <p:nvPr/>
            </p:nvSpPr>
            <p:spPr bwMode="auto">
              <a:xfrm>
                <a:off x="1293" y="2999"/>
                <a:ext cx="18" cy="39"/>
              </a:xfrm>
              <a:custGeom>
                <a:avLst/>
                <a:gdLst>
                  <a:gd name="T0" fmla="*/ 4 w 89"/>
                  <a:gd name="T1" fmla="*/ 2 h 195"/>
                  <a:gd name="T2" fmla="*/ 4 w 89"/>
                  <a:gd name="T3" fmla="*/ 8 h 195"/>
                  <a:gd name="T4" fmla="*/ 0 w 89"/>
                  <a:gd name="T5" fmla="*/ 6 h 195"/>
                  <a:gd name="T6" fmla="*/ 0 w 89"/>
                  <a:gd name="T7" fmla="*/ 0 h 195"/>
                  <a:gd name="T8" fmla="*/ 4 w 89"/>
                  <a:gd name="T9" fmla="*/ 2 h 195"/>
                  <a:gd name="T10" fmla="*/ 0 60000 65536"/>
                  <a:gd name="T11" fmla="*/ 0 60000 65536"/>
                  <a:gd name="T12" fmla="*/ 0 60000 65536"/>
                  <a:gd name="T13" fmla="*/ 0 60000 65536"/>
                  <a:gd name="T14" fmla="*/ 0 60000 65536"/>
                  <a:gd name="T15" fmla="*/ 0 w 89"/>
                  <a:gd name="T16" fmla="*/ 0 h 195"/>
                  <a:gd name="T17" fmla="*/ 89 w 89"/>
                  <a:gd name="T18" fmla="*/ 195 h 195"/>
                </a:gdLst>
                <a:ahLst/>
                <a:cxnLst>
                  <a:cxn ang="T10">
                    <a:pos x="T0" y="T1"/>
                  </a:cxn>
                  <a:cxn ang="T11">
                    <a:pos x="T2" y="T3"/>
                  </a:cxn>
                  <a:cxn ang="T12">
                    <a:pos x="T4" y="T5"/>
                  </a:cxn>
                  <a:cxn ang="T13">
                    <a:pos x="T6" y="T7"/>
                  </a:cxn>
                  <a:cxn ang="T14">
                    <a:pos x="T8" y="T9"/>
                  </a:cxn>
                </a:cxnLst>
                <a:rect l="T15" t="T16" r="T17" b="T18"/>
                <a:pathLst>
                  <a:path w="89" h="195">
                    <a:moveTo>
                      <a:pt x="89" y="46"/>
                    </a:moveTo>
                    <a:lnTo>
                      <a:pt x="89" y="195"/>
                    </a:lnTo>
                    <a:lnTo>
                      <a:pt x="0" y="153"/>
                    </a:lnTo>
                    <a:lnTo>
                      <a:pt x="0" y="0"/>
                    </a:lnTo>
                    <a:lnTo>
                      <a:pt x="89" y="4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3" name="Freeform 115"/>
              <p:cNvSpPr>
                <a:spLocks/>
              </p:cNvSpPr>
              <p:nvPr/>
            </p:nvSpPr>
            <p:spPr bwMode="auto">
              <a:xfrm>
                <a:off x="1232" y="2971"/>
                <a:ext cx="57" cy="56"/>
              </a:xfrm>
              <a:custGeom>
                <a:avLst/>
                <a:gdLst>
                  <a:gd name="T0" fmla="*/ 11 w 285"/>
                  <a:gd name="T1" fmla="*/ 5 h 280"/>
                  <a:gd name="T2" fmla="*/ 11 w 285"/>
                  <a:gd name="T3" fmla="*/ 11 h 280"/>
                  <a:gd name="T4" fmla="*/ 0 w 285"/>
                  <a:gd name="T5" fmla="*/ 6 h 280"/>
                  <a:gd name="T6" fmla="*/ 0 w 285"/>
                  <a:gd name="T7" fmla="*/ 0 h 280"/>
                  <a:gd name="T8" fmla="*/ 11 w 285"/>
                  <a:gd name="T9" fmla="*/ 5 h 280"/>
                  <a:gd name="T10" fmla="*/ 0 60000 65536"/>
                  <a:gd name="T11" fmla="*/ 0 60000 65536"/>
                  <a:gd name="T12" fmla="*/ 0 60000 65536"/>
                  <a:gd name="T13" fmla="*/ 0 60000 65536"/>
                  <a:gd name="T14" fmla="*/ 0 60000 65536"/>
                  <a:gd name="T15" fmla="*/ 0 w 285"/>
                  <a:gd name="T16" fmla="*/ 0 h 280"/>
                  <a:gd name="T17" fmla="*/ 285 w 285"/>
                  <a:gd name="T18" fmla="*/ 280 h 280"/>
                </a:gdLst>
                <a:ahLst/>
                <a:cxnLst>
                  <a:cxn ang="T10">
                    <a:pos x="T0" y="T1"/>
                  </a:cxn>
                  <a:cxn ang="T11">
                    <a:pos x="T2" y="T3"/>
                  </a:cxn>
                  <a:cxn ang="T12">
                    <a:pos x="T4" y="T5"/>
                  </a:cxn>
                  <a:cxn ang="T13">
                    <a:pos x="T6" y="T7"/>
                  </a:cxn>
                  <a:cxn ang="T14">
                    <a:pos x="T8" y="T9"/>
                  </a:cxn>
                </a:cxnLst>
                <a:rect l="T15" t="T16" r="T17" b="T18"/>
                <a:pathLst>
                  <a:path w="285" h="280">
                    <a:moveTo>
                      <a:pt x="285" y="132"/>
                    </a:moveTo>
                    <a:lnTo>
                      <a:pt x="285" y="280"/>
                    </a:lnTo>
                    <a:lnTo>
                      <a:pt x="0" y="144"/>
                    </a:lnTo>
                    <a:lnTo>
                      <a:pt x="0" y="0"/>
                    </a:lnTo>
                    <a:lnTo>
                      <a:pt x="285" y="132"/>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4" name="Freeform 116"/>
              <p:cNvSpPr>
                <a:spLocks/>
              </p:cNvSpPr>
              <p:nvPr/>
            </p:nvSpPr>
            <p:spPr bwMode="auto">
              <a:xfrm>
                <a:off x="1173" y="2943"/>
                <a:ext cx="57" cy="55"/>
              </a:xfrm>
              <a:custGeom>
                <a:avLst/>
                <a:gdLst>
                  <a:gd name="T0" fmla="*/ 11 w 283"/>
                  <a:gd name="T1" fmla="*/ 5 h 274"/>
                  <a:gd name="T2" fmla="*/ 11 w 283"/>
                  <a:gd name="T3" fmla="*/ 11 h 274"/>
                  <a:gd name="T4" fmla="*/ 0 w 283"/>
                  <a:gd name="T5" fmla="*/ 6 h 274"/>
                  <a:gd name="T6" fmla="*/ 0 w 283"/>
                  <a:gd name="T7" fmla="*/ 0 h 274"/>
                  <a:gd name="T8" fmla="*/ 11 w 283"/>
                  <a:gd name="T9" fmla="*/ 5 h 274"/>
                  <a:gd name="T10" fmla="*/ 0 60000 65536"/>
                  <a:gd name="T11" fmla="*/ 0 60000 65536"/>
                  <a:gd name="T12" fmla="*/ 0 60000 65536"/>
                  <a:gd name="T13" fmla="*/ 0 60000 65536"/>
                  <a:gd name="T14" fmla="*/ 0 60000 65536"/>
                  <a:gd name="T15" fmla="*/ 0 w 283"/>
                  <a:gd name="T16" fmla="*/ 0 h 274"/>
                  <a:gd name="T17" fmla="*/ 283 w 283"/>
                  <a:gd name="T18" fmla="*/ 274 h 274"/>
                </a:gdLst>
                <a:ahLst/>
                <a:cxnLst>
                  <a:cxn ang="T10">
                    <a:pos x="T0" y="T1"/>
                  </a:cxn>
                  <a:cxn ang="T11">
                    <a:pos x="T2" y="T3"/>
                  </a:cxn>
                  <a:cxn ang="T12">
                    <a:pos x="T4" y="T5"/>
                  </a:cxn>
                  <a:cxn ang="T13">
                    <a:pos x="T6" y="T7"/>
                  </a:cxn>
                  <a:cxn ang="T14">
                    <a:pos x="T8" y="T9"/>
                  </a:cxn>
                </a:cxnLst>
                <a:rect l="T15" t="T16" r="T17" b="T18"/>
                <a:pathLst>
                  <a:path w="283" h="274">
                    <a:moveTo>
                      <a:pt x="283" y="135"/>
                    </a:moveTo>
                    <a:lnTo>
                      <a:pt x="283" y="274"/>
                    </a:lnTo>
                    <a:lnTo>
                      <a:pt x="0" y="139"/>
                    </a:lnTo>
                    <a:lnTo>
                      <a:pt x="0" y="0"/>
                    </a:lnTo>
                    <a:lnTo>
                      <a:pt x="283" y="135"/>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5" name="Freeform 117"/>
              <p:cNvSpPr>
                <a:spLocks/>
              </p:cNvSpPr>
              <p:nvPr/>
            </p:nvSpPr>
            <p:spPr bwMode="auto">
              <a:xfrm>
                <a:off x="1113" y="2915"/>
                <a:ext cx="57" cy="55"/>
              </a:xfrm>
              <a:custGeom>
                <a:avLst/>
                <a:gdLst>
                  <a:gd name="T0" fmla="*/ 11 w 283"/>
                  <a:gd name="T1" fmla="*/ 5 h 276"/>
                  <a:gd name="T2" fmla="*/ 11 w 283"/>
                  <a:gd name="T3" fmla="*/ 11 h 276"/>
                  <a:gd name="T4" fmla="*/ 0 w 283"/>
                  <a:gd name="T5" fmla="*/ 6 h 276"/>
                  <a:gd name="T6" fmla="*/ 0 w 283"/>
                  <a:gd name="T7" fmla="*/ 0 h 276"/>
                  <a:gd name="T8" fmla="*/ 11 w 283"/>
                  <a:gd name="T9" fmla="*/ 5 h 276"/>
                  <a:gd name="T10" fmla="*/ 0 60000 65536"/>
                  <a:gd name="T11" fmla="*/ 0 60000 65536"/>
                  <a:gd name="T12" fmla="*/ 0 60000 65536"/>
                  <a:gd name="T13" fmla="*/ 0 60000 65536"/>
                  <a:gd name="T14" fmla="*/ 0 60000 65536"/>
                  <a:gd name="T15" fmla="*/ 0 w 283"/>
                  <a:gd name="T16" fmla="*/ 0 h 276"/>
                  <a:gd name="T17" fmla="*/ 283 w 283"/>
                  <a:gd name="T18" fmla="*/ 276 h 276"/>
                </a:gdLst>
                <a:ahLst/>
                <a:cxnLst>
                  <a:cxn ang="T10">
                    <a:pos x="T0" y="T1"/>
                  </a:cxn>
                  <a:cxn ang="T11">
                    <a:pos x="T2" y="T3"/>
                  </a:cxn>
                  <a:cxn ang="T12">
                    <a:pos x="T4" y="T5"/>
                  </a:cxn>
                  <a:cxn ang="T13">
                    <a:pos x="T6" y="T7"/>
                  </a:cxn>
                  <a:cxn ang="T14">
                    <a:pos x="T8" y="T9"/>
                  </a:cxn>
                </a:cxnLst>
                <a:rect l="T15" t="T16" r="T17" b="T18"/>
                <a:pathLst>
                  <a:path w="283" h="276">
                    <a:moveTo>
                      <a:pt x="283" y="137"/>
                    </a:moveTo>
                    <a:lnTo>
                      <a:pt x="283" y="276"/>
                    </a:lnTo>
                    <a:lnTo>
                      <a:pt x="0" y="139"/>
                    </a:lnTo>
                    <a:lnTo>
                      <a:pt x="0" y="0"/>
                    </a:lnTo>
                    <a:lnTo>
                      <a:pt x="283" y="13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6" name="Freeform 118"/>
              <p:cNvSpPr>
                <a:spLocks/>
              </p:cNvSpPr>
              <p:nvPr/>
            </p:nvSpPr>
            <p:spPr bwMode="auto">
              <a:xfrm>
                <a:off x="1083" y="2901"/>
                <a:ext cx="28" cy="40"/>
              </a:xfrm>
              <a:custGeom>
                <a:avLst/>
                <a:gdLst>
                  <a:gd name="T0" fmla="*/ 6 w 140"/>
                  <a:gd name="T1" fmla="*/ 2 h 200"/>
                  <a:gd name="T2" fmla="*/ 6 w 140"/>
                  <a:gd name="T3" fmla="*/ 8 h 200"/>
                  <a:gd name="T4" fmla="*/ 0 w 140"/>
                  <a:gd name="T5" fmla="*/ 5 h 200"/>
                  <a:gd name="T6" fmla="*/ 0 w 140"/>
                  <a:gd name="T7" fmla="*/ 0 h 200"/>
                  <a:gd name="T8" fmla="*/ 6 w 140"/>
                  <a:gd name="T9" fmla="*/ 2 h 200"/>
                  <a:gd name="T10" fmla="*/ 0 60000 65536"/>
                  <a:gd name="T11" fmla="*/ 0 60000 65536"/>
                  <a:gd name="T12" fmla="*/ 0 60000 65536"/>
                  <a:gd name="T13" fmla="*/ 0 60000 65536"/>
                  <a:gd name="T14" fmla="*/ 0 60000 65536"/>
                  <a:gd name="T15" fmla="*/ 0 w 140"/>
                  <a:gd name="T16" fmla="*/ 0 h 200"/>
                  <a:gd name="T17" fmla="*/ 140 w 140"/>
                  <a:gd name="T18" fmla="*/ 200 h 200"/>
                </a:gdLst>
                <a:ahLst/>
                <a:cxnLst>
                  <a:cxn ang="T10">
                    <a:pos x="T0" y="T1"/>
                  </a:cxn>
                  <a:cxn ang="T11">
                    <a:pos x="T2" y="T3"/>
                  </a:cxn>
                  <a:cxn ang="T12">
                    <a:pos x="T4" y="T5"/>
                  </a:cxn>
                  <a:cxn ang="T13">
                    <a:pos x="T6" y="T7"/>
                  </a:cxn>
                  <a:cxn ang="T14">
                    <a:pos x="T8" y="T9"/>
                  </a:cxn>
                </a:cxnLst>
                <a:rect l="T15" t="T16" r="T17" b="T18"/>
                <a:pathLst>
                  <a:path w="140" h="200">
                    <a:moveTo>
                      <a:pt x="140" y="62"/>
                    </a:moveTo>
                    <a:lnTo>
                      <a:pt x="140" y="200"/>
                    </a:lnTo>
                    <a:lnTo>
                      <a:pt x="0" y="127"/>
                    </a:lnTo>
                    <a:lnTo>
                      <a:pt x="0" y="0"/>
                    </a:lnTo>
                    <a:lnTo>
                      <a:pt x="140" y="62"/>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7" name="Freeform 119"/>
              <p:cNvSpPr>
                <a:spLocks/>
              </p:cNvSpPr>
              <p:nvPr/>
            </p:nvSpPr>
            <p:spPr bwMode="auto">
              <a:xfrm>
                <a:off x="1293" y="3073"/>
                <a:ext cx="19" cy="39"/>
              </a:xfrm>
              <a:custGeom>
                <a:avLst/>
                <a:gdLst>
                  <a:gd name="T0" fmla="*/ 4 w 92"/>
                  <a:gd name="T1" fmla="*/ 2 h 198"/>
                  <a:gd name="T2" fmla="*/ 4 w 92"/>
                  <a:gd name="T3" fmla="*/ 8 h 198"/>
                  <a:gd name="T4" fmla="*/ 0 w 92"/>
                  <a:gd name="T5" fmla="*/ 6 h 198"/>
                  <a:gd name="T6" fmla="*/ 0 w 92"/>
                  <a:gd name="T7" fmla="*/ 0 h 198"/>
                  <a:gd name="T8" fmla="*/ 4 w 92"/>
                  <a:gd name="T9" fmla="*/ 2 h 198"/>
                  <a:gd name="T10" fmla="*/ 0 60000 65536"/>
                  <a:gd name="T11" fmla="*/ 0 60000 65536"/>
                  <a:gd name="T12" fmla="*/ 0 60000 65536"/>
                  <a:gd name="T13" fmla="*/ 0 60000 65536"/>
                  <a:gd name="T14" fmla="*/ 0 60000 65536"/>
                  <a:gd name="T15" fmla="*/ 0 w 92"/>
                  <a:gd name="T16" fmla="*/ 0 h 198"/>
                  <a:gd name="T17" fmla="*/ 92 w 92"/>
                  <a:gd name="T18" fmla="*/ 198 h 198"/>
                </a:gdLst>
                <a:ahLst/>
                <a:cxnLst>
                  <a:cxn ang="T10">
                    <a:pos x="T0" y="T1"/>
                  </a:cxn>
                  <a:cxn ang="T11">
                    <a:pos x="T2" y="T3"/>
                  </a:cxn>
                  <a:cxn ang="T12">
                    <a:pos x="T4" y="T5"/>
                  </a:cxn>
                  <a:cxn ang="T13">
                    <a:pos x="T6" y="T7"/>
                  </a:cxn>
                  <a:cxn ang="T14">
                    <a:pos x="T8" y="T9"/>
                  </a:cxn>
                </a:cxnLst>
                <a:rect l="T15" t="T16" r="T17" b="T18"/>
                <a:pathLst>
                  <a:path w="92" h="198">
                    <a:moveTo>
                      <a:pt x="92" y="51"/>
                    </a:moveTo>
                    <a:lnTo>
                      <a:pt x="92" y="198"/>
                    </a:lnTo>
                    <a:lnTo>
                      <a:pt x="0" y="147"/>
                    </a:lnTo>
                    <a:lnTo>
                      <a:pt x="0" y="0"/>
                    </a:lnTo>
                    <a:lnTo>
                      <a:pt x="92" y="5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8" name="Freeform 120"/>
              <p:cNvSpPr>
                <a:spLocks/>
              </p:cNvSpPr>
              <p:nvPr/>
            </p:nvSpPr>
            <p:spPr bwMode="auto">
              <a:xfrm>
                <a:off x="1232" y="3041"/>
                <a:ext cx="57" cy="58"/>
              </a:xfrm>
              <a:custGeom>
                <a:avLst/>
                <a:gdLst>
                  <a:gd name="T0" fmla="*/ 11 w 285"/>
                  <a:gd name="T1" fmla="*/ 6 h 291"/>
                  <a:gd name="T2" fmla="*/ 11 w 285"/>
                  <a:gd name="T3" fmla="*/ 12 h 291"/>
                  <a:gd name="T4" fmla="*/ 0 w 285"/>
                  <a:gd name="T5" fmla="*/ 6 h 291"/>
                  <a:gd name="T6" fmla="*/ 0 w 285"/>
                  <a:gd name="T7" fmla="*/ 0 h 291"/>
                  <a:gd name="T8" fmla="*/ 11 w 285"/>
                  <a:gd name="T9" fmla="*/ 6 h 291"/>
                  <a:gd name="T10" fmla="*/ 0 60000 65536"/>
                  <a:gd name="T11" fmla="*/ 0 60000 65536"/>
                  <a:gd name="T12" fmla="*/ 0 60000 65536"/>
                  <a:gd name="T13" fmla="*/ 0 60000 65536"/>
                  <a:gd name="T14" fmla="*/ 0 60000 65536"/>
                  <a:gd name="T15" fmla="*/ 0 w 285"/>
                  <a:gd name="T16" fmla="*/ 0 h 291"/>
                  <a:gd name="T17" fmla="*/ 285 w 285"/>
                  <a:gd name="T18" fmla="*/ 291 h 291"/>
                </a:gdLst>
                <a:ahLst/>
                <a:cxnLst>
                  <a:cxn ang="T10">
                    <a:pos x="T0" y="T1"/>
                  </a:cxn>
                  <a:cxn ang="T11">
                    <a:pos x="T2" y="T3"/>
                  </a:cxn>
                  <a:cxn ang="T12">
                    <a:pos x="T4" y="T5"/>
                  </a:cxn>
                  <a:cxn ang="T13">
                    <a:pos x="T6" y="T7"/>
                  </a:cxn>
                  <a:cxn ang="T14">
                    <a:pos x="T8" y="T9"/>
                  </a:cxn>
                </a:cxnLst>
                <a:rect l="T15" t="T16" r="T17" b="T18"/>
                <a:pathLst>
                  <a:path w="285" h="291">
                    <a:moveTo>
                      <a:pt x="285" y="144"/>
                    </a:moveTo>
                    <a:lnTo>
                      <a:pt x="285" y="291"/>
                    </a:lnTo>
                    <a:lnTo>
                      <a:pt x="0" y="147"/>
                    </a:lnTo>
                    <a:lnTo>
                      <a:pt x="0" y="0"/>
                    </a:lnTo>
                    <a:lnTo>
                      <a:pt x="285" y="14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49" name="Freeform 121"/>
              <p:cNvSpPr>
                <a:spLocks/>
              </p:cNvSpPr>
              <p:nvPr/>
            </p:nvSpPr>
            <p:spPr bwMode="auto">
              <a:xfrm>
                <a:off x="1173" y="3010"/>
                <a:ext cx="57" cy="58"/>
              </a:xfrm>
              <a:custGeom>
                <a:avLst/>
                <a:gdLst>
                  <a:gd name="T0" fmla="*/ 11 w 283"/>
                  <a:gd name="T1" fmla="*/ 6 h 289"/>
                  <a:gd name="T2" fmla="*/ 11 w 283"/>
                  <a:gd name="T3" fmla="*/ 12 h 289"/>
                  <a:gd name="T4" fmla="*/ 0 w 283"/>
                  <a:gd name="T5" fmla="*/ 6 h 289"/>
                  <a:gd name="T6" fmla="*/ 0 w 283"/>
                  <a:gd name="T7" fmla="*/ 0 h 289"/>
                  <a:gd name="T8" fmla="*/ 11 w 283"/>
                  <a:gd name="T9" fmla="*/ 6 h 289"/>
                  <a:gd name="T10" fmla="*/ 0 60000 65536"/>
                  <a:gd name="T11" fmla="*/ 0 60000 65536"/>
                  <a:gd name="T12" fmla="*/ 0 60000 65536"/>
                  <a:gd name="T13" fmla="*/ 0 60000 65536"/>
                  <a:gd name="T14" fmla="*/ 0 60000 65536"/>
                  <a:gd name="T15" fmla="*/ 0 w 283"/>
                  <a:gd name="T16" fmla="*/ 0 h 289"/>
                  <a:gd name="T17" fmla="*/ 283 w 283"/>
                  <a:gd name="T18" fmla="*/ 289 h 289"/>
                </a:gdLst>
                <a:ahLst/>
                <a:cxnLst>
                  <a:cxn ang="T10">
                    <a:pos x="T0" y="T1"/>
                  </a:cxn>
                  <a:cxn ang="T11">
                    <a:pos x="T2" y="T3"/>
                  </a:cxn>
                  <a:cxn ang="T12">
                    <a:pos x="T4" y="T5"/>
                  </a:cxn>
                  <a:cxn ang="T13">
                    <a:pos x="T6" y="T7"/>
                  </a:cxn>
                  <a:cxn ang="T14">
                    <a:pos x="T8" y="T9"/>
                  </a:cxn>
                </a:cxnLst>
                <a:rect l="T15" t="T16" r="T17" b="T18"/>
                <a:pathLst>
                  <a:path w="283" h="289">
                    <a:moveTo>
                      <a:pt x="283" y="150"/>
                    </a:moveTo>
                    <a:lnTo>
                      <a:pt x="283" y="289"/>
                    </a:lnTo>
                    <a:lnTo>
                      <a:pt x="0" y="139"/>
                    </a:lnTo>
                    <a:lnTo>
                      <a:pt x="0" y="0"/>
                    </a:lnTo>
                    <a:lnTo>
                      <a:pt x="283" y="15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0" name="Freeform 122"/>
              <p:cNvSpPr>
                <a:spLocks/>
              </p:cNvSpPr>
              <p:nvPr/>
            </p:nvSpPr>
            <p:spPr bwMode="auto">
              <a:xfrm>
                <a:off x="1113" y="2979"/>
                <a:ext cx="57" cy="58"/>
              </a:xfrm>
              <a:custGeom>
                <a:avLst/>
                <a:gdLst>
                  <a:gd name="T0" fmla="*/ 11 w 283"/>
                  <a:gd name="T1" fmla="*/ 6 h 287"/>
                  <a:gd name="T2" fmla="*/ 11 w 283"/>
                  <a:gd name="T3" fmla="*/ 12 h 287"/>
                  <a:gd name="T4" fmla="*/ 0 w 283"/>
                  <a:gd name="T5" fmla="*/ 6 h 287"/>
                  <a:gd name="T6" fmla="*/ 0 w 283"/>
                  <a:gd name="T7" fmla="*/ 0 h 287"/>
                  <a:gd name="T8" fmla="*/ 11 w 283"/>
                  <a:gd name="T9" fmla="*/ 6 h 287"/>
                  <a:gd name="T10" fmla="*/ 0 60000 65536"/>
                  <a:gd name="T11" fmla="*/ 0 60000 65536"/>
                  <a:gd name="T12" fmla="*/ 0 60000 65536"/>
                  <a:gd name="T13" fmla="*/ 0 60000 65536"/>
                  <a:gd name="T14" fmla="*/ 0 60000 65536"/>
                  <a:gd name="T15" fmla="*/ 0 w 283"/>
                  <a:gd name="T16" fmla="*/ 0 h 287"/>
                  <a:gd name="T17" fmla="*/ 283 w 283"/>
                  <a:gd name="T18" fmla="*/ 287 h 287"/>
                </a:gdLst>
                <a:ahLst/>
                <a:cxnLst>
                  <a:cxn ang="T10">
                    <a:pos x="T0" y="T1"/>
                  </a:cxn>
                  <a:cxn ang="T11">
                    <a:pos x="T2" y="T3"/>
                  </a:cxn>
                  <a:cxn ang="T12">
                    <a:pos x="T4" y="T5"/>
                  </a:cxn>
                  <a:cxn ang="T13">
                    <a:pos x="T6" y="T7"/>
                  </a:cxn>
                  <a:cxn ang="T14">
                    <a:pos x="T8" y="T9"/>
                  </a:cxn>
                </a:cxnLst>
                <a:rect l="T15" t="T16" r="T17" b="T18"/>
                <a:pathLst>
                  <a:path w="283" h="287">
                    <a:moveTo>
                      <a:pt x="283" y="148"/>
                    </a:moveTo>
                    <a:lnTo>
                      <a:pt x="283" y="287"/>
                    </a:lnTo>
                    <a:lnTo>
                      <a:pt x="0" y="139"/>
                    </a:lnTo>
                    <a:lnTo>
                      <a:pt x="0" y="0"/>
                    </a:lnTo>
                    <a:lnTo>
                      <a:pt x="283" y="14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1" name="Freeform 123"/>
              <p:cNvSpPr>
                <a:spLocks/>
              </p:cNvSpPr>
              <p:nvPr/>
            </p:nvSpPr>
            <p:spPr bwMode="auto">
              <a:xfrm>
                <a:off x="1083" y="2964"/>
                <a:ext cx="28" cy="41"/>
              </a:xfrm>
              <a:custGeom>
                <a:avLst/>
                <a:gdLst>
                  <a:gd name="T0" fmla="*/ 6 w 140"/>
                  <a:gd name="T1" fmla="*/ 3 h 206"/>
                  <a:gd name="T2" fmla="*/ 6 w 140"/>
                  <a:gd name="T3" fmla="*/ 8 h 206"/>
                  <a:gd name="T4" fmla="*/ 0 w 140"/>
                  <a:gd name="T5" fmla="*/ 5 h 206"/>
                  <a:gd name="T6" fmla="*/ 0 w 140"/>
                  <a:gd name="T7" fmla="*/ 0 h 206"/>
                  <a:gd name="T8" fmla="*/ 6 w 140"/>
                  <a:gd name="T9" fmla="*/ 3 h 206"/>
                  <a:gd name="T10" fmla="*/ 0 60000 65536"/>
                  <a:gd name="T11" fmla="*/ 0 60000 65536"/>
                  <a:gd name="T12" fmla="*/ 0 60000 65536"/>
                  <a:gd name="T13" fmla="*/ 0 60000 65536"/>
                  <a:gd name="T14" fmla="*/ 0 60000 65536"/>
                  <a:gd name="T15" fmla="*/ 0 w 140"/>
                  <a:gd name="T16" fmla="*/ 0 h 206"/>
                  <a:gd name="T17" fmla="*/ 140 w 140"/>
                  <a:gd name="T18" fmla="*/ 206 h 206"/>
                </a:gdLst>
                <a:ahLst/>
                <a:cxnLst>
                  <a:cxn ang="T10">
                    <a:pos x="T0" y="T1"/>
                  </a:cxn>
                  <a:cxn ang="T11">
                    <a:pos x="T2" y="T3"/>
                  </a:cxn>
                  <a:cxn ang="T12">
                    <a:pos x="T4" y="T5"/>
                  </a:cxn>
                  <a:cxn ang="T13">
                    <a:pos x="T6" y="T7"/>
                  </a:cxn>
                  <a:cxn ang="T14">
                    <a:pos x="T8" y="T9"/>
                  </a:cxn>
                </a:cxnLst>
                <a:rect l="T15" t="T16" r="T17" b="T18"/>
                <a:pathLst>
                  <a:path w="140" h="206">
                    <a:moveTo>
                      <a:pt x="140" y="69"/>
                    </a:moveTo>
                    <a:lnTo>
                      <a:pt x="140" y="206"/>
                    </a:lnTo>
                    <a:lnTo>
                      <a:pt x="0" y="131"/>
                    </a:lnTo>
                    <a:lnTo>
                      <a:pt x="0" y="0"/>
                    </a:lnTo>
                    <a:lnTo>
                      <a:pt x="140" y="69"/>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2" name="Freeform 124"/>
              <p:cNvSpPr>
                <a:spLocks/>
              </p:cNvSpPr>
              <p:nvPr/>
            </p:nvSpPr>
            <p:spPr bwMode="auto">
              <a:xfrm>
                <a:off x="1292" y="3147"/>
                <a:ext cx="19" cy="38"/>
              </a:xfrm>
              <a:custGeom>
                <a:avLst/>
                <a:gdLst>
                  <a:gd name="T0" fmla="*/ 4 w 93"/>
                  <a:gd name="T1" fmla="*/ 2 h 189"/>
                  <a:gd name="T2" fmla="*/ 4 w 93"/>
                  <a:gd name="T3" fmla="*/ 8 h 189"/>
                  <a:gd name="T4" fmla="*/ 0 w 93"/>
                  <a:gd name="T5" fmla="*/ 5 h 189"/>
                  <a:gd name="T6" fmla="*/ 0 w 93"/>
                  <a:gd name="T7" fmla="*/ 0 h 189"/>
                  <a:gd name="T8" fmla="*/ 4 w 93"/>
                  <a:gd name="T9" fmla="*/ 2 h 189"/>
                  <a:gd name="T10" fmla="*/ 0 60000 65536"/>
                  <a:gd name="T11" fmla="*/ 0 60000 65536"/>
                  <a:gd name="T12" fmla="*/ 0 60000 65536"/>
                  <a:gd name="T13" fmla="*/ 0 60000 65536"/>
                  <a:gd name="T14" fmla="*/ 0 60000 65536"/>
                  <a:gd name="T15" fmla="*/ 0 w 93"/>
                  <a:gd name="T16" fmla="*/ 0 h 189"/>
                  <a:gd name="T17" fmla="*/ 93 w 93"/>
                  <a:gd name="T18" fmla="*/ 189 h 189"/>
                </a:gdLst>
                <a:ahLst/>
                <a:cxnLst>
                  <a:cxn ang="T10">
                    <a:pos x="T0" y="T1"/>
                  </a:cxn>
                  <a:cxn ang="T11">
                    <a:pos x="T2" y="T3"/>
                  </a:cxn>
                  <a:cxn ang="T12">
                    <a:pos x="T4" y="T5"/>
                  </a:cxn>
                  <a:cxn ang="T13">
                    <a:pos x="T6" y="T7"/>
                  </a:cxn>
                  <a:cxn ang="T14">
                    <a:pos x="T8" y="T9"/>
                  </a:cxn>
                </a:cxnLst>
                <a:rect l="T15" t="T16" r="T17" b="T18"/>
                <a:pathLst>
                  <a:path w="93" h="189">
                    <a:moveTo>
                      <a:pt x="93" y="41"/>
                    </a:moveTo>
                    <a:lnTo>
                      <a:pt x="93" y="189"/>
                    </a:lnTo>
                    <a:lnTo>
                      <a:pt x="0" y="131"/>
                    </a:lnTo>
                    <a:lnTo>
                      <a:pt x="0" y="0"/>
                    </a:lnTo>
                    <a:lnTo>
                      <a:pt x="93" y="4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3" name="Freeform 125"/>
              <p:cNvSpPr>
                <a:spLocks/>
              </p:cNvSpPr>
              <p:nvPr/>
            </p:nvSpPr>
            <p:spPr bwMode="auto">
              <a:xfrm>
                <a:off x="1232" y="3111"/>
                <a:ext cx="57" cy="62"/>
              </a:xfrm>
              <a:custGeom>
                <a:avLst/>
                <a:gdLst>
                  <a:gd name="T0" fmla="*/ 11 w 285"/>
                  <a:gd name="T1" fmla="*/ 6 h 311"/>
                  <a:gd name="T2" fmla="*/ 11 w 285"/>
                  <a:gd name="T3" fmla="*/ 12 h 311"/>
                  <a:gd name="T4" fmla="*/ 0 w 285"/>
                  <a:gd name="T5" fmla="*/ 6 h 311"/>
                  <a:gd name="T6" fmla="*/ 0 w 285"/>
                  <a:gd name="T7" fmla="*/ 0 h 311"/>
                  <a:gd name="T8" fmla="*/ 11 w 285"/>
                  <a:gd name="T9" fmla="*/ 6 h 311"/>
                  <a:gd name="T10" fmla="*/ 0 60000 65536"/>
                  <a:gd name="T11" fmla="*/ 0 60000 65536"/>
                  <a:gd name="T12" fmla="*/ 0 60000 65536"/>
                  <a:gd name="T13" fmla="*/ 0 60000 65536"/>
                  <a:gd name="T14" fmla="*/ 0 60000 65536"/>
                  <a:gd name="T15" fmla="*/ 0 w 285"/>
                  <a:gd name="T16" fmla="*/ 0 h 311"/>
                  <a:gd name="T17" fmla="*/ 285 w 285"/>
                  <a:gd name="T18" fmla="*/ 311 h 311"/>
                </a:gdLst>
                <a:ahLst/>
                <a:cxnLst>
                  <a:cxn ang="T10">
                    <a:pos x="T0" y="T1"/>
                  </a:cxn>
                  <a:cxn ang="T11">
                    <a:pos x="T2" y="T3"/>
                  </a:cxn>
                  <a:cxn ang="T12">
                    <a:pos x="T4" y="T5"/>
                  </a:cxn>
                  <a:cxn ang="T13">
                    <a:pos x="T6" y="T7"/>
                  </a:cxn>
                  <a:cxn ang="T14">
                    <a:pos x="T8" y="T9"/>
                  </a:cxn>
                </a:cxnLst>
                <a:rect l="T15" t="T16" r="T17" b="T18"/>
                <a:pathLst>
                  <a:path w="285" h="311">
                    <a:moveTo>
                      <a:pt x="285" y="161"/>
                    </a:moveTo>
                    <a:lnTo>
                      <a:pt x="285" y="311"/>
                    </a:lnTo>
                    <a:lnTo>
                      <a:pt x="0" y="145"/>
                    </a:lnTo>
                    <a:lnTo>
                      <a:pt x="0" y="0"/>
                    </a:lnTo>
                    <a:lnTo>
                      <a:pt x="285" y="16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4" name="Freeform 126"/>
              <p:cNvSpPr>
                <a:spLocks/>
              </p:cNvSpPr>
              <p:nvPr/>
            </p:nvSpPr>
            <p:spPr bwMode="auto">
              <a:xfrm>
                <a:off x="1173" y="3077"/>
                <a:ext cx="57" cy="61"/>
              </a:xfrm>
              <a:custGeom>
                <a:avLst/>
                <a:gdLst>
                  <a:gd name="T0" fmla="*/ 11 w 283"/>
                  <a:gd name="T1" fmla="*/ 7 h 303"/>
                  <a:gd name="T2" fmla="*/ 11 w 283"/>
                  <a:gd name="T3" fmla="*/ 12 h 303"/>
                  <a:gd name="T4" fmla="*/ 0 w 283"/>
                  <a:gd name="T5" fmla="*/ 6 h 303"/>
                  <a:gd name="T6" fmla="*/ 0 w 283"/>
                  <a:gd name="T7" fmla="*/ 0 h 303"/>
                  <a:gd name="T8" fmla="*/ 11 w 283"/>
                  <a:gd name="T9" fmla="*/ 7 h 303"/>
                  <a:gd name="T10" fmla="*/ 0 60000 65536"/>
                  <a:gd name="T11" fmla="*/ 0 60000 65536"/>
                  <a:gd name="T12" fmla="*/ 0 60000 65536"/>
                  <a:gd name="T13" fmla="*/ 0 60000 65536"/>
                  <a:gd name="T14" fmla="*/ 0 60000 65536"/>
                  <a:gd name="T15" fmla="*/ 0 w 283"/>
                  <a:gd name="T16" fmla="*/ 0 h 303"/>
                  <a:gd name="T17" fmla="*/ 283 w 283"/>
                  <a:gd name="T18" fmla="*/ 303 h 303"/>
                </a:gdLst>
                <a:ahLst/>
                <a:cxnLst>
                  <a:cxn ang="T10">
                    <a:pos x="T0" y="T1"/>
                  </a:cxn>
                  <a:cxn ang="T11">
                    <a:pos x="T2" y="T3"/>
                  </a:cxn>
                  <a:cxn ang="T12">
                    <a:pos x="T4" y="T5"/>
                  </a:cxn>
                  <a:cxn ang="T13">
                    <a:pos x="T6" y="T7"/>
                  </a:cxn>
                  <a:cxn ang="T14">
                    <a:pos x="T8" y="T9"/>
                  </a:cxn>
                </a:cxnLst>
                <a:rect l="T15" t="T16" r="T17" b="T18"/>
                <a:pathLst>
                  <a:path w="283" h="303">
                    <a:moveTo>
                      <a:pt x="283" y="162"/>
                    </a:moveTo>
                    <a:lnTo>
                      <a:pt x="283" y="303"/>
                    </a:lnTo>
                    <a:lnTo>
                      <a:pt x="0" y="138"/>
                    </a:lnTo>
                    <a:lnTo>
                      <a:pt x="0" y="0"/>
                    </a:lnTo>
                    <a:lnTo>
                      <a:pt x="283" y="162"/>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5" name="Freeform 127"/>
              <p:cNvSpPr>
                <a:spLocks/>
              </p:cNvSpPr>
              <p:nvPr/>
            </p:nvSpPr>
            <p:spPr bwMode="auto">
              <a:xfrm>
                <a:off x="1113" y="3043"/>
                <a:ext cx="57" cy="61"/>
              </a:xfrm>
              <a:custGeom>
                <a:avLst/>
                <a:gdLst>
                  <a:gd name="T0" fmla="*/ 11 w 287"/>
                  <a:gd name="T1" fmla="*/ 7 h 304"/>
                  <a:gd name="T2" fmla="*/ 11 w 287"/>
                  <a:gd name="T3" fmla="*/ 12 h 304"/>
                  <a:gd name="T4" fmla="*/ 0 w 287"/>
                  <a:gd name="T5" fmla="*/ 6 h 304"/>
                  <a:gd name="T6" fmla="*/ 0 w 287"/>
                  <a:gd name="T7" fmla="*/ 0 h 304"/>
                  <a:gd name="T8" fmla="*/ 11 w 287"/>
                  <a:gd name="T9" fmla="*/ 7 h 304"/>
                  <a:gd name="T10" fmla="*/ 0 60000 65536"/>
                  <a:gd name="T11" fmla="*/ 0 60000 65536"/>
                  <a:gd name="T12" fmla="*/ 0 60000 65536"/>
                  <a:gd name="T13" fmla="*/ 0 60000 65536"/>
                  <a:gd name="T14" fmla="*/ 0 60000 65536"/>
                  <a:gd name="T15" fmla="*/ 0 w 287"/>
                  <a:gd name="T16" fmla="*/ 0 h 304"/>
                  <a:gd name="T17" fmla="*/ 287 w 287"/>
                  <a:gd name="T18" fmla="*/ 304 h 304"/>
                </a:gdLst>
                <a:ahLst/>
                <a:cxnLst>
                  <a:cxn ang="T10">
                    <a:pos x="T0" y="T1"/>
                  </a:cxn>
                  <a:cxn ang="T11">
                    <a:pos x="T2" y="T3"/>
                  </a:cxn>
                  <a:cxn ang="T12">
                    <a:pos x="T4" y="T5"/>
                  </a:cxn>
                  <a:cxn ang="T13">
                    <a:pos x="T6" y="T7"/>
                  </a:cxn>
                  <a:cxn ang="T14">
                    <a:pos x="T8" y="T9"/>
                  </a:cxn>
                </a:cxnLst>
                <a:rect l="T15" t="T16" r="T17" b="T18"/>
                <a:pathLst>
                  <a:path w="287" h="304">
                    <a:moveTo>
                      <a:pt x="287" y="167"/>
                    </a:moveTo>
                    <a:lnTo>
                      <a:pt x="287" y="304"/>
                    </a:lnTo>
                    <a:lnTo>
                      <a:pt x="0" y="139"/>
                    </a:lnTo>
                    <a:lnTo>
                      <a:pt x="0" y="0"/>
                    </a:lnTo>
                    <a:lnTo>
                      <a:pt x="287" y="16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6" name="Freeform 128"/>
              <p:cNvSpPr>
                <a:spLocks/>
              </p:cNvSpPr>
              <p:nvPr/>
            </p:nvSpPr>
            <p:spPr bwMode="auto">
              <a:xfrm>
                <a:off x="1083" y="3027"/>
                <a:ext cx="28" cy="42"/>
              </a:xfrm>
              <a:custGeom>
                <a:avLst/>
                <a:gdLst>
                  <a:gd name="T0" fmla="*/ 6 w 140"/>
                  <a:gd name="T1" fmla="*/ 3 h 211"/>
                  <a:gd name="T2" fmla="*/ 6 w 140"/>
                  <a:gd name="T3" fmla="*/ 8 h 211"/>
                  <a:gd name="T4" fmla="*/ 0 w 140"/>
                  <a:gd name="T5" fmla="*/ 5 h 211"/>
                  <a:gd name="T6" fmla="*/ 0 w 140"/>
                  <a:gd name="T7" fmla="*/ 0 h 211"/>
                  <a:gd name="T8" fmla="*/ 6 w 140"/>
                  <a:gd name="T9" fmla="*/ 3 h 211"/>
                  <a:gd name="T10" fmla="*/ 0 60000 65536"/>
                  <a:gd name="T11" fmla="*/ 0 60000 65536"/>
                  <a:gd name="T12" fmla="*/ 0 60000 65536"/>
                  <a:gd name="T13" fmla="*/ 0 60000 65536"/>
                  <a:gd name="T14" fmla="*/ 0 60000 65536"/>
                  <a:gd name="T15" fmla="*/ 0 w 140"/>
                  <a:gd name="T16" fmla="*/ 0 h 211"/>
                  <a:gd name="T17" fmla="*/ 140 w 140"/>
                  <a:gd name="T18" fmla="*/ 211 h 211"/>
                </a:gdLst>
                <a:ahLst/>
                <a:cxnLst>
                  <a:cxn ang="T10">
                    <a:pos x="T0" y="T1"/>
                  </a:cxn>
                  <a:cxn ang="T11">
                    <a:pos x="T2" y="T3"/>
                  </a:cxn>
                  <a:cxn ang="T12">
                    <a:pos x="T4" y="T5"/>
                  </a:cxn>
                  <a:cxn ang="T13">
                    <a:pos x="T6" y="T7"/>
                  </a:cxn>
                  <a:cxn ang="T14">
                    <a:pos x="T8" y="T9"/>
                  </a:cxn>
                </a:cxnLst>
                <a:rect l="T15" t="T16" r="T17" b="T18"/>
                <a:pathLst>
                  <a:path w="140" h="211">
                    <a:moveTo>
                      <a:pt x="140" y="73"/>
                    </a:moveTo>
                    <a:lnTo>
                      <a:pt x="140" y="211"/>
                    </a:lnTo>
                    <a:lnTo>
                      <a:pt x="0" y="127"/>
                    </a:lnTo>
                    <a:lnTo>
                      <a:pt x="0" y="0"/>
                    </a:lnTo>
                    <a:lnTo>
                      <a:pt x="140" y="7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7" name="Freeform 129"/>
              <p:cNvSpPr>
                <a:spLocks/>
              </p:cNvSpPr>
              <p:nvPr/>
            </p:nvSpPr>
            <p:spPr bwMode="auto">
              <a:xfrm>
                <a:off x="1293" y="3218"/>
                <a:ext cx="18" cy="43"/>
              </a:xfrm>
              <a:custGeom>
                <a:avLst/>
                <a:gdLst>
                  <a:gd name="T0" fmla="*/ 4 w 89"/>
                  <a:gd name="T1" fmla="*/ 2 h 216"/>
                  <a:gd name="T2" fmla="*/ 4 w 89"/>
                  <a:gd name="T3" fmla="*/ 9 h 216"/>
                  <a:gd name="T4" fmla="*/ 0 w 89"/>
                  <a:gd name="T5" fmla="*/ 6 h 216"/>
                  <a:gd name="T6" fmla="*/ 0 w 89"/>
                  <a:gd name="T7" fmla="*/ 0 h 216"/>
                  <a:gd name="T8" fmla="*/ 4 w 89"/>
                  <a:gd name="T9" fmla="*/ 2 h 216"/>
                  <a:gd name="T10" fmla="*/ 0 60000 65536"/>
                  <a:gd name="T11" fmla="*/ 0 60000 65536"/>
                  <a:gd name="T12" fmla="*/ 0 60000 65536"/>
                  <a:gd name="T13" fmla="*/ 0 60000 65536"/>
                  <a:gd name="T14" fmla="*/ 0 60000 65536"/>
                  <a:gd name="T15" fmla="*/ 0 w 89"/>
                  <a:gd name="T16" fmla="*/ 0 h 216"/>
                  <a:gd name="T17" fmla="*/ 89 w 89"/>
                  <a:gd name="T18" fmla="*/ 216 h 216"/>
                </a:gdLst>
                <a:ahLst/>
                <a:cxnLst>
                  <a:cxn ang="T10">
                    <a:pos x="T0" y="T1"/>
                  </a:cxn>
                  <a:cxn ang="T11">
                    <a:pos x="T2" y="T3"/>
                  </a:cxn>
                  <a:cxn ang="T12">
                    <a:pos x="T4" y="T5"/>
                  </a:cxn>
                  <a:cxn ang="T13">
                    <a:pos x="T6" y="T7"/>
                  </a:cxn>
                  <a:cxn ang="T14">
                    <a:pos x="T8" y="T9"/>
                  </a:cxn>
                </a:cxnLst>
                <a:rect l="T15" t="T16" r="T17" b="T18"/>
                <a:pathLst>
                  <a:path w="89" h="216">
                    <a:moveTo>
                      <a:pt x="89" y="58"/>
                    </a:moveTo>
                    <a:lnTo>
                      <a:pt x="89" y="216"/>
                    </a:lnTo>
                    <a:lnTo>
                      <a:pt x="0" y="152"/>
                    </a:lnTo>
                    <a:lnTo>
                      <a:pt x="0" y="0"/>
                    </a:lnTo>
                    <a:lnTo>
                      <a:pt x="89" y="5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8" name="Freeform 130"/>
              <p:cNvSpPr>
                <a:spLocks/>
              </p:cNvSpPr>
              <p:nvPr/>
            </p:nvSpPr>
            <p:spPr bwMode="auto">
              <a:xfrm>
                <a:off x="1232" y="3181"/>
                <a:ext cx="57" cy="65"/>
              </a:xfrm>
              <a:custGeom>
                <a:avLst/>
                <a:gdLst>
                  <a:gd name="T0" fmla="*/ 11 w 285"/>
                  <a:gd name="T1" fmla="*/ 7 h 324"/>
                  <a:gd name="T2" fmla="*/ 11 w 285"/>
                  <a:gd name="T3" fmla="*/ 13 h 324"/>
                  <a:gd name="T4" fmla="*/ 0 w 285"/>
                  <a:gd name="T5" fmla="*/ 6 h 324"/>
                  <a:gd name="T6" fmla="*/ 0 w 285"/>
                  <a:gd name="T7" fmla="*/ 0 h 324"/>
                  <a:gd name="T8" fmla="*/ 11 w 285"/>
                  <a:gd name="T9" fmla="*/ 7 h 324"/>
                  <a:gd name="T10" fmla="*/ 0 60000 65536"/>
                  <a:gd name="T11" fmla="*/ 0 60000 65536"/>
                  <a:gd name="T12" fmla="*/ 0 60000 65536"/>
                  <a:gd name="T13" fmla="*/ 0 60000 65536"/>
                  <a:gd name="T14" fmla="*/ 0 60000 65536"/>
                  <a:gd name="T15" fmla="*/ 0 w 285"/>
                  <a:gd name="T16" fmla="*/ 0 h 324"/>
                  <a:gd name="T17" fmla="*/ 285 w 285"/>
                  <a:gd name="T18" fmla="*/ 324 h 324"/>
                </a:gdLst>
                <a:ahLst/>
                <a:cxnLst>
                  <a:cxn ang="T10">
                    <a:pos x="T0" y="T1"/>
                  </a:cxn>
                  <a:cxn ang="T11">
                    <a:pos x="T2" y="T3"/>
                  </a:cxn>
                  <a:cxn ang="T12">
                    <a:pos x="T4" y="T5"/>
                  </a:cxn>
                  <a:cxn ang="T13">
                    <a:pos x="T6" y="T7"/>
                  </a:cxn>
                  <a:cxn ang="T14">
                    <a:pos x="T8" y="T9"/>
                  </a:cxn>
                </a:cxnLst>
                <a:rect l="T15" t="T16" r="T17" b="T18"/>
                <a:pathLst>
                  <a:path w="285" h="324">
                    <a:moveTo>
                      <a:pt x="285" y="174"/>
                    </a:moveTo>
                    <a:lnTo>
                      <a:pt x="285" y="324"/>
                    </a:lnTo>
                    <a:lnTo>
                      <a:pt x="0" y="145"/>
                    </a:lnTo>
                    <a:lnTo>
                      <a:pt x="0" y="0"/>
                    </a:lnTo>
                    <a:lnTo>
                      <a:pt x="285" y="17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59" name="Freeform 131"/>
              <p:cNvSpPr>
                <a:spLocks/>
              </p:cNvSpPr>
              <p:nvPr/>
            </p:nvSpPr>
            <p:spPr bwMode="auto">
              <a:xfrm>
                <a:off x="1173" y="3145"/>
                <a:ext cx="57" cy="63"/>
              </a:xfrm>
              <a:custGeom>
                <a:avLst/>
                <a:gdLst>
                  <a:gd name="T0" fmla="*/ 11 w 283"/>
                  <a:gd name="T1" fmla="*/ 7 h 317"/>
                  <a:gd name="T2" fmla="*/ 11 w 283"/>
                  <a:gd name="T3" fmla="*/ 13 h 317"/>
                  <a:gd name="T4" fmla="*/ 0 w 283"/>
                  <a:gd name="T5" fmla="*/ 6 h 317"/>
                  <a:gd name="T6" fmla="*/ 0 w 283"/>
                  <a:gd name="T7" fmla="*/ 0 h 317"/>
                  <a:gd name="T8" fmla="*/ 11 w 283"/>
                  <a:gd name="T9" fmla="*/ 7 h 317"/>
                  <a:gd name="T10" fmla="*/ 0 60000 65536"/>
                  <a:gd name="T11" fmla="*/ 0 60000 65536"/>
                  <a:gd name="T12" fmla="*/ 0 60000 65536"/>
                  <a:gd name="T13" fmla="*/ 0 60000 65536"/>
                  <a:gd name="T14" fmla="*/ 0 60000 65536"/>
                  <a:gd name="T15" fmla="*/ 0 w 283"/>
                  <a:gd name="T16" fmla="*/ 0 h 317"/>
                  <a:gd name="T17" fmla="*/ 283 w 283"/>
                  <a:gd name="T18" fmla="*/ 317 h 317"/>
                </a:gdLst>
                <a:ahLst/>
                <a:cxnLst>
                  <a:cxn ang="T10">
                    <a:pos x="T0" y="T1"/>
                  </a:cxn>
                  <a:cxn ang="T11">
                    <a:pos x="T2" y="T3"/>
                  </a:cxn>
                  <a:cxn ang="T12">
                    <a:pos x="T4" y="T5"/>
                  </a:cxn>
                  <a:cxn ang="T13">
                    <a:pos x="T6" y="T7"/>
                  </a:cxn>
                  <a:cxn ang="T14">
                    <a:pos x="T8" y="T9"/>
                  </a:cxn>
                </a:cxnLst>
                <a:rect l="T15" t="T16" r="T17" b="T18"/>
                <a:pathLst>
                  <a:path w="283" h="317">
                    <a:moveTo>
                      <a:pt x="283" y="177"/>
                    </a:moveTo>
                    <a:lnTo>
                      <a:pt x="283" y="317"/>
                    </a:lnTo>
                    <a:lnTo>
                      <a:pt x="0" y="140"/>
                    </a:lnTo>
                    <a:lnTo>
                      <a:pt x="0" y="0"/>
                    </a:lnTo>
                    <a:lnTo>
                      <a:pt x="283" y="17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0" name="Freeform 132"/>
              <p:cNvSpPr>
                <a:spLocks/>
              </p:cNvSpPr>
              <p:nvPr/>
            </p:nvSpPr>
            <p:spPr bwMode="auto">
              <a:xfrm>
                <a:off x="1113" y="3109"/>
                <a:ext cx="57" cy="62"/>
              </a:xfrm>
              <a:custGeom>
                <a:avLst/>
                <a:gdLst>
                  <a:gd name="T0" fmla="*/ 11 w 283"/>
                  <a:gd name="T1" fmla="*/ 7 h 309"/>
                  <a:gd name="T2" fmla="*/ 11 w 283"/>
                  <a:gd name="T3" fmla="*/ 12 h 309"/>
                  <a:gd name="T4" fmla="*/ 0 w 283"/>
                  <a:gd name="T5" fmla="*/ 6 h 309"/>
                  <a:gd name="T6" fmla="*/ 0 w 283"/>
                  <a:gd name="T7" fmla="*/ 0 h 309"/>
                  <a:gd name="T8" fmla="*/ 11 w 283"/>
                  <a:gd name="T9" fmla="*/ 7 h 309"/>
                  <a:gd name="T10" fmla="*/ 0 60000 65536"/>
                  <a:gd name="T11" fmla="*/ 0 60000 65536"/>
                  <a:gd name="T12" fmla="*/ 0 60000 65536"/>
                  <a:gd name="T13" fmla="*/ 0 60000 65536"/>
                  <a:gd name="T14" fmla="*/ 0 60000 65536"/>
                  <a:gd name="T15" fmla="*/ 0 w 283"/>
                  <a:gd name="T16" fmla="*/ 0 h 309"/>
                  <a:gd name="T17" fmla="*/ 283 w 283"/>
                  <a:gd name="T18" fmla="*/ 309 h 309"/>
                </a:gdLst>
                <a:ahLst/>
                <a:cxnLst>
                  <a:cxn ang="T10">
                    <a:pos x="T0" y="T1"/>
                  </a:cxn>
                  <a:cxn ang="T11">
                    <a:pos x="T2" y="T3"/>
                  </a:cxn>
                  <a:cxn ang="T12">
                    <a:pos x="T4" y="T5"/>
                  </a:cxn>
                  <a:cxn ang="T13">
                    <a:pos x="T6" y="T7"/>
                  </a:cxn>
                  <a:cxn ang="T14">
                    <a:pos x="T8" y="T9"/>
                  </a:cxn>
                </a:cxnLst>
                <a:rect l="T15" t="T16" r="T17" b="T18"/>
                <a:pathLst>
                  <a:path w="283" h="309">
                    <a:moveTo>
                      <a:pt x="283" y="171"/>
                    </a:moveTo>
                    <a:lnTo>
                      <a:pt x="283" y="309"/>
                    </a:lnTo>
                    <a:lnTo>
                      <a:pt x="0" y="139"/>
                    </a:lnTo>
                    <a:lnTo>
                      <a:pt x="0" y="0"/>
                    </a:lnTo>
                    <a:lnTo>
                      <a:pt x="283" y="17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1" name="Freeform 133"/>
              <p:cNvSpPr>
                <a:spLocks/>
              </p:cNvSpPr>
              <p:nvPr/>
            </p:nvSpPr>
            <p:spPr bwMode="auto">
              <a:xfrm>
                <a:off x="1083" y="3091"/>
                <a:ext cx="28" cy="44"/>
              </a:xfrm>
              <a:custGeom>
                <a:avLst/>
                <a:gdLst>
                  <a:gd name="T0" fmla="*/ 6 w 140"/>
                  <a:gd name="T1" fmla="*/ 3 h 218"/>
                  <a:gd name="T2" fmla="*/ 6 w 140"/>
                  <a:gd name="T3" fmla="*/ 9 h 218"/>
                  <a:gd name="T4" fmla="*/ 0 w 140"/>
                  <a:gd name="T5" fmla="*/ 5 h 218"/>
                  <a:gd name="T6" fmla="*/ 0 w 140"/>
                  <a:gd name="T7" fmla="*/ 0 h 218"/>
                  <a:gd name="T8" fmla="*/ 6 w 140"/>
                  <a:gd name="T9" fmla="*/ 3 h 218"/>
                  <a:gd name="T10" fmla="*/ 0 60000 65536"/>
                  <a:gd name="T11" fmla="*/ 0 60000 65536"/>
                  <a:gd name="T12" fmla="*/ 0 60000 65536"/>
                  <a:gd name="T13" fmla="*/ 0 60000 65536"/>
                  <a:gd name="T14" fmla="*/ 0 60000 65536"/>
                  <a:gd name="T15" fmla="*/ 0 w 140"/>
                  <a:gd name="T16" fmla="*/ 0 h 218"/>
                  <a:gd name="T17" fmla="*/ 140 w 140"/>
                  <a:gd name="T18" fmla="*/ 218 h 218"/>
                </a:gdLst>
                <a:ahLst/>
                <a:cxnLst>
                  <a:cxn ang="T10">
                    <a:pos x="T0" y="T1"/>
                  </a:cxn>
                  <a:cxn ang="T11">
                    <a:pos x="T2" y="T3"/>
                  </a:cxn>
                  <a:cxn ang="T12">
                    <a:pos x="T4" y="T5"/>
                  </a:cxn>
                  <a:cxn ang="T13">
                    <a:pos x="T6" y="T7"/>
                  </a:cxn>
                  <a:cxn ang="T14">
                    <a:pos x="T8" y="T9"/>
                  </a:cxn>
                </a:cxnLst>
                <a:rect l="T15" t="T16" r="T17" b="T18"/>
                <a:pathLst>
                  <a:path w="140" h="218">
                    <a:moveTo>
                      <a:pt x="140" y="80"/>
                    </a:moveTo>
                    <a:lnTo>
                      <a:pt x="140" y="218"/>
                    </a:lnTo>
                    <a:lnTo>
                      <a:pt x="0" y="122"/>
                    </a:lnTo>
                    <a:lnTo>
                      <a:pt x="0" y="0"/>
                    </a:lnTo>
                    <a:lnTo>
                      <a:pt x="140" y="8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2" name="Freeform 134"/>
              <p:cNvSpPr>
                <a:spLocks/>
              </p:cNvSpPr>
              <p:nvPr/>
            </p:nvSpPr>
            <p:spPr bwMode="auto">
              <a:xfrm>
                <a:off x="1083" y="3122"/>
                <a:ext cx="46" cy="55"/>
              </a:xfrm>
              <a:custGeom>
                <a:avLst/>
                <a:gdLst>
                  <a:gd name="T0" fmla="*/ 9 w 233"/>
                  <a:gd name="T1" fmla="*/ 6 h 272"/>
                  <a:gd name="T2" fmla="*/ 9 w 233"/>
                  <a:gd name="T3" fmla="*/ 11 h 272"/>
                  <a:gd name="T4" fmla="*/ 0 w 233"/>
                  <a:gd name="T5" fmla="*/ 5 h 272"/>
                  <a:gd name="T6" fmla="*/ 0 w 233"/>
                  <a:gd name="T7" fmla="*/ 0 h 272"/>
                  <a:gd name="T8" fmla="*/ 9 w 233"/>
                  <a:gd name="T9" fmla="*/ 6 h 272"/>
                  <a:gd name="T10" fmla="*/ 0 60000 65536"/>
                  <a:gd name="T11" fmla="*/ 0 60000 65536"/>
                  <a:gd name="T12" fmla="*/ 0 60000 65536"/>
                  <a:gd name="T13" fmla="*/ 0 60000 65536"/>
                  <a:gd name="T14" fmla="*/ 0 60000 65536"/>
                  <a:gd name="T15" fmla="*/ 0 w 233"/>
                  <a:gd name="T16" fmla="*/ 0 h 272"/>
                  <a:gd name="T17" fmla="*/ 233 w 233"/>
                  <a:gd name="T18" fmla="*/ 272 h 272"/>
                </a:gdLst>
                <a:ahLst/>
                <a:cxnLst>
                  <a:cxn ang="T10">
                    <a:pos x="T0" y="T1"/>
                  </a:cxn>
                  <a:cxn ang="T11">
                    <a:pos x="T2" y="T3"/>
                  </a:cxn>
                  <a:cxn ang="T12">
                    <a:pos x="T4" y="T5"/>
                  </a:cxn>
                  <a:cxn ang="T13">
                    <a:pos x="T6" y="T7"/>
                  </a:cxn>
                  <a:cxn ang="T14">
                    <a:pos x="T8" y="T9"/>
                  </a:cxn>
                </a:cxnLst>
                <a:rect l="T15" t="T16" r="T17" b="T18"/>
                <a:pathLst>
                  <a:path w="233" h="272">
                    <a:moveTo>
                      <a:pt x="233" y="148"/>
                    </a:moveTo>
                    <a:lnTo>
                      <a:pt x="233" y="272"/>
                    </a:lnTo>
                    <a:lnTo>
                      <a:pt x="0" y="133"/>
                    </a:lnTo>
                    <a:lnTo>
                      <a:pt x="0" y="0"/>
                    </a:lnTo>
                    <a:lnTo>
                      <a:pt x="233" y="14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3" name="Freeform 135"/>
              <p:cNvSpPr>
                <a:spLocks/>
              </p:cNvSpPr>
              <p:nvPr/>
            </p:nvSpPr>
            <p:spPr bwMode="auto">
              <a:xfrm>
                <a:off x="1247" y="3225"/>
                <a:ext cx="64" cy="70"/>
              </a:xfrm>
              <a:custGeom>
                <a:avLst/>
                <a:gdLst>
                  <a:gd name="T0" fmla="*/ 13 w 319"/>
                  <a:gd name="T1" fmla="*/ 8 h 351"/>
                  <a:gd name="T2" fmla="*/ 13 w 319"/>
                  <a:gd name="T3" fmla="*/ 14 h 351"/>
                  <a:gd name="T4" fmla="*/ 0 w 319"/>
                  <a:gd name="T5" fmla="*/ 6 h 351"/>
                  <a:gd name="T6" fmla="*/ 0 w 319"/>
                  <a:gd name="T7" fmla="*/ 0 h 351"/>
                  <a:gd name="T8" fmla="*/ 13 w 319"/>
                  <a:gd name="T9" fmla="*/ 8 h 351"/>
                  <a:gd name="T10" fmla="*/ 0 60000 65536"/>
                  <a:gd name="T11" fmla="*/ 0 60000 65536"/>
                  <a:gd name="T12" fmla="*/ 0 60000 65536"/>
                  <a:gd name="T13" fmla="*/ 0 60000 65536"/>
                  <a:gd name="T14" fmla="*/ 0 60000 65536"/>
                  <a:gd name="T15" fmla="*/ 0 w 319"/>
                  <a:gd name="T16" fmla="*/ 0 h 351"/>
                  <a:gd name="T17" fmla="*/ 319 w 319"/>
                  <a:gd name="T18" fmla="*/ 351 h 351"/>
                </a:gdLst>
                <a:ahLst/>
                <a:cxnLst>
                  <a:cxn ang="T10">
                    <a:pos x="T0" y="T1"/>
                  </a:cxn>
                  <a:cxn ang="T11">
                    <a:pos x="T2" y="T3"/>
                  </a:cxn>
                  <a:cxn ang="T12">
                    <a:pos x="T4" y="T5"/>
                  </a:cxn>
                  <a:cxn ang="T13">
                    <a:pos x="T6" y="T7"/>
                  </a:cxn>
                  <a:cxn ang="T14">
                    <a:pos x="T8" y="T9"/>
                  </a:cxn>
                </a:cxnLst>
                <a:rect l="T15" t="T16" r="T17" b="T18"/>
                <a:pathLst>
                  <a:path w="319" h="351">
                    <a:moveTo>
                      <a:pt x="319" y="208"/>
                    </a:moveTo>
                    <a:lnTo>
                      <a:pt x="319" y="351"/>
                    </a:lnTo>
                    <a:lnTo>
                      <a:pt x="0" y="149"/>
                    </a:lnTo>
                    <a:lnTo>
                      <a:pt x="0" y="0"/>
                    </a:lnTo>
                    <a:lnTo>
                      <a:pt x="319" y="20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4" name="Freeform 136"/>
              <p:cNvSpPr>
                <a:spLocks/>
              </p:cNvSpPr>
              <p:nvPr/>
            </p:nvSpPr>
            <p:spPr bwMode="auto">
              <a:xfrm>
                <a:off x="1192" y="3190"/>
                <a:ext cx="53" cy="63"/>
              </a:xfrm>
              <a:custGeom>
                <a:avLst/>
                <a:gdLst>
                  <a:gd name="T0" fmla="*/ 11 w 265"/>
                  <a:gd name="T1" fmla="*/ 7 h 314"/>
                  <a:gd name="T2" fmla="*/ 11 w 265"/>
                  <a:gd name="T3" fmla="*/ 13 h 314"/>
                  <a:gd name="T4" fmla="*/ 0 w 265"/>
                  <a:gd name="T5" fmla="*/ 6 h 314"/>
                  <a:gd name="T6" fmla="*/ 0 w 265"/>
                  <a:gd name="T7" fmla="*/ 0 h 314"/>
                  <a:gd name="T8" fmla="*/ 11 w 265"/>
                  <a:gd name="T9" fmla="*/ 7 h 314"/>
                  <a:gd name="T10" fmla="*/ 0 60000 65536"/>
                  <a:gd name="T11" fmla="*/ 0 60000 65536"/>
                  <a:gd name="T12" fmla="*/ 0 60000 65536"/>
                  <a:gd name="T13" fmla="*/ 0 60000 65536"/>
                  <a:gd name="T14" fmla="*/ 0 60000 65536"/>
                  <a:gd name="T15" fmla="*/ 0 w 265"/>
                  <a:gd name="T16" fmla="*/ 0 h 314"/>
                  <a:gd name="T17" fmla="*/ 265 w 265"/>
                  <a:gd name="T18" fmla="*/ 314 h 314"/>
                </a:gdLst>
                <a:ahLst/>
                <a:cxnLst>
                  <a:cxn ang="T10">
                    <a:pos x="T0" y="T1"/>
                  </a:cxn>
                  <a:cxn ang="T11">
                    <a:pos x="T2" y="T3"/>
                  </a:cxn>
                  <a:cxn ang="T12">
                    <a:pos x="T4" y="T5"/>
                  </a:cxn>
                  <a:cxn ang="T13">
                    <a:pos x="T6" y="T7"/>
                  </a:cxn>
                  <a:cxn ang="T14">
                    <a:pos x="T8" y="T9"/>
                  </a:cxn>
                </a:cxnLst>
                <a:rect l="T15" t="T16" r="T17" b="T18"/>
                <a:pathLst>
                  <a:path w="265" h="314">
                    <a:moveTo>
                      <a:pt x="265" y="167"/>
                    </a:moveTo>
                    <a:lnTo>
                      <a:pt x="265" y="314"/>
                    </a:lnTo>
                    <a:lnTo>
                      <a:pt x="0" y="144"/>
                    </a:lnTo>
                    <a:lnTo>
                      <a:pt x="0" y="0"/>
                    </a:lnTo>
                    <a:lnTo>
                      <a:pt x="265" y="16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5" name="Freeform 137"/>
              <p:cNvSpPr>
                <a:spLocks/>
              </p:cNvSpPr>
              <p:nvPr/>
            </p:nvSpPr>
            <p:spPr bwMode="auto">
              <a:xfrm>
                <a:off x="1133" y="3154"/>
                <a:ext cx="55" cy="61"/>
              </a:xfrm>
              <a:custGeom>
                <a:avLst/>
                <a:gdLst>
                  <a:gd name="T0" fmla="*/ 11 w 277"/>
                  <a:gd name="T1" fmla="*/ 7 h 308"/>
                  <a:gd name="T2" fmla="*/ 11 w 277"/>
                  <a:gd name="T3" fmla="*/ 12 h 308"/>
                  <a:gd name="T4" fmla="*/ 0 w 277"/>
                  <a:gd name="T5" fmla="*/ 5 h 308"/>
                  <a:gd name="T6" fmla="*/ 0 w 277"/>
                  <a:gd name="T7" fmla="*/ 0 h 308"/>
                  <a:gd name="T8" fmla="*/ 11 w 277"/>
                  <a:gd name="T9" fmla="*/ 7 h 308"/>
                  <a:gd name="T10" fmla="*/ 0 60000 65536"/>
                  <a:gd name="T11" fmla="*/ 0 60000 65536"/>
                  <a:gd name="T12" fmla="*/ 0 60000 65536"/>
                  <a:gd name="T13" fmla="*/ 0 60000 65536"/>
                  <a:gd name="T14" fmla="*/ 0 60000 65536"/>
                  <a:gd name="T15" fmla="*/ 0 w 277"/>
                  <a:gd name="T16" fmla="*/ 0 h 308"/>
                  <a:gd name="T17" fmla="*/ 277 w 277"/>
                  <a:gd name="T18" fmla="*/ 308 h 308"/>
                </a:gdLst>
                <a:ahLst/>
                <a:cxnLst>
                  <a:cxn ang="T10">
                    <a:pos x="T0" y="T1"/>
                  </a:cxn>
                  <a:cxn ang="T11">
                    <a:pos x="T2" y="T3"/>
                  </a:cxn>
                  <a:cxn ang="T12">
                    <a:pos x="T4" y="T5"/>
                  </a:cxn>
                  <a:cxn ang="T13">
                    <a:pos x="T6" y="T7"/>
                  </a:cxn>
                  <a:cxn ang="T14">
                    <a:pos x="T8" y="T9"/>
                  </a:cxn>
                </a:cxnLst>
                <a:rect l="T15" t="T16" r="T17" b="T18"/>
                <a:pathLst>
                  <a:path w="277" h="308">
                    <a:moveTo>
                      <a:pt x="277" y="170"/>
                    </a:moveTo>
                    <a:lnTo>
                      <a:pt x="277" y="308"/>
                    </a:lnTo>
                    <a:lnTo>
                      <a:pt x="0" y="126"/>
                    </a:lnTo>
                    <a:lnTo>
                      <a:pt x="0" y="0"/>
                    </a:lnTo>
                    <a:lnTo>
                      <a:pt x="277" y="17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6" name="Freeform 138"/>
              <p:cNvSpPr>
                <a:spLocks/>
              </p:cNvSpPr>
              <p:nvPr/>
            </p:nvSpPr>
            <p:spPr bwMode="auto">
              <a:xfrm>
                <a:off x="1083" y="2744"/>
                <a:ext cx="49" cy="44"/>
              </a:xfrm>
              <a:custGeom>
                <a:avLst/>
                <a:gdLst>
                  <a:gd name="T0" fmla="*/ 10 w 245"/>
                  <a:gd name="T1" fmla="*/ 3 h 220"/>
                  <a:gd name="T2" fmla="*/ 10 w 245"/>
                  <a:gd name="T3" fmla="*/ 9 h 220"/>
                  <a:gd name="T4" fmla="*/ 0 w 245"/>
                  <a:gd name="T5" fmla="*/ 5 h 220"/>
                  <a:gd name="T6" fmla="*/ 0 w 245"/>
                  <a:gd name="T7" fmla="*/ 0 h 220"/>
                  <a:gd name="T8" fmla="*/ 10 w 245"/>
                  <a:gd name="T9" fmla="*/ 3 h 220"/>
                  <a:gd name="T10" fmla="*/ 0 60000 65536"/>
                  <a:gd name="T11" fmla="*/ 0 60000 65536"/>
                  <a:gd name="T12" fmla="*/ 0 60000 65536"/>
                  <a:gd name="T13" fmla="*/ 0 60000 65536"/>
                  <a:gd name="T14" fmla="*/ 0 60000 65536"/>
                  <a:gd name="T15" fmla="*/ 0 w 245"/>
                  <a:gd name="T16" fmla="*/ 0 h 220"/>
                  <a:gd name="T17" fmla="*/ 245 w 245"/>
                  <a:gd name="T18" fmla="*/ 220 h 220"/>
                </a:gdLst>
                <a:ahLst/>
                <a:cxnLst>
                  <a:cxn ang="T10">
                    <a:pos x="T0" y="T1"/>
                  </a:cxn>
                  <a:cxn ang="T11">
                    <a:pos x="T2" y="T3"/>
                  </a:cxn>
                  <a:cxn ang="T12">
                    <a:pos x="T4" y="T5"/>
                  </a:cxn>
                  <a:cxn ang="T13">
                    <a:pos x="T6" y="T7"/>
                  </a:cxn>
                  <a:cxn ang="T14">
                    <a:pos x="T8" y="T9"/>
                  </a:cxn>
                </a:cxnLst>
                <a:rect l="T15" t="T16" r="T17" b="T18"/>
                <a:pathLst>
                  <a:path w="245" h="220">
                    <a:moveTo>
                      <a:pt x="245" y="87"/>
                    </a:moveTo>
                    <a:lnTo>
                      <a:pt x="245" y="220"/>
                    </a:lnTo>
                    <a:lnTo>
                      <a:pt x="0" y="134"/>
                    </a:lnTo>
                    <a:lnTo>
                      <a:pt x="0" y="0"/>
                    </a:lnTo>
                    <a:lnTo>
                      <a:pt x="245" y="8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7" name="Freeform 139"/>
              <p:cNvSpPr>
                <a:spLocks/>
              </p:cNvSpPr>
              <p:nvPr/>
            </p:nvSpPr>
            <p:spPr bwMode="auto">
              <a:xfrm>
                <a:off x="1194" y="2782"/>
                <a:ext cx="53" cy="49"/>
              </a:xfrm>
              <a:custGeom>
                <a:avLst/>
                <a:gdLst>
                  <a:gd name="T0" fmla="*/ 11 w 266"/>
                  <a:gd name="T1" fmla="*/ 4 h 244"/>
                  <a:gd name="T2" fmla="*/ 11 w 266"/>
                  <a:gd name="T3" fmla="*/ 10 h 244"/>
                  <a:gd name="T4" fmla="*/ 0 w 266"/>
                  <a:gd name="T5" fmla="*/ 6 h 244"/>
                  <a:gd name="T6" fmla="*/ 0 w 266"/>
                  <a:gd name="T7" fmla="*/ 0 h 244"/>
                  <a:gd name="T8" fmla="*/ 11 w 266"/>
                  <a:gd name="T9" fmla="*/ 4 h 244"/>
                  <a:gd name="T10" fmla="*/ 0 60000 65536"/>
                  <a:gd name="T11" fmla="*/ 0 60000 65536"/>
                  <a:gd name="T12" fmla="*/ 0 60000 65536"/>
                  <a:gd name="T13" fmla="*/ 0 60000 65536"/>
                  <a:gd name="T14" fmla="*/ 0 60000 65536"/>
                  <a:gd name="T15" fmla="*/ 0 w 266"/>
                  <a:gd name="T16" fmla="*/ 0 h 244"/>
                  <a:gd name="T17" fmla="*/ 266 w 266"/>
                  <a:gd name="T18" fmla="*/ 244 h 244"/>
                </a:gdLst>
                <a:ahLst/>
                <a:cxnLst>
                  <a:cxn ang="T10">
                    <a:pos x="T0" y="T1"/>
                  </a:cxn>
                  <a:cxn ang="T11">
                    <a:pos x="T2" y="T3"/>
                  </a:cxn>
                  <a:cxn ang="T12">
                    <a:pos x="T4" y="T5"/>
                  </a:cxn>
                  <a:cxn ang="T13">
                    <a:pos x="T6" y="T7"/>
                  </a:cxn>
                  <a:cxn ang="T14">
                    <a:pos x="T8" y="T9"/>
                  </a:cxn>
                </a:cxnLst>
                <a:rect l="T15" t="T16" r="T17" b="T18"/>
                <a:pathLst>
                  <a:path w="266" h="244">
                    <a:moveTo>
                      <a:pt x="266" y="95"/>
                    </a:moveTo>
                    <a:lnTo>
                      <a:pt x="266" y="244"/>
                    </a:lnTo>
                    <a:lnTo>
                      <a:pt x="0" y="146"/>
                    </a:lnTo>
                    <a:lnTo>
                      <a:pt x="0" y="0"/>
                    </a:lnTo>
                    <a:lnTo>
                      <a:pt x="266" y="95"/>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8" name="Freeform 140"/>
              <p:cNvSpPr>
                <a:spLocks/>
              </p:cNvSpPr>
              <p:nvPr/>
            </p:nvSpPr>
            <p:spPr bwMode="auto">
              <a:xfrm>
                <a:off x="1135" y="2762"/>
                <a:ext cx="56" cy="47"/>
              </a:xfrm>
              <a:custGeom>
                <a:avLst/>
                <a:gdLst>
                  <a:gd name="T0" fmla="*/ 11 w 280"/>
                  <a:gd name="T1" fmla="*/ 4 h 237"/>
                  <a:gd name="T2" fmla="*/ 11 w 280"/>
                  <a:gd name="T3" fmla="*/ 9 h 237"/>
                  <a:gd name="T4" fmla="*/ 0 w 280"/>
                  <a:gd name="T5" fmla="*/ 6 h 237"/>
                  <a:gd name="T6" fmla="*/ 0 w 280"/>
                  <a:gd name="T7" fmla="*/ 0 h 237"/>
                  <a:gd name="T8" fmla="*/ 11 w 280"/>
                  <a:gd name="T9" fmla="*/ 4 h 237"/>
                  <a:gd name="T10" fmla="*/ 0 60000 65536"/>
                  <a:gd name="T11" fmla="*/ 0 60000 65536"/>
                  <a:gd name="T12" fmla="*/ 0 60000 65536"/>
                  <a:gd name="T13" fmla="*/ 0 60000 65536"/>
                  <a:gd name="T14" fmla="*/ 0 60000 65536"/>
                  <a:gd name="T15" fmla="*/ 0 w 280"/>
                  <a:gd name="T16" fmla="*/ 0 h 237"/>
                  <a:gd name="T17" fmla="*/ 280 w 280"/>
                  <a:gd name="T18" fmla="*/ 237 h 237"/>
                </a:gdLst>
                <a:ahLst/>
                <a:cxnLst>
                  <a:cxn ang="T10">
                    <a:pos x="T0" y="T1"/>
                  </a:cxn>
                  <a:cxn ang="T11">
                    <a:pos x="T2" y="T3"/>
                  </a:cxn>
                  <a:cxn ang="T12">
                    <a:pos x="T4" y="T5"/>
                  </a:cxn>
                  <a:cxn ang="T13">
                    <a:pos x="T6" y="T7"/>
                  </a:cxn>
                  <a:cxn ang="T14">
                    <a:pos x="T8" y="T9"/>
                  </a:cxn>
                </a:cxnLst>
                <a:rect l="T15" t="T16" r="T17" b="T18"/>
                <a:pathLst>
                  <a:path w="280" h="237">
                    <a:moveTo>
                      <a:pt x="280" y="99"/>
                    </a:moveTo>
                    <a:lnTo>
                      <a:pt x="280" y="237"/>
                    </a:lnTo>
                    <a:lnTo>
                      <a:pt x="0" y="139"/>
                    </a:lnTo>
                    <a:lnTo>
                      <a:pt x="0" y="0"/>
                    </a:lnTo>
                    <a:lnTo>
                      <a:pt x="280" y="99"/>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69" name="Freeform 141"/>
              <p:cNvSpPr>
                <a:spLocks/>
              </p:cNvSpPr>
              <p:nvPr/>
            </p:nvSpPr>
            <p:spPr bwMode="auto">
              <a:xfrm>
                <a:off x="1083" y="2806"/>
                <a:ext cx="49" cy="47"/>
              </a:xfrm>
              <a:custGeom>
                <a:avLst/>
                <a:gdLst>
                  <a:gd name="T0" fmla="*/ 10 w 245"/>
                  <a:gd name="T1" fmla="*/ 4 h 234"/>
                  <a:gd name="T2" fmla="*/ 10 w 245"/>
                  <a:gd name="T3" fmla="*/ 9 h 234"/>
                  <a:gd name="T4" fmla="*/ 0 w 245"/>
                  <a:gd name="T5" fmla="*/ 5 h 234"/>
                  <a:gd name="T6" fmla="*/ 0 w 245"/>
                  <a:gd name="T7" fmla="*/ 0 h 234"/>
                  <a:gd name="T8" fmla="*/ 10 w 245"/>
                  <a:gd name="T9" fmla="*/ 4 h 234"/>
                  <a:gd name="T10" fmla="*/ 0 60000 65536"/>
                  <a:gd name="T11" fmla="*/ 0 60000 65536"/>
                  <a:gd name="T12" fmla="*/ 0 60000 65536"/>
                  <a:gd name="T13" fmla="*/ 0 60000 65536"/>
                  <a:gd name="T14" fmla="*/ 0 60000 65536"/>
                  <a:gd name="T15" fmla="*/ 0 w 245"/>
                  <a:gd name="T16" fmla="*/ 0 h 234"/>
                  <a:gd name="T17" fmla="*/ 245 w 245"/>
                  <a:gd name="T18" fmla="*/ 234 h 234"/>
                </a:gdLst>
                <a:ahLst/>
                <a:cxnLst>
                  <a:cxn ang="T10">
                    <a:pos x="T0" y="T1"/>
                  </a:cxn>
                  <a:cxn ang="T11">
                    <a:pos x="T2" y="T3"/>
                  </a:cxn>
                  <a:cxn ang="T12">
                    <a:pos x="T4" y="T5"/>
                  </a:cxn>
                  <a:cxn ang="T13">
                    <a:pos x="T6" y="T7"/>
                  </a:cxn>
                  <a:cxn ang="T14">
                    <a:pos x="T8" y="T9"/>
                  </a:cxn>
                </a:cxnLst>
                <a:rect l="T15" t="T16" r="T17" b="T18"/>
                <a:pathLst>
                  <a:path w="245" h="234">
                    <a:moveTo>
                      <a:pt x="245" y="102"/>
                    </a:moveTo>
                    <a:lnTo>
                      <a:pt x="245" y="234"/>
                    </a:lnTo>
                    <a:lnTo>
                      <a:pt x="0" y="132"/>
                    </a:lnTo>
                    <a:lnTo>
                      <a:pt x="0" y="0"/>
                    </a:lnTo>
                    <a:lnTo>
                      <a:pt x="245" y="102"/>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0" name="Freeform 142"/>
              <p:cNvSpPr>
                <a:spLocks/>
              </p:cNvSpPr>
              <p:nvPr/>
            </p:nvSpPr>
            <p:spPr bwMode="auto">
              <a:xfrm>
                <a:off x="1249" y="2873"/>
                <a:ext cx="63" cy="56"/>
              </a:xfrm>
              <a:custGeom>
                <a:avLst/>
                <a:gdLst>
                  <a:gd name="T0" fmla="*/ 13 w 312"/>
                  <a:gd name="T1" fmla="*/ 5 h 278"/>
                  <a:gd name="T2" fmla="*/ 13 w 312"/>
                  <a:gd name="T3" fmla="*/ 11 h 278"/>
                  <a:gd name="T4" fmla="*/ 0 w 312"/>
                  <a:gd name="T5" fmla="*/ 6 h 278"/>
                  <a:gd name="T6" fmla="*/ 0 w 312"/>
                  <a:gd name="T7" fmla="*/ 0 h 278"/>
                  <a:gd name="T8" fmla="*/ 13 w 312"/>
                  <a:gd name="T9" fmla="*/ 5 h 278"/>
                  <a:gd name="T10" fmla="*/ 0 60000 65536"/>
                  <a:gd name="T11" fmla="*/ 0 60000 65536"/>
                  <a:gd name="T12" fmla="*/ 0 60000 65536"/>
                  <a:gd name="T13" fmla="*/ 0 60000 65536"/>
                  <a:gd name="T14" fmla="*/ 0 60000 65536"/>
                  <a:gd name="T15" fmla="*/ 0 w 312"/>
                  <a:gd name="T16" fmla="*/ 0 h 278"/>
                  <a:gd name="T17" fmla="*/ 312 w 312"/>
                  <a:gd name="T18" fmla="*/ 278 h 278"/>
                </a:gdLst>
                <a:ahLst/>
                <a:cxnLst>
                  <a:cxn ang="T10">
                    <a:pos x="T0" y="T1"/>
                  </a:cxn>
                  <a:cxn ang="T11">
                    <a:pos x="T2" y="T3"/>
                  </a:cxn>
                  <a:cxn ang="T12">
                    <a:pos x="T4" y="T5"/>
                  </a:cxn>
                  <a:cxn ang="T13">
                    <a:pos x="T6" y="T7"/>
                  </a:cxn>
                  <a:cxn ang="T14">
                    <a:pos x="T8" y="T9"/>
                  </a:cxn>
                </a:cxnLst>
                <a:rect l="T15" t="T16" r="T17" b="T18"/>
                <a:pathLst>
                  <a:path w="312" h="278">
                    <a:moveTo>
                      <a:pt x="312" y="126"/>
                    </a:moveTo>
                    <a:lnTo>
                      <a:pt x="312" y="278"/>
                    </a:lnTo>
                    <a:lnTo>
                      <a:pt x="2" y="147"/>
                    </a:lnTo>
                    <a:lnTo>
                      <a:pt x="0" y="0"/>
                    </a:lnTo>
                    <a:lnTo>
                      <a:pt x="312" y="12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1" name="Freeform 143"/>
              <p:cNvSpPr>
                <a:spLocks/>
              </p:cNvSpPr>
              <p:nvPr/>
            </p:nvSpPr>
            <p:spPr bwMode="auto">
              <a:xfrm>
                <a:off x="1194" y="2851"/>
                <a:ext cx="53" cy="51"/>
              </a:xfrm>
              <a:custGeom>
                <a:avLst/>
                <a:gdLst>
                  <a:gd name="T0" fmla="*/ 11 w 266"/>
                  <a:gd name="T1" fmla="*/ 4 h 254"/>
                  <a:gd name="T2" fmla="*/ 11 w 266"/>
                  <a:gd name="T3" fmla="*/ 10 h 254"/>
                  <a:gd name="T4" fmla="*/ 0 w 266"/>
                  <a:gd name="T5" fmla="*/ 6 h 254"/>
                  <a:gd name="T6" fmla="*/ 0 w 266"/>
                  <a:gd name="T7" fmla="*/ 0 h 254"/>
                  <a:gd name="T8" fmla="*/ 11 w 266"/>
                  <a:gd name="T9" fmla="*/ 4 h 254"/>
                  <a:gd name="T10" fmla="*/ 0 60000 65536"/>
                  <a:gd name="T11" fmla="*/ 0 60000 65536"/>
                  <a:gd name="T12" fmla="*/ 0 60000 65536"/>
                  <a:gd name="T13" fmla="*/ 0 60000 65536"/>
                  <a:gd name="T14" fmla="*/ 0 60000 65536"/>
                  <a:gd name="T15" fmla="*/ 0 w 266"/>
                  <a:gd name="T16" fmla="*/ 0 h 254"/>
                  <a:gd name="T17" fmla="*/ 266 w 266"/>
                  <a:gd name="T18" fmla="*/ 254 h 254"/>
                </a:gdLst>
                <a:ahLst/>
                <a:cxnLst>
                  <a:cxn ang="T10">
                    <a:pos x="T0" y="T1"/>
                  </a:cxn>
                  <a:cxn ang="T11">
                    <a:pos x="T2" y="T3"/>
                  </a:cxn>
                  <a:cxn ang="T12">
                    <a:pos x="T4" y="T5"/>
                  </a:cxn>
                  <a:cxn ang="T13">
                    <a:pos x="T6" y="T7"/>
                  </a:cxn>
                  <a:cxn ang="T14">
                    <a:pos x="T8" y="T9"/>
                  </a:cxn>
                </a:cxnLst>
                <a:rect l="T15" t="T16" r="T17" b="T18"/>
                <a:pathLst>
                  <a:path w="266" h="254">
                    <a:moveTo>
                      <a:pt x="266" y="104"/>
                    </a:moveTo>
                    <a:lnTo>
                      <a:pt x="266" y="254"/>
                    </a:lnTo>
                    <a:lnTo>
                      <a:pt x="0" y="145"/>
                    </a:lnTo>
                    <a:lnTo>
                      <a:pt x="0" y="0"/>
                    </a:lnTo>
                    <a:lnTo>
                      <a:pt x="266" y="10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2" name="Freeform 144"/>
              <p:cNvSpPr>
                <a:spLocks/>
              </p:cNvSpPr>
              <p:nvPr/>
            </p:nvSpPr>
            <p:spPr bwMode="auto">
              <a:xfrm>
                <a:off x="1135" y="2828"/>
                <a:ext cx="56" cy="50"/>
              </a:xfrm>
              <a:custGeom>
                <a:avLst/>
                <a:gdLst>
                  <a:gd name="T0" fmla="*/ 11 w 280"/>
                  <a:gd name="T1" fmla="*/ 4 h 252"/>
                  <a:gd name="T2" fmla="*/ 11 w 280"/>
                  <a:gd name="T3" fmla="*/ 10 h 252"/>
                  <a:gd name="T4" fmla="*/ 0 w 280"/>
                  <a:gd name="T5" fmla="*/ 5 h 252"/>
                  <a:gd name="T6" fmla="*/ 0 w 280"/>
                  <a:gd name="T7" fmla="*/ 0 h 252"/>
                  <a:gd name="T8" fmla="*/ 11 w 280"/>
                  <a:gd name="T9" fmla="*/ 4 h 252"/>
                  <a:gd name="T10" fmla="*/ 0 60000 65536"/>
                  <a:gd name="T11" fmla="*/ 0 60000 65536"/>
                  <a:gd name="T12" fmla="*/ 0 60000 65536"/>
                  <a:gd name="T13" fmla="*/ 0 60000 65536"/>
                  <a:gd name="T14" fmla="*/ 0 60000 65536"/>
                  <a:gd name="T15" fmla="*/ 0 w 280"/>
                  <a:gd name="T16" fmla="*/ 0 h 252"/>
                  <a:gd name="T17" fmla="*/ 280 w 280"/>
                  <a:gd name="T18" fmla="*/ 252 h 252"/>
                </a:gdLst>
                <a:ahLst/>
                <a:cxnLst>
                  <a:cxn ang="T10">
                    <a:pos x="T0" y="T1"/>
                  </a:cxn>
                  <a:cxn ang="T11">
                    <a:pos x="T2" y="T3"/>
                  </a:cxn>
                  <a:cxn ang="T12">
                    <a:pos x="T4" y="T5"/>
                  </a:cxn>
                  <a:cxn ang="T13">
                    <a:pos x="T6" y="T7"/>
                  </a:cxn>
                  <a:cxn ang="T14">
                    <a:pos x="T8" y="T9"/>
                  </a:cxn>
                </a:cxnLst>
                <a:rect l="T15" t="T16" r="T17" b="T18"/>
                <a:pathLst>
                  <a:path w="280" h="252">
                    <a:moveTo>
                      <a:pt x="280" y="113"/>
                    </a:moveTo>
                    <a:lnTo>
                      <a:pt x="280" y="252"/>
                    </a:lnTo>
                    <a:lnTo>
                      <a:pt x="0" y="133"/>
                    </a:lnTo>
                    <a:lnTo>
                      <a:pt x="0" y="0"/>
                    </a:lnTo>
                    <a:lnTo>
                      <a:pt x="280" y="11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3" name="Freeform 145"/>
              <p:cNvSpPr>
                <a:spLocks/>
              </p:cNvSpPr>
              <p:nvPr/>
            </p:nvSpPr>
            <p:spPr bwMode="auto">
              <a:xfrm>
                <a:off x="1083" y="2870"/>
                <a:ext cx="49" cy="48"/>
              </a:xfrm>
              <a:custGeom>
                <a:avLst/>
                <a:gdLst>
                  <a:gd name="T0" fmla="*/ 10 w 245"/>
                  <a:gd name="T1" fmla="*/ 4 h 244"/>
                  <a:gd name="T2" fmla="*/ 10 w 245"/>
                  <a:gd name="T3" fmla="*/ 9 h 244"/>
                  <a:gd name="T4" fmla="*/ 0 w 245"/>
                  <a:gd name="T5" fmla="*/ 5 h 244"/>
                  <a:gd name="T6" fmla="*/ 0 w 245"/>
                  <a:gd name="T7" fmla="*/ 0 h 244"/>
                  <a:gd name="T8" fmla="*/ 10 w 245"/>
                  <a:gd name="T9" fmla="*/ 4 h 244"/>
                  <a:gd name="T10" fmla="*/ 0 60000 65536"/>
                  <a:gd name="T11" fmla="*/ 0 60000 65536"/>
                  <a:gd name="T12" fmla="*/ 0 60000 65536"/>
                  <a:gd name="T13" fmla="*/ 0 60000 65536"/>
                  <a:gd name="T14" fmla="*/ 0 60000 65536"/>
                  <a:gd name="T15" fmla="*/ 0 w 245"/>
                  <a:gd name="T16" fmla="*/ 0 h 244"/>
                  <a:gd name="T17" fmla="*/ 245 w 245"/>
                  <a:gd name="T18" fmla="*/ 244 h 244"/>
                </a:gdLst>
                <a:ahLst/>
                <a:cxnLst>
                  <a:cxn ang="T10">
                    <a:pos x="T0" y="T1"/>
                  </a:cxn>
                  <a:cxn ang="T11">
                    <a:pos x="T2" y="T3"/>
                  </a:cxn>
                  <a:cxn ang="T12">
                    <a:pos x="T4" y="T5"/>
                  </a:cxn>
                  <a:cxn ang="T13">
                    <a:pos x="T6" y="T7"/>
                  </a:cxn>
                  <a:cxn ang="T14">
                    <a:pos x="T8" y="T9"/>
                  </a:cxn>
                </a:cxnLst>
                <a:rect l="T15" t="T16" r="T17" b="T18"/>
                <a:pathLst>
                  <a:path w="245" h="244">
                    <a:moveTo>
                      <a:pt x="245" y="113"/>
                    </a:moveTo>
                    <a:lnTo>
                      <a:pt x="245" y="244"/>
                    </a:lnTo>
                    <a:lnTo>
                      <a:pt x="0" y="132"/>
                    </a:lnTo>
                    <a:lnTo>
                      <a:pt x="0" y="0"/>
                    </a:lnTo>
                    <a:lnTo>
                      <a:pt x="245" y="11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4" name="Freeform 146"/>
              <p:cNvSpPr>
                <a:spLocks/>
              </p:cNvSpPr>
              <p:nvPr/>
            </p:nvSpPr>
            <p:spPr bwMode="auto">
              <a:xfrm>
                <a:off x="1194" y="2919"/>
                <a:ext cx="53" cy="53"/>
              </a:xfrm>
              <a:custGeom>
                <a:avLst/>
                <a:gdLst>
                  <a:gd name="T0" fmla="*/ 11 w 266"/>
                  <a:gd name="T1" fmla="*/ 5 h 267"/>
                  <a:gd name="T2" fmla="*/ 11 w 266"/>
                  <a:gd name="T3" fmla="*/ 11 h 267"/>
                  <a:gd name="T4" fmla="*/ 0 w 266"/>
                  <a:gd name="T5" fmla="*/ 6 h 267"/>
                  <a:gd name="T6" fmla="*/ 0 w 266"/>
                  <a:gd name="T7" fmla="*/ 0 h 267"/>
                  <a:gd name="T8" fmla="*/ 11 w 266"/>
                  <a:gd name="T9" fmla="*/ 5 h 267"/>
                  <a:gd name="T10" fmla="*/ 0 60000 65536"/>
                  <a:gd name="T11" fmla="*/ 0 60000 65536"/>
                  <a:gd name="T12" fmla="*/ 0 60000 65536"/>
                  <a:gd name="T13" fmla="*/ 0 60000 65536"/>
                  <a:gd name="T14" fmla="*/ 0 60000 65536"/>
                  <a:gd name="T15" fmla="*/ 0 w 266"/>
                  <a:gd name="T16" fmla="*/ 0 h 267"/>
                  <a:gd name="T17" fmla="*/ 266 w 266"/>
                  <a:gd name="T18" fmla="*/ 267 h 267"/>
                </a:gdLst>
                <a:ahLst/>
                <a:cxnLst>
                  <a:cxn ang="T10">
                    <a:pos x="T0" y="T1"/>
                  </a:cxn>
                  <a:cxn ang="T11">
                    <a:pos x="T2" y="T3"/>
                  </a:cxn>
                  <a:cxn ang="T12">
                    <a:pos x="T4" y="T5"/>
                  </a:cxn>
                  <a:cxn ang="T13">
                    <a:pos x="T6" y="T7"/>
                  </a:cxn>
                  <a:cxn ang="T14">
                    <a:pos x="T8" y="T9"/>
                  </a:cxn>
                </a:cxnLst>
                <a:rect l="T15" t="T16" r="T17" b="T18"/>
                <a:pathLst>
                  <a:path w="266" h="267">
                    <a:moveTo>
                      <a:pt x="266" y="114"/>
                    </a:moveTo>
                    <a:lnTo>
                      <a:pt x="266" y="267"/>
                    </a:lnTo>
                    <a:lnTo>
                      <a:pt x="0" y="146"/>
                    </a:lnTo>
                    <a:lnTo>
                      <a:pt x="0" y="0"/>
                    </a:lnTo>
                    <a:lnTo>
                      <a:pt x="266" y="11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5" name="Freeform 147"/>
              <p:cNvSpPr>
                <a:spLocks/>
              </p:cNvSpPr>
              <p:nvPr/>
            </p:nvSpPr>
            <p:spPr bwMode="auto">
              <a:xfrm>
                <a:off x="1135" y="2893"/>
                <a:ext cx="56" cy="53"/>
              </a:xfrm>
              <a:custGeom>
                <a:avLst/>
                <a:gdLst>
                  <a:gd name="T0" fmla="*/ 11 w 280"/>
                  <a:gd name="T1" fmla="*/ 5 h 264"/>
                  <a:gd name="T2" fmla="*/ 11 w 280"/>
                  <a:gd name="T3" fmla="*/ 11 h 264"/>
                  <a:gd name="T4" fmla="*/ 0 w 280"/>
                  <a:gd name="T5" fmla="*/ 5 h 264"/>
                  <a:gd name="T6" fmla="*/ 0 w 280"/>
                  <a:gd name="T7" fmla="*/ 0 h 264"/>
                  <a:gd name="T8" fmla="*/ 11 w 280"/>
                  <a:gd name="T9" fmla="*/ 5 h 264"/>
                  <a:gd name="T10" fmla="*/ 0 60000 65536"/>
                  <a:gd name="T11" fmla="*/ 0 60000 65536"/>
                  <a:gd name="T12" fmla="*/ 0 60000 65536"/>
                  <a:gd name="T13" fmla="*/ 0 60000 65536"/>
                  <a:gd name="T14" fmla="*/ 0 60000 65536"/>
                  <a:gd name="T15" fmla="*/ 0 w 280"/>
                  <a:gd name="T16" fmla="*/ 0 h 264"/>
                  <a:gd name="T17" fmla="*/ 280 w 280"/>
                  <a:gd name="T18" fmla="*/ 264 h 264"/>
                </a:gdLst>
                <a:ahLst/>
                <a:cxnLst>
                  <a:cxn ang="T10">
                    <a:pos x="T0" y="T1"/>
                  </a:cxn>
                  <a:cxn ang="T11">
                    <a:pos x="T2" y="T3"/>
                  </a:cxn>
                  <a:cxn ang="T12">
                    <a:pos x="T4" y="T5"/>
                  </a:cxn>
                  <a:cxn ang="T13">
                    <a:pos x="T6" y="T7"/>
                  </a:cxn>
                  <a:cxn ang="T14">
                    <a:pos x="T8" y="T9"/>
                  </a:cxn>
                </a:cxnLst>
                <a:rect l="T15" t="T16" r="T17" b="T18"/>
                <a:pathLst>
                  <a:path w="280" h="264">
                    <a:moveTo>
                      <a:pt x="280" y="125"/>
                    </a:moveTo>
                    <a:lnTo>
                      <a:pt x="280" y="264"/>
                    </a:lnTo>
                    <a:lnTo>
                      <a:pt x="0" y="136"/>
                    </a:lnTo>
                    <a:lnTo>
                      <a:pt x="0" y="0"/>
                    </a:lnTo>
                    <a:lnTo>
                      <a:pt x="280" y="125"/>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6" name="Freeform 148"/>
              <p:cNvSpPr>
                <a:spLocks/>
              </p:cNvSpPr>
              <p:nvPr/>
            </p:nvSpPr>
            <p:spPr bwMode="auto">
              <a:xfrm>
                <a:off x="1083" y="2933"/>
                <a:ext cx="46" cy="49"/>
              </a:xfrm>
              <a:custGeom>
                <a:avLst/>
                <a:gdLst>
                  <a:gd name="T0" fmla="*/ 9 w 233"/>
                  <a:gd name="T1" fmla="*/ 5 h 249"/>
                  <a:gd name="T2" fmla="*/ 9 w 233"/>
                  <a:gd name="T3" fmla="*/ 10 h 249"/>
                  <a:gd name="T4" fmla="*/ 0 w 233"/>
                  <a:gd name="T5" fmla="*/ 5 h 249"/>
                  <a:gd name="T6" fmla="*/ 0 w 233"/>
                  <a:gd name="T7" fmla="*/ 0 h 249"/>
                  <a:gd name="T8" fmla="*/ 9 w 233"/>
                  <a:gd name="T9" fmla="*/ 5 h 249"/>
                  <a:gd name="T10" fmla="*/ 0 60000 65536"/>
                  <a:gd name="T11" fmla="*/ 0 60000 65536"/>
                  <a:gd name="T12" fmla="*/ 0 60000 65536"/>
                  <a:gd name="T13" fmla="*/ 0 60000 65536"/>
                  <a:gd name="T14" fmla="*/ 0 60000 65536"/>
                  <a:gd name="T15" fmla="*/ 0 w 233"/>
                  <a:gd name="T16" fmla="*/ 0 h 249"/>
                  <a:gd name="T17" fmla="*/ 233 w 233"/>
                  <a:gd name="T18" fmla="*/ 249 h 249"/>
                </a:gdLst>
                <a:ahLst/>
                <a:cxnLst>
                  <a:cxn ang="T10">
                    <a:pos x="T0" y="T1"/>
                  </a:cxn>
                  <a:cxn ang="T11">
                    <a:pos x="T2" y="T3"/>
                  </a:cxn>
                  <a:cxn ang="T12">
                    <a:pos x="T4" y="T5"/>
                  </a:cxn>
                  <a:cxn ang="T13">
                    <a:pos x="T6" y="T7"/>
                  </a:cxn>
                  <a:cxn ang="T14">
                    <a:pos x="T8" y="T9"/>
                  </a:cxn>
                </a:cxnLst>
                <a:rect l="T15" t="T16" r="T17" b="T18"/>
                <a:pathLst>
                  <a:path w="233" h="249">
                    <a:moveTo>
                      <a:pt x="233" y="116"/>
                    </a:moveTo>
                    <a:lnTo>
                      <a:pt x="233" y="249"/>
                    </a:lnTo>
                    <a:lnTo>
                      <a:pt x="0" y="132"/>
                    </a:lnTo>
                    <a:lnTo>
                      <a:pt x="0" y="0"/>
                    </a:lnTo>
                    <a:lnTo>
                      <a:pt x="233" y="11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7" name="Freeform 149"/>
              <p:cNvSpPr>
                <a:spLocks/>
              </p:cNvSpPr>
              <p:nvPr/>
            </p:nvSpPr>
            <p:spPr bwMode="auto">
              <a:xfrm>
                <a:off x="1247" y="3013"/>
                <a:ext cx="65" cy="62"/>
              </a:xfrm>
              <a:custGeom>
                <a:avLst/>
                <a:gdLst>
                  <a:gd name="T0" fmla="*/ 13 w 322"/>
                  <a:gd name="T1" fmla="*/ 6 h 310"/>
                  <a:gd name="T2" fmla="*/ 13 w 322"/>
                  <a:gd name="T3" fmla="*/ 12 h 310"/>
                  <a:gd name="T4" fmla="*/ 0 w 322"/>
                  <a:gd name="T5" fmla="*/ 6 h 310"/>
                  <a:gd name="T6" fmla="*/ 0 w 322"/>
                  <a:gd name="T7" fmla="*/ 0 h 310"/>
                  <a:gd name="T8" fmla="*/ 13 w 322"/>
                  <a:gd name="T9" fmla="*/ 6 h 310"/>
                  <a:gd name="T10" fmla="*/ 0 60000 65536"/>
                  <a:gd name="T11" fmla="*/ 0 60000 65536"/>
                  <a:gd name="T12" fmla="*/ 0 60000 65536"/>
                  <a:gd name="T13" fmla="*/ 0 60000 65536"/>
                  <a:gd name="T14" fmla="*/ 0 60000 65536"/>
                  <a:gd name="T15" fmla="*/ 0 w 322"/>
                  <a:gd name="T16" fmla="*/ 0 h 310"/>
                  <a:gd name="T17" fmla="*/ 322 w 322"/>
                  <a:gd name="T18" fmla="*/ 310 h 310"/>
                </a:gdLst>
                <a:ahLst/>
                <a:cxnLst>
                  <a:cxn ang="T10">
                    <a:pos x="T0" y="T1"/>
                  </a:cxn>
                  <a:cxn ang="T11">
                    <a:pos x="T2" y="T3"/>
                  </a:cxn>
                  <a:cxn ang="T12">
                    <a:pos x="T4" y="T5"/>
                  </a:cxn>
                  <a:cxn ang="T13">
                    <a:pos x="T6" y="T7"/>
                  </a:cxn>
                  <a:cxn ang="T14">
                    <a:pos x="T8" y="T9"/>
                  </a:cxn>
                </a:cxnLst>
                <a:rect l="T15" t="T16" r="T17" b="T18"/>
                <a:pathLst>
                  <a:path w="322" h="310">
                    <a:moveTo>
                      <a:pt x="322" y="157"/>
                    </a:moveTo>
                    <a:lnTo>
                      <a:pt x="322" y="310"/>
                    </a:lnTo>
                    <a:lnTo>
                      <a:pt x="0" y="153"/>
                    </a:lnTo>
                    <a:lnTo>
                      <a:pt x="0" y="0"/>
                    </a:lnTo>
                    <a:lnTo>
                      <a:pt x="322" y="15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8" name="Freeform 150"/>
              <p:cNvSpPr>
                <a:spLocks/>
              </p:cNvSpPr>
              <p:nvPr/>
            </p:nvSpPr>
            <p:spPr bwMode="auto">
              <a:xfrm>
                <a:off x="1192" y="2986"/>
                <a:ext cx="53" cy="56"/>
              </a:xfrm>
              <a:custGeom>
                <a:avLst/>
                <a:gdLst>
                  <a:gd name="T0" fmla="*/ 11 w 265"/>
                  <a:gd name="T1" fmla="*/ 5 h 281"/>
                  <a:gd name="T2" fmla="*/ 11 w 265"/>
                  <a:gd name="T3" fmla="*/ 11 h 281"/>
                  <a:gd name="T4" fmla="*/ 0 w 265"/>
                  <a:gd name="T5" fmla="*/ 6 h 281"/>
                  <a:gd name="T6" fmla="*/ 0 w 265"/>
                  <a:gd name="T7" fmla="*/ 0 h 281"/>
                  <a:gd name="T8" fmla="*/ 11 w 265"/>
                  <a:gd name="T9" fmla="*/ 5 h 281"/>
                  <a:gd name="T10" fmla="*/ 0 60000 65536"/>
                  <a:gd name="T11" fmla="*/ 0 60000 65536"/>
                  <a:gd name="T12" fmla="*/ 0 60000 65536"/>
                  <a:gd name="T13" fmla="*/ 0 60000 65536"/>
                  <a:gd name="T14" fmla="*/ 0 60000 65536"/>
                  <a:gd name="T15" fmla="*/ 0 w 265"/>
                  <a:gd name="T16" fmla="*/ 0 h 281"/>
                  <a:gd name="T17" fmla="*/ 265 w 265"/>
                  <a:gd name="T18" fmla="*/ 281 h 281"/>
                </a:gdLst>
                <a:ahLst/>
                <a:cxnLst>
                  <a:cxn ang="T10">
                    <a:pos x="T0" y="T1"/>
                  </a:cxn>
                  <a:cxn ang="T11">
                    <a:pos x="T2" y="T3"/>
                  </a:cxn>
                  <a:cxn ang="T12">
                    <a:pos x="T4" y="T5"/>
                  </a:cxn>
                  <a:cxn ang="T13">
                    <a:pos x="T6" y="T7"/>
                  </a:cxn>
                  <a:cxn ang="T14">
                    <a:pos x="T8" y="T9"/>
                  </a:cxn>
                </a:cxnLst>
                <a:rect l="T15" t="T16" r="T17" b="T18"/>
                <a:pathLst>
                  <a:path w="265" h="281">
                    <a:moveTo>
                      <a:pt x="265" y="128"/>
                    </a:moveTo>
                    <a:lnTo>
                      <a:pt x="265" y="281"/>
                    </a:lnTo>
                    <a:lnTo>
                      <a:pt x="0" y="144"/>
                    </a:lnTo>
                    <a:lnTo>
                      <a:pt x="0" y="0"/>
                    </a:lnTo>
                    <a:lnTo>
                      <a:pt x="265" y="12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79" name="Freeform 151"/>
              <p:cNvSpPr>
                <a:spLocks/>
              </p:cNvSpPr>
              <p:nvPr/>
            </p:nvSpPr>
            <p:spPr bwMode="auto">
              <a:xfrm>
                <a:off x="1133" y="2957"/>
                <a:ext cx="55" cy="55"/>
              </a:xfrm>
              <a:custGeom>
                <a:avLst/>
                <a:gdLst>
                  <a:gd name="T0" fmla="*/ 11 w 277"/>
                  <a:gd name="T1" fmla="*/ 5 h 274"/>
                  <a:gd name="T2" fmla="*/ 11 w 277"/>
                  <a:gd name="T3" fmla="*/ 11 h 274"/>
                  <a:gd name="T4" fmla="*/ 0 w 277"/>
                  <a:gd name="T5" fmla="*/ 6 h 274"/>
                  <a:gd name="T6" fmla="*/ 0 w 277"/>
                  <a:gd name="T7" fmla="*/ 0 h 274"/>
                  <a:gd name="T8" fmla="*/ 11 w 277"/>
                  <a:gd name="T9" fmla="*/ 5 h 274"/>
                  <a:gd name="T10" fmla="*/ 0 60000 65536"/>
                  <a:gd name="T11" fmla="*/ 0 60000 65536"/>
                  <a:gd name="T12" fmla="*/ 0 60000 65536"/>
                  <a:gd name="T13" fmla="*/ 0 60000 65536"/>
                  <a:gd name="T14" fmla="*/ 0 60000 65536"/>
                  <a:gd name="T15" fmla="*/ 0 w 277"/>
                  <a:gd name="T16" fmla="*/ 0 h 274"/>
                  <a:gd name="T17" fmla="*/ 277 w 277"/>
                  <a:gd name="T18" fmla="*/ 274 h 274"/>
                </a:gdLst>
                <a:ahLst/>
                <a:cxnLst>
                  <a:cxn ang="T10">
                    <a:pos x="T0" y="T1"/>
                  </a:cxn>
                  <a:cxn ang="T11">
                    <a:pos x="T2" y="T3"/>
                  </a:cxn>
                  <a:cxn ang="T12">
                    <a:pos x="T4" y="T5"/>
                  </a:cxn>
                  <a:cxn ang="T13">
                    <a:pos x="T6" y="T7"/>
                  </a:cxn>
                  <a:cxn ang="T14">
                    <a:pos x="T8" y="T9"/>
                  </a:cxn>
                </a:cxnLst>
                <a:rect l="T15" t="T16" r="T17" b="T18"/>
                <a:pathLst>
                  <a:path w="277" h="274">
                    <a:moveTo>
                      <a:pt x="277" y="136"/>
                    </a:moveTo>
                    <a:lnTo>
                      <a:pt x="277" y="274"/>
                    </a:lnTo>
                    <a:lnTo>
                      <a:pt x="0" y="141"/>
                    </a:lnTo>
                    <a:lnTo>
                      <a:pt x="0" y="0"/>
                    </a:lnTo>
                    <a:lnTo>
                      <a:pt x="277" y="13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0" name="Freeform 152"/>
              <p:cNvSpPr>
                <a:spLocks/>
              </p:cNvSpPr>
              <p:nvPr/>
            </p:nvSpPr>
            <p:spPr bwMode="auto">
              <a:xfrm>
                <a:off x="1083" y="2996"/>
                <a:ext cx="46" cy="51"/>
              </a:xfrm>
              <a:custGeom>
                <a:avLst/>
                <a:gdLst>
                  <a:gd name="T0" fmla="*/ 9 w 233"/>
                  <a:gd name="T1" fmla="*/ 5 h 256"/>
                  <a:gd name="T2" fmla="*/ 9 w 233"/>
                  <a:gd name="T3" fmla="*/ 10 h 256"/>
                  <a:gd name="T4" fmla="*/ 0 w 233"/>
                  <a:gd name="T5" fmla="*/ 5 h 256"/>
                  <a:gd name="T6" fmla="*/ 0 w 233"/>
                  <a:gd name="T7" fmla="*/ 0 h 256"/>
                  <a:gd name="T8" fmla="*/ 9 w 233"/>
                  <a:gd name="T9" fmla="*/ 5 h 256"/>
                  <a:gd name="T10" fmla="*/ 0 60000 65536"/>
                  <a:gd name="T11" fmla="*/ 0 60000 65536"/>
                  <a:gd name="T12" fmla="*/ 0 60000 65536"/>
                  <a:gd name="T13" fmla="*/ 0 60000 65536"/>
                  <a:gd name="T14" fmla="*/ 0 60000 65536"/>
                  <a:gd name="T15" fmla="*/ 0 w 233"/>
                  <a:gd name="T16" fmla="*/ 0 h 256"/>
                  <a:gd name="T17" fmla="*/ 233 w 233"/>
                  <a:gd name="T18" fmla="*/ 256 h 256"/>
                </a:gdLst>
                <a:ahLst/>
                <a:cxnLst>
                  <a:cxn ang="T10">
                    <a:pos x="T0" y="T1"/>
                  </a:cxn>
                  <a:cxn ang="T11">
                    <a:pos x="T2" y="T3"/>
                  </a:cxn>
                  <a:cxn ang="T12">
                    <a:pos x="T4" y="T5"/>
                  </a:cxn>
                  <a:cxn ang="T13">
                    <a:pos x="T6" y="T7"/>
                  </a:cxn>
                  <a:cxn ang="T14">
                    <a:pos x="T8" y="T9"/>
                  </a:cxn>
                </a:cxnLst>
                <a:rect l="T15" t="T16" r="T17" b="T18"/>
                <a:pathLst>
                  <a:path w="233" h="256">
                    <a:moveTo>
                      <a:pt x="233" y="121"/>
                    </a:moveTo>
                    <a:lnTo>
                      <a:pt x="233" y="256"/>
                    </a:lnTo>
                    <a:lnTo>
                      <a:pt x="0" y="131"/>
                    </a:lnTo>
                    <a:lnTo>
                      <a:pt x="0" y="0"/>
                    </a:lnTo>
                    <a:lnTo>
                      <a:pt x="233" y="12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1" name="Freeform 153"/>
              <p:cNvSpPr>
                <a:spLocks/>
              </p:cNvSpPr>
              <p:nvPr/>
            </p:nvSpPr>
            <p:spPr bwMode="auto">
              <a:xfrm>
                <a:off x="1247" y="3083"/>
                <a:ext cx="65" cy="64"/>
              </a:xfrm>
              <a:custGeom>
                <a:avLst/>
                <a:gdLst>
                  <a:gd name="T0" fmla="*/ 13 w 322"/>
                  <a:gd name="T1" fmla="*/ 7 h 321"/>
                  <a:gd name="T2" fmla="*/ 13 w 322"/>
                  <a:gd name="T3" fmla="*/ 13 h 321"/>
                  <a:gd name="T4" fmla="*/ 0 w 322"/>
                  <a:gd name="T5" fmla="*/ 6 h 321"/>
                  <a:gd name="T6" fmla="*/ 0 w 322"/>
                  <a:gd name="T7" fmla="*/ 0 h 321"/>
                  <a:gd name="T8" fmla="*/ 13 w 322"/>
                  <a:gd name="T9" fmla="*/ 7 h 321"/>
                  <a:gd name="T10" fmla="*/ 0 60000 65536"/>
                  <a:gd name="T11" fmla="*/ 0 60000 65536"/>
                  <a:gd name="T12" fmla="*/ 0 60000 65536"/>
                  <a:gd name="T13" fmla="*/ 0 60000 65536"/>
                  <a:gd name="T14" fmla="*/ 0 60000 65536"/>
                  <a:gd name="T15" fmla="*/ 0 w 322"/>
                  <a:gd name="T16" fmla="*/ 0 h 321"/>
                  <a:gd name="T17" fmla="*/ 322 w 322"/>
                  <a:gd name="T18" fmla="*/ 321 h 321"/>
                </a:gdLst>
                <a:ahLst/>
                <a:cxnLst>
                  <a:cxn ang="T10">
                    <a:pos x="T0" y="T1"/>
                  </a:cxn>
                  <a:cxn ang="T11">
                    <a:pos x="T2" y="T3"/>
                  </a:cxn>
                  <a:cxn ang="T12">
                    <a:pos x="T4" y="T5"/>
                  </a:cxn>
                  <a:cxn ang="T13">
                    <a:pos x="T6" y="T7"/>
                  </a:cxn>
                  <a:cxn ang="T14">
                    <a:pos x="T8" y="T9"/>
                  </a:cxn>
                </a:cxnLst>
                <a:rect l="T15" t="T16" r="T17" b="T18"/>
                <a:pathLst>
                  <a:path w="322" h="321">
                    <a:moveTo>
                      <a:pt x="322" y="177"/>
                    </a:moveTo>
                    <a:lnTo>
                      <a:pt x="322" y="321"/>
                    </a:lnTo>
                    <a:lnTo>
                      <a:pt x="0" y="151"/>
                    </a:lnTo>
                    <a:lnTo>
                      <a:pt x="0" y="0"/>
                    </a:lnTo>
                    <a:lnTo>
                      <a:pt x="322" y="17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2" name="Freeform 154"/>
              <p:cNvSpPr>
                <a:spLocks/>
              </p:cNvSpPr>
              <p:nvPr/>
            </p:nvSpPr>
            <p:spPr bwMode="auto">
              <a:xfrm>
                <a:off x="1192" y="3053"/>
                <a:ext cx="53" cy="59"/>
              </a:xfrm>
              <a:custGeom>
                <a:avLst/>
                <a:gdLst>
                  <a:gd name="T0" fmla="*/ 11 w 265"/>
                  <a:gd name="T1" fmla="*/ 6 h 295"/>
                  <a:gd name="T2" fmla="*/ 11 w 265"/>
                  <a:gd name="T3" fmla="*/ 12 h 295"/>
                  <a:gd name="T4" fmla="*/ 0 w 265"/>
                  <a:gd name="T5" fmla="*/ 6 h 295"/>
                  <a:gd name="T6" fmla="*/ 0 w 265"/>
                  <a:gd name="T7" fmla="*/ 0 h 295"/>
                  <a:gd name="T8" fmla="*/ 11 w 265"/>
                  <a:gd name="T9" fmla="*/ 6 h 295"/>
                  <a:gd name="T10" fmla="*/ 0 60000 65536"/>
                  <a:gd name="T11" fmla="*/ 0 60000 65536"/>
                  <a:gd name="T12" fmla="*/ 0 60000 65536"/>
                  <a:gd name="T13" fmla="*/ 0 60000 65536"/>
                  <a:gd name="T14" fmla="*/ 0 60000 65536"/>
                  <a:gd name="T15" fmla="*/ 0 w 265"/>
                  <a:gd name="T16" fmla="*/ 0 h 295"/>
                  <a:gd name="T17" fmla="*/ 265 w 265"/>
                  <a:gd name="T18" fmla="*/ 295 h 295"/>
                </a:gdLst>
                <a:ahLst/>
                <a:cxnLst>
                  <a:cxn ang="T10">
                    <a:pos x="T0" y="T1"/>
                  </a:cxn>
                  <a:cxn ang="T11">
                    <a:pos x="T2" y="T3"/>
                  </a:cxn>
                  <a:cxn ang="T12">
                    <a:pos x="T4" y="T5"/>
                  </a:cxn>
                  <a:cxn ang="T13">
                    <a:pos x="T6" y="T7"/>
                  </a:cxn>
                  <a:cxn ang="T14">
                    <a:pos x="T8" y="T9"/>
                  </a:cxn>
                </a:cxnLst>
                <a:rect l="T15" t="T16" r="T17" b="T18"/>
                <a:pathLst>
                  <a:path w="265" h="295">
                    <a:moveTo>
                      <a:pt x="265" y="144"/>
                    </a:moveTo>
                    <a:lnTo>
                      <a:pt x="265" y="295"/>
                    </a:lnTo>
                    <a:lnTo>
                      <a:pt x="0" y="145"/>
                    </a:lnTo>
                    <a:lnTo>
                      <a:pt x="0" y="0"/>
                    </a:lnTo>
                    <a:lnTo>
                      <a:pt x="265" y="14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3" name="Freeform 155"/>
              <p:cNvSpPr>
                <a:spLocks/>
              </p:cNvSpPr>
              <p:nvPr/>
            </p:nvSpPr>
            <p:spPr bwMode="auto">
              <a:xfrm>
                <a:off x="1133" y="3022"/>
                <a:ext cx="55" cy="59"/>
              </a:xfrm>
              <a:custGeom>
                <a:avLst/>
                <a:gdLst>
                  <a:gd name="T0" fmla="*/ 11 w 277"/>
                  <a:gd name="T1" fmla="*/ 6 h 293"/>
                  <a:gd name="T2" fmla="*/ 11 w 277"/>
                  <a:gd name="T3" fmla="*/ 12 h 293"/>
                  <a:gd name="T4" fmla="*/ 0 w 277"/>
                  <a:gd name="T5" fmla="*/ 6 h 293"/>
                  <a:gd name="T6" fmla="*/ 0 w 277"/>
                  <a:gd name="T7" fmla="*/ 0 h 293"/>
                  <a:gd name="T8" fmla="*/ 11 w 277"/>
                  <a:gd name="T9" fmla="*/ 6 h 293"/>
                  <a:gd name="T10" fmla="*/ 0 60000 65536"/>
                  <a:gd name="T11" fmla="*/ 0 60000 65536"/>
                  <a:gd name="T12" fmla="*/ 0 60000 65536"/>
                  <a:gd name="T13" fmla="*/ 0 60000 65536"/>
                  <a:gd name="T14" fmla="*/ 0 60000 65536"/>
                  <a:gd name="T15" fmla="*/ 0 w 277"/>
                  <a:gd name="T16" fmla="*/ 0 h 293"/>
                  <a:gd name="T17" fmla="*/ 277 w 277"/>
                  <a:gd name="T18" fmla="*/ 293 h 293"/>
                </a:gdLst>
                <a:ahLst/>
                <a:cxnLst>
                  <a:cxn ang="T10">
                    <a:pos x="T0" y="T1"/>
                  </a:cxn>
                  <a:cxn ang="T11">
                    <a:pos x="T2" y="T3"/>
                  </a:cxn>
                  <a:cxn ang="T12">
                    <a:pos x="T4" y="T5"/>
                  </a:cxn>
                  <a:cxn ang="T13">
                    <a:pos x="T6" y="T7"/>
                  </a:cxn>
                  <a:cxn ang="T14">
                    <a:pos x="T8" y="T9"/>
                  </a:cxn>
                </a:cxnLst>
                <a:rect l="T15" t="T16" r="T17" b="T18"/>
                <a:pathLst>
                  <a:path w="277" h="293">
                    <a:moveTo>
                      <a:pt x="277" y="151"/>
                    </a:moveTo>
                    <a:lnTo>
                      <a:pt x="277" y="293"/>
                    </a:lnTo>
                    <a:lnTo>
                      <a:pt x="0" y="139"/>
                    </a:lnTo>
                    <a:lnTo>
                      <a:pt x="0" y="0"/>
                    </a:lnTo>
                    <a:lnTo>
                      <a:pt x="277" y="15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4" name="Freeform 156"/>
              <p:cNvSpPr>
                <a:spLocks/>
              </p:cNvSpPr>
              <p:nvPr/>
            </p:nvSpPr>
            <p:spPr bwMode="auto">
              <a:xfrm>
                <a:off x="1083" y="3058"/>
                <a:ext cx="46" cy="56"/>
              </a:xfrm>
              <a:custGeom>
                <a:avLst/>
                <a:gdLst>
                  <a:gd name="T0" fmla="*/ 9 w 233"/>
                  <a:gd name="T1" fmla="*/ 6 h 280"/>
                  <a:gd name="T2" fmla="*/ 9 w 233"/>
                  <a:gd name="T3" fmla="*/ 11 h 280"/>
                  <a:gd name="T4" fmla="*/ 0 w 233"/>
                  <a:gd name="T5" fmla="*/ 6 h 280"/>
                  <a:gd name="T6" fmla="*/ 0 w 233"/>
                  <a:gd name="T7" fmla="*/ 0 h 280"/>
                  <a:gd name="T8" fmla="*/ 9 w 233"/>
                  <a:gd name="T9" fmla="*/ 6 h 280"/>
                  <a:gd name="T10" fmla="*/ 0 60000 65536"/>
                  <a:gd name="T11" fmla="*/ 0 60000 65536"/>
                  <a:gd name="T12" fmla="*/ 0 60000 65536"/>
                  <a:gd name="T13" fmla="*/ 0 60000 65536"/>
                  <a:gd name="T14" fmla="*/ 0 60000 65536"/>
                  <a:gd name="T15" fmla="*/ 0 w 233"/>
                  <a:gd name="T16" fmla="*/ 0 h 280"/>
                  <a:gd name="T17" fmla="*/ 233 w 233"/>
                  <a:gd name="T18" fmla="*/ 280 h 280"/>
                </a:gdLst>
                <a:ahLst/>
                <a:cxnLst>
                  <a:cxn ang="T10">
                    <a:pos x="T0" y="T1"/>
                  </a:cxn>
                  <a:cxn ang="T11">
                    <a:pos x="T2" y="T3"/>
                  </a:cxn>
                  <a:cxn ang="T12">
                    <a:pos x="T4" y="T5"/>
                  </a:cxn>
                  <a:cxn ang="T13">
                    <a:pos x="T6" y="T7"/>
                  </a:cxn>
                  <a:cxn ang="T14">
                    <a:pos x="T8" y="T9"/>
                  </a:cxn>
                </a:cxnLst>
                <a:rect l="T15" t="T16" r="T17" b="T18"/>
                <a:pathLst>
                  <a:path w="233" h="280">
                    <a:moveTo>
                      <a:pt x="233" y="148"/>
                    </a:moveTo>
                    <a:lnTo>
                      <a:pt x="233" y="280"/>
                    </a:lnTo>
                    <a:lnTo>
                      <a:pt x="0" y="141"/>
                    </a:lnTo>
                    <a:lnTo>
                      <a:pt x="0" y="0"/>
                    </a:lnTo>
                    <a:lnTo>
                      <a:pt x="233" y="148"/>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5" name="Freeform 157"/>
              <p:cNvSpPr>
                <a:spLocks/>
              </p:cNvSpPr>
              <p:nvPr/>
            </p:nvSpPr>
            <p:spPr bwMode="auto">
              <a:xfrm>
                <a:off x="1247" y="3154"/>
                <a:ext cx="65" cy="68"/>
              </a:xfrm>
              <a:custGeom>
                <a:avLst/>
                <a:gdLst>
                  <a:gd name="T0" fmla="*/ 13 w 322"/>
                  <a:gd name="T1" fmla="*/ 8 h 342"/>
                  <a:gd name="T2" fmla="*/ 13 w 322"/>
                  <a:gd name="T3" fmla="*/ 14 h 342"/>
                  <a:gd name="T4" fmla="*/ 0 w 322"/>
                  <a:gd name="T5" fmla="*/ 6 h 342"/>
                  <a:gd name="T6" fmla="*/ 0 w 322"/>
                  <a:gd name="T7" fmla="*/ 0 h 342"/>
                  <a:gd name="T8" fmla="*/ 13 w 322"/>
                  <a:gd name="T9" fmla="*/ 8 h 342"/>
                  <a:gd name="T10" fmla="*/ 0 60000 65536"/>
                  <a:gd name="T11" fmla="*/ 0 60000 65536"/>
                  <a:gd name="T12" fmla="*/ 0 60000 65536"/>
                  <a:gd name="T13" fmla="*/ 0 60000 65536"/>
                  <a:gd name="T14" fmla="*/ 0 60000 65536"/>
                  <a:gd name="T15" fmla="*/ 0 w 322"/>
                  <a:gd name="T16" fmla="*/ 0 h 342"/>
                  <a:gd name="T17" fmla="*/ 322 w 322"/>
                  <a:gd name="T18" fmla="*/ 342 h 342"/>
                </a:gdLst>
                <a:ahLst/>
                <a:cxnLst>
                  <a:cxn ang="T10">
                    <a:pos x="T0" y="T1"/>
                  </a:cxn>
                  <a:cxn ang="T11">
                    <a:pos x="T2" y="T3"/>
                  </a:cxn>
                  <a:cxn ang="T12">
                    <a:pos x="T4" y="T5"/>
                  </a:cxn>
                  <a:cxn ang="T13">
                    <a:pos x="T6" y="T7"/>
                  </a:cxn>
                  <a:cxn ang="T14">
                    <a:pos x="T8" y="T9"/>
                  </a:cxn>
                </a:cxnLst>
                <a:rect l="T15" t="T16" r="T17" b="T18"/>
                <a:pathLst>
                  <a:path w="322" h="342">
                    <a:moveTo>
                      <a:pt x="322" y="190"/>
                    </a:moveTo>
                    <a:lnTo>
                      <a:pt x="322" y="342"/>
                    </a:lnTo>
                    <a:lnTo>
                      <a:pt x="0" y="153"/>
                    </a:lnTo>
                    <a:lnTo>
                      <a:pt x="0" y="0"/>
                    </a:lnTo>
                    <a:lnTo>
                      <a:pt x="322" y="190"/>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6" name="Freeform 158"/>
              <p:cNvSpPr>
                <a:spLocks/>
              </p:cNvSpPr>
              <p:nvPr/>
            </p:nvSpPr>
            <p:spPr bwMode="auto">
              <a:xfrm>
                <a:off x="1192" y="3122"/>
                <a:ext cx="53" cy="61"/>
              </a:xfrm>
              <a:custGeom>
                <a:avLst/>
                <a:gdLst>
                  <a:gd name="T0" fmla="*/ 11 w 265"/>
                  <a:gd name="T1" fmla="*/ 6 h 304"/>
                  <a:gd name="T2" fmla="*/ 11 w 265"/>
                  <a:gd name="T3" fmla="*/ 12 h 304"/>
                  <a:gd name="T4" fmla="*/ 0 w 265"/>
                  <a:gd name="T5" fmla="*/ 6 h 304"/>
                  <a:gd name="T6" fmla="*/ 0 w 265"/>
                  <a:gd name="T7" fmla="*/ 0 h 304"/>
                  <a:gd name="T8" fmla="*/ 11 w 265"/>
                  <a:gd name="T9" fmla="*/ 6 h 304"/>
                  <a:gd name="T10" fmla="*/ 0 60000 65536"/>
                  <a:gd name="T11" fmla="*/ 0 60000 65536"/>
                  <a:gd name="T12" fmla="*/ 0 60000 65536"/>
                  <a:gd name="T13" fmla="*/ 0 60000 65536"/>
                  <a:gd name="T14" fmla="*/ 0 60000 65536"/>
                  <a:gd name="T15" fmla="*/ 0 w 265"/>
                  <a:gd name="T16" fmla="*/ 0 h 304"/>
                  <a:gd name="T17" fmla="*/ 265 w 265"/>
                  <a:gd name="T18" fmla="*/ 304 h 304"/>
                </a:gdLst>
                <a:ahLst/>
                <a:cxnLst>
                  <a:cxn ang="T10">
                    <a:pos x="T0" y="T1"/>
                  </a:cxn>
                  <a:cxn ang="T11">
                    <a:pos x="T2" y="T3"/>
                  </a:cxn>
                  <a:cxn ang="T12">
                    <a:pos x="T4" y="T5"/>
                  </a:cxn>
                  <a:cxn ang="T13">
                    <a:pos x="T6" y="T7"/>
                  </a:cxn>
                  <a:cxn ang="T14">
                    <a:pos x="T8" y="T9"/>
                  </a:cxn>
                </a:cxnLst>
                <a:rect l="T15" t="T16" r="T17" b="T18"/>
                <a:pathLst>
                  <a:path w="265" h="304">
                    <a:moveTo>
                      <a:pt x="265" y="153"/>
                    </a:moveTo>
                    <a:lnTo>
                      <a:pt x="265" y="304"/>
                    </a:lnTo>
                    <a:lnTo>
                      <a:pt x="0" y="145"/>
                    </a:lnTo>
                    <a:lnTo>
                      <a:pt x="0" y="0"/>
                    </a:lnTo>
                    <a:lnTo>
                      <a:pt x="265" y="153"/>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7" name="Freeform 159"/>
              <p:cNvSpPr>
                <a:spLocks/>
              </p:cNvSpPr>
              <p:nvPr/>
            </p:nvSpPr>
            <p:spPr bwMode="auto">
              <a:xfrm>
                <a:off x="1133" y="3089"/>
                <a:ext cx="55" cy="60"/>
              </a:xfrm>
              <a:custGeom>
                <a:avLst/>
                <a:gdLst>
                  <a:gd name="T0" fmla="*/ 11 w 277"/>
                  <a:gd name="T1" fmla="*/ 7 h 304"/>
                  <a:gd name="T2" fmla="*/ 11 w 277"/>
                  <a:gd name="T3" fmla="*/ 12 h 304"/>
                  <a:gd name="T4" fmla="*/ 0 w 277"/>
                  <a:gd name="T5" fmla="*/ 5 h 304"/>
                  <a:gd name="T6" fmla="*/ 0 w 277"/>
                  <a:gd name="T7" fmla="*/ 0 h 304"/>
                  <a:gd name="T8" fmla="*/ 11 w 277"/>
                  <a:gd name="T9" fmla="*/ 7 h 304"/>
                  <a:gd name="T10" fmla="*/ 0 60000 65536"/>
                  <a:gd name="T11" fmla="*/ 0 60000 65536"/>
                  <a:gd name="T12" fmla="*/ 0 60000 65536"/>
                  <a:gd name="T13" fmla="*/ 0 60000 65536"/>
                  <a:gd name="T14" fmla="*/ 0 60000 65536"/>
                  <a:gd name="T15" fmla="*/ 0 w 277"/>
                  <a:gd name="T16" fmla="*/ 0 h 304"/>
                  <a:gd name="T17" fmla="*/ 277 w 277"/>
                  <a:gd name="T18" fmla="*/ 304 h 304"/>
                </a:gdLst>
                <a:ahLst/>
                <a:cxnLst>
                  <a:cxn ang="T10">
                    <a:pos x="T0" y="T1"/>
                  </a:cxn>
                  <a:cxn ang="T11">
                    <a:pos x="T2" y="T3"/>
                  </a:cxn>
                  <a:cxn ang="T12">
                    <a:pos x="T4" y="T5"/>
                  </a:cxn>
                  <a:cxn ang="T13">
                    <a:pos x="T6" y="T7"/>
                  </a:cxn>
                  <a:cxn ang="T14">
                    <a:pos x="T8" y="T9"/>
                  </a:cxn>
                </a:cxnLst>
                <a:rect l="T15" t="T16" r="T17" b="T18"/>
                <a:pathLst>
                  <a:path w="277" h="304">
                    <a:moveTo>
                      <a:pt x="277" y="166"/>
                    </a:moveTo>
                    <a:lnTo>
                      <a:pt x="277" y="304"/>
                    </a:lnTo>
                    <a:lnTo>
                      <a:pt x="0" y="139"/>
                    </a:lnTo>
                    <a:lnTo>
                      <a:pt x="0" y="0"/>
                    </a:lnTo>
                    <a:lnTo>
                      <a:pt x="277" y="166"/>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8" name="Freeform 160"/>
              <p:cNvSpPr>
                <a:spLocks/>
              </p:cNvSpPr>
              <p:nvPr/>
            </p:nvSpPr>
            <p:spPr bwMode="auto">
              <a:xfrm>
                <a:off x="1250" y="2802"/>
                <a:ext cx="61" cy="52"/>
              </a:xfrm>
              <a:custGeom>
                <a:avLst/>
                <a:gdLst>
                  <a:gd name="T0" fmla="*/ 12 w 307"/>
                  <a:gd name="T1" fmla="*/ 4 h 264"/>
                  <a:gd name="T2" fmla="*/ 12 w 307"/>
                  <a:gd name="T3" fmla="*/ 10 h 264"/>
                  <a:gd name="T4" fmla="*/ 0 w 307"/>
                  <a:gd name="T5" fmla="*/ 6 h 264"/>
                  <a:gd name="T6" fmla="*/ 0 w 307"/>
                  <a:gd name="T7" fmla="*/ 0 h 264"/>
                  <a:gd name="T8" fmla="*/ 12 w 307"/>
                  <a:gd name="T9" fmla="*/ 4 h 264"/>
                  <a:gd name="T10" fmla="*/ 0 60000 65536"/>
                  <a:gd name="T11" fmla="*/ 0 60000 65536"/>
                  <a:gd name="T12" fmla="*/ 0 60000 65536"/>
                  <a:gd name="T13" fmla="*/ 0 60000 65536"/>
                  <a:gd name="T14" fmla="*/ 0 60000 65536"/>
                  <a:gd name="T15" fmla="*/ 0 w 307"/>
                  <a:gd name="T16" fmla="*/ 0 h 264"/>
                  <a:gd name="T17" fmla="*/ 307 w 307"/>
                  <a:gd name="T18" fmla="*/ 264 h 264"/>
                </a:gdLst>
                <a:ahLst/>
                <a:cxnLst>
                  <a:cxn ang="T10">
                    <a:pos x="T0" y="T1"/>
                  </a:cxn>
                  <a:cxn ang="T11">
                    <a:pos x="T2" y="T3"/>
                  </a:cxn>
                  <a:cxn ang="T12">
                    <a:pos x="T4" y="T5"/>
                  </a:cxn>
                  <a:cxn ang="T13">
                    <a:pos x="T6" y="T7"/>
                  </a:cxn>
                  <a:cxn ang="T14">
                    <a:pos x="T8" y="T9"/>
                  </a:cxn>
                </a:cxnLst>
                <a:rect l="T15" t="T16" r="T17" b="T18"/>
                <a:pathLst>
                  <a:path w="307" h="264">
                    <a:moveTo>
                      <a:pt x="307" y="107"/>
                    </a:moveTo>
                    <a:lnTo>
                      <a:pt x="307" y="264"/>
                    </a:lnTo>
                    <a:lnTo>
                      <a:pt x="0" y="151"/>
                    </a:lnTo>
                    <a:lnTo>
                      <a:pt x="0" y="0"/>
                    </a:lnTo>
                    <a:lnTo>
                      <a:pt x="307" y="107"/>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89" name="Freeform 161"/>
              <p:cNvSpPr>
                <a:spLocks/>
              </p:cNvSpPr>
              <p:nvPr/>
            </p:nvSpPr>
            <p:spPr bwMode="auto">
              <a:xfrm>
                <a:off x="1292" y="2853"/>
                <a:ext cx="20" cy="38"/>
              </a:xfrm>
              <a:custGeom>
                <a:avLst/>
                <a:gdLst>
                  <a:gd name="T0" fmla="*/ 4 w 96"/>
                  <a:gd name="T1" fmla="*/ 2 h 189"/>
                  <a:gd name="T2" fmla="*/ 4 w 96"/>
                  <a:gd name="T3" fmla="*/ 8 h 189"/>
                  <a:gd name="T4" fmla="*/ 0 w 96"/>
                  <a:gd name="T5" fmla="*/ 6 h 189"/>
                  <a:gd name="T6" fmla="*/ 0 w 96"/>
                  <a:gd name="T7" fmla="*/ 0 h 189"/>
                  <a:gd name="T8" fmla="*/ 4 w 96"/>
                  <a:gd name="T9" fmla="*/ 2 h 189"/>
                  <a:gd name="T10" fmla="*/ 0 60000 65536"/>
                  <a:gd name="T11" fmla="*/ 0 60000 65536"/>
                  <a:gd name="T12" fmla="*/ 0 60000 65536"/>
                  <a:gd name="T13" fmla="*/ 0 60000 65536"/>
                  <a:gd name="T14" fmla="*/ 0 60000 65536"/>
                  <a:gd name="T15" fmla="*/ 0 w 96"/>
                  <a:gd name="T16" fmla="*/ 0 h 189"/>
                  <a:gd name="T17" fmla="*/ 96 w 96"/>
                  <a:gd name="T18" fmla="*/ 189 h 189"/>
                </a:gdLst>
                <a:ahLst/>
                <a:cxnLst>
                  <a:cxn ang="T10">
                    <a:pos x="T0" y="T1"/>
                  </a:cxn>
                  <a:cxn ang="T11">
                    <a:pos x="T2" y="T3"/>
                  </a:cxn>
                  <a:cxn ang="T12">
                    <a:pos x="T4" y="T5"/>
                  </a:cxn>
                  <a:cxn ang="T13">
                    <a:pos x="T6" y="T7"/>
                  </a:cxn>
                  <a:cxn ang="T14">
                    <a:pos x="T8" y="T9"/>
                  </a:cxn>
                </a:cxnLst>
                <a:rect l="T15" t="T16" r="T17" b="T18"/>
                <a:pathLst>
                  <a:path w="96" h="189">
                    <a:moveTo>
                      <a:pt x="96" y="41"/>
                    </a:moveTo>
                    <a:lnTo>
                      <a:pt x="96" y="189"/>
                    </a:lnTo>
                    <a:lnTo>
                      <a:pt x="0" y="149"/>
                    </a:lnTo>
                    <a:lnTo>
                      <a:pt x="0" y="0"/>
                    </a:lnTo>
                    <a:lnTo>
                      <a:pt x="96" y="41"/>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90" name="Freeform 162"/>
              <p:cNvSpPr>
                <a:spLocks/>
              </p:cNvSpPr>
              <p:nvPr/>
            </p:nvSpPr>
            <p:spPr bwMode="auto">
              <a:xfrm>
                <a:off x="1250" y="2943"/>
                <a:ext cx="61" cy="58"/>
              </a:xfrm>
              <a:custGeom>
                <a:avLst/>
                <a:gdLst>
                  <a:gd name="T0" fmla="*/ 12 w 307"/>
                  <a:gd name="T1" fmla="*/ 5 h 290"/>
                  <a:gd name="T2" fmla="*/ 12 w 307"/>
                  <a:gd name="T3" fmla="*/ 12 h 290"/>
                  <a:gd name="T4" fmla="*/ 0 w 307"/>
                  <a:gd name="T5" fmla="*/ 6 h 290"/>
                  <a:gd name="T6" fmla="*/ 0 w 307"/>
                  <a:gd name="T7" fmla="*/ 0 h 290"/>
                  <a:gd name="T8" fmla="*/ 12 w 307"/>
                  <a:gd name="T9" fmla="*/ 5 h 290"/>
                  <a:gd name="T10" fmla="*/ 0 60000 65536"/>
                  <a:gd name="T11" fmla="*/ 0 60000 65536"/>
                  <a:gd name="T12" fmla="*/ 0 60000 65536"/>
                  <a:gd name="T13" fmla="*/ 0 60000 65536"/>
                  <a:gd name="T14" fmla="*/ 0 60000 65536"/>
                  <a:gd name="T15" fmla="*/ 0 w 307"/>
                  <a:gd name="T16" fmla="*/ 0 h 290"/>
                  <a:gd name="T17" fmla="*/ 307 w 307"/>
                  <a:gd name="T18" fmla="*/ 290 h 290"/>
                </a:gdLst>
                <a:ahLst/>
                <a:cxnLst>
                  <a:cxn ang="T10">
                    <a:pos x="T0" y="T1"/>
                  </a:cxn>
                  <a:cxn ang="T11">
                    <a:pos x="T2" y="T3"/>
                  </a:cxn>
                  <a:cxn ang="T12">
                    <a:pos x="T4" y="T5"/>
                  </a:cxn>
                  <a:cxn ang="T13">
                    <a:pos x="T6" y="T7"/>
                  </a:cxn>
                  <a:cxn ang="T14">
                    <a:pos x="T8" y="T9"/>
                  </a:cxn>
                </a:cxnLst>
                <a:rect l="T15" t="T16" r="T17" b="T18"/>
                <a:pathLst>
                  <a:path w="307" h="290">
                    <a:moveTo>
                      <a:pt x="307" y="134"/>
                    </a:moveTo>
                    <a:lnTo>
                      <a:pt x="307" y="290"/>
                    </a:lnTo>
                    <a:lnTo>
                      <a:pt x="0" y="152"/>
                    </a:lnTo>
                    <a:lnTo>
                      <a:pt x="0" y="0"/>
                    </a:lnTo>
                    <a:lnTo>
                      <a:pt x="307" y="134"/>
                    </a:lnTo>
                    <a:close/>
                  </a:path>
                </a:pathLst>
              </a:custGeom>
              <a:solidFill>
                <a:schemeClr val="bg1"/>
              </a:solidFill>
              <a:ln w="9525">
                <a:solidFill>
                  <a:schemeClr val="tx1"/>
                </a:solidFill>
                <a:round/>
                <a:headEnd/>
                <a:tailEnd/>
              </a:ln>
            </p:spPr>
            <p:txBody>
              <a:bodyPr/>
              <a:lstStyle/>
              <a:p>
                <a:pPr latinLnBrk="0"/>
                <a:endParaRPr kumimoji="0" lang="ko-KR" altLang="en-US">
                  <a:latin typeface="Calibri" pitchFamily="34" charset="0"/>
                  <a:ea typeface="맑은 고딕" pitchFamily="50" charset="-127"/>
                </a:endParaRPr>
              </a:p>
            </p:txBody>
          </p:sp>
          <p:sp>
            <p:nvSpPr>
              <p:cNvPr id="49291" name="Rectangle 163"/>
              <p:cNvSpPr>
                <a:spLocks noChangeArrowheads="1"/>
              </p:cNvSpPr>
              <p:nvPr/>
            </p:nvSpPr>
            <p:spPr bwMode="auto">
              <a:xfrm>
                <a:off x="1311" y="3118"/>
                <a:ext cx="31" cy="32"/>
              </a:xfrm>
              <a:prstGeom prst="rect">
                <a:avLst/>
              </a:prstGeom>
              <a:solidFill>
                <a:schemeClr val="bg1"/>
              </a:solidFill>
              <a:ln w="9525">
                <a:solidFill>
                  <a:schemeClr val="tx1"/>
                </a:solidFill>
                <a:miter lim="800000"/>
                <a:headEnd/>
                <a:tailEnd/>
              </a:ln>
            </p:spPr>
            <p:txBody>
              <a:bodyPr/>
              <a:lstStyle/>
              <a:p>
                <a:pPr latinLnBrk="0"/>
                <a:endParaRPr kumimoji="0" lang="ko-KR" altLang="en-US">
                  <a:latin typeface="Calibri" pitchFamily="34" charset="0"/>
                  <a:ea typeface="맑은 고딕" pitchFamily="50" charset="-127"/>
                </a:endParaRPr>
              </a:p>
            </p:txBody>
          </p:sp>
        </p:grpSp>
        <p:grpSp>
          <p:nvGrpSpPr>
            <p:cNvPr id="49180" name="Group 164"/>
            <p:cNvGrpSpPr>
              <a:grpSpLocks/>
            </p:cNvGrpSpPr>
            <p:nvPr/>
          </p:nvGrpSpPr>
          <p:grpSpPr bwMode="auto">
            <a:xfrm>
              <a:off x="3496" y="3477"/>
              <a:ext cx="453" cy="130"/>
              <a:chOff x="1042" y="2659"/>
              <a:chExt cx="453" cy="130"/>
            </a:xfrm>
          </p:grpSpPr>
          <p:sp>
            <p:nvSpPr>
              <p:cNvPr id="49181" name="Freeform 165"/>
              <p:cNvSpPr>
                <a:spLocks/>
              </p:cNvSpPr>
              <p:nvPr/>
            </p:nvSpPr>
            <p:spPr bwMode="auto">
              <a:xfrm>
                <a:off x="1042" y="2659"/>
                <a:ext cx="453" cy="77"/>
              </a:xfrm>
              <a:custGeom>
                <a:avLst/>
                <a:gdLst>
                  <a:gd name="T0" fmla="*/ 0 w 2263"/>
                  <a:gd name="T1" fmla="*/ 0 h 382"/>
                  <a:gd name="T2" fmla="*/ 39 w 2263"/>
                  <a:gd name="T3" fmla="*/ 1 h 382"/>
                  <a:gd name="T4" fmla="*/ 91 w 2263"/>
                  <a:gd name="T5" fmla="*/ 15 h 382"/>
                  <a:gd name="T6" fmla="*/ 55 w 2263"/>
                  <a:gd name="T7" fmla="*/ 16 h 382"/>
                  <a:gd name="T8" fmla="*/ 0 w 2263"/>
                  <a:gd name="T9" fmla="*/ 0 h 382"/>
                  <a:gd name="T10" fmla="*/ 0 60000 65536"/>
                  <a:gd name="T11" fmla="*/ 0 60000 65536"/>
                  <a:gd name="T12" fmla="*/ 0 60000 65536"/>
                  <a:gd name="T13" fmla="*/ 0 60000 65536"/>
                  <a:gd name="T14" fmla="*/ 0 60000 65536"/>
                  <a:gd name="T15" fmla="*/ 0 w 2263"/>
                  <a:gd name="T16" fmla="*/ 0 h 382"/>
                  <a:gd name="T17" fmla="*/ 2263 w 2263"/>
                  <a:gd name="T18" fmla="*/ 382 h 382"/>
                </a:gdLst>
                <a:ahLst/>
                <a:cxnLst>
                  <a:cxn ang="T10">
                    <a:pos x="T0" y="T1"/>
                  </a:cxn>
                  <a:cxn ang="T11">
                    <a:pos x="T2" y="T3"/>
                  </a:cxn>
                  <a:cxn ang="T12">
                    <a:pos x="T4" y="T5"/>
                  </a:cxn>
                  <a:cxn ang="T13">
                    <a:pos x="T6" y="T7"/>
                  </a:cxn>
                  <a:cxn ang="T14">
                    <a:pos x="T8" y="T9"/>
                  </a:cxn>
                </a:cxnLst>
                <a:rect l="T15" t="T16" r="T17" b="T18"/>
                <a:pathLst>
                  <a:path w="2263" h="382">
                    <a:moveTo>
                      <a:pt x="0" y="0"/>
                    </a:moveTo>
                    <a:lnTo>
                      <a:pt x="974" y="29"/>
                    </a:lnTo>
                    <a:lnTo>
                      <a:pt x="2263" y="366"/>
                    </a:lnTo>
                    <a:lnTo>
                      <a:pt x="1366" y="382"/>
                    </a:lnTo>
                    <a:lnTo>
                      <a:pt x="0" y="0"/>
                    </a:lnTo>
                    <a:close/>
                  </a:path>
                </a:pathLst>
              </a:custGeom>
              <a:solidFill>
                <a:srgbClr val="C0C0C0"/>
              </a:solidFill>
              <a:ln w="9525">
                <a:noFill/>
                <a:round/>
                <a:headEnd/>
                <a:tailEnd/>
              </a:ln>
            </p:spPr>
            <p:txBody>
              <a:bodyPr/>
              <a:lstStyle/>
              <a:p>
                <a:pPr latinLnBrk="0"/>
                <a:endParaRPr kumimoji="0" lang="ko-KR" altLang="en-US">
                  <a:latin typeface="Calibri" pitchFamily="34" charset="0"/>
                  <a:ea typeface="맑은 고딕" pitchFamily="50" charset="-127"/>
                </a:endParaRPr>
              </a:p>
            </p:txBody>
          </p:sp>
          <p:sp>
            <p:nvSpPr>
              <p:cNvPr id="49182" name="Freeform 166"/>
              <p:cNvSpPr>
                <a:spLocks/>
              </p:cNvSpPr>
              <p:nvPr/>
            </p:nvSpPr>
            <p:spPr bwMode="auto">
              <a:xfrm>
                <a:off x="1318" y="2731"/>
                <a:ext cx="176" cy="58"/>
              </a:xfrm>
              <a:custGeom>
                <a:avLst/>
                <a:gdLst>
                  <a:gd name="T0" fmla="*/ 0 w 879"/>
                  <a:gd name="T1" fmla="*/ 0 h 289"/>
                  <a:gd name="T2" fmla="*/ 35 w 879"/>
                  <a:gd name="T3" fmla="*/ 0 h 289"/>
                  <a:gd name="T4" fmla="*/ 35 w 879"/>
                  <a:gd name="T5" fmla="*/ 12 h 289"/>
                  <a:gd name="T6" fmla="*/ 0 w 879"/>
                  <a:gd name="T7" fmla="*/ 12 h 289"/>
                  <a:gd name="T8" fmla="*/ 0 w 879"/>
                  <a:gd name="T9" fmla="*/ 0 h 289"/>
                  <a:gd name="T10" fmla="*/ 0 60000 65536"/>
                  <a:gd name="T11" fmla="*/ 0 60000 65536"/>
                  <a:gd name="T12" fmla="*/ 0 60000 65536"/>
                  <a:gd name="T13" fmla="*/ 0 60000 65536"/>
                  <a:gd name="T14" fmla="*/ 0 60000 65536"/>
                  <a:gd name="T15" fmla="*/ 0 w 879"/>
                  <a:gd name="T16" fmla="*/ 0 h 289"/>
                  <a:gd name="T17" fmla="*/ 879 w 879"/>
                  <a:gd name="T18" fmla="*/ 289 h 289"/>
                </a:gdLst>
                <a:ahLst/>
                <a:cxnLst>
                  <a:cxn ang="T10">
                    <a:pos x="T0" y="T1"/>
                  </a:cxn>
                  <a:cxn ang="T11">
                    <a:pos x="T2" y="T3"/>
                  </a:cxn>
                  <a:cxn ang="T12">
                    <a:pos x="T4" y="T5"/>
                  </a:cxn>
                  <a:cxn ang="T13">
                    <a:pos x="T6" y="T7"/>
                  </a:cxn>
                  <a:cxn ang="T14">
                    <a:pos x="T8" y="T9"/>
                  </a:cxn>
                </a:cxnLst>
                <a:rect l="T15" t="T16" r="T17" b="T18"/>
                <a:pathLst>
                  <a:path w="879" h="289">
                    <a:moveTo>
                      <a:pt x="8" y="1"/>
                    </a:moveTo>
                    <a:lnTo>
                      <a:pt x="879" y="0"/>
                    </a:lnTo>
                    <a:lnTo>
                      <a:pt x="879" y="289"/>
                    </a:lnTo>
                    <a:lnTo>
                      <a:pt x="0" y="289"/>
                    </a:lnTo>
                    <a:lnTo>
                      <a:pt x="8" y="1"/>
                    </a:lnTo>
                    <a:close/>
                  </a:path>
                </a:pathLst>
              </a:custGeom>
              <a:solidFill>
                <a:srgbClr val="E0E0E0"/>
              </a:solidFill>
              <a:ln w="9525">
                <a:noFill/>
                <a:round/>
                <a:headEnd/>
                <a:tailEnd/>
              </a:ln>
            </p:spPr>
            <p:txBody>
              <a:bodyPr/>
              <a:lstStyle/>
              <a:p>
                <a:pPr latinLnBrk="0"/>
                <a:endParaRPr kumimoji="0" lang="ko-KR" altLang="en-US">
                  <a:latin typeface="Calibri" pitchFamily="34" charset="0"/>
                  <a:ea typeface="맑은 고딕" pitchFamily="50" charset="-127"/>
                </a:endParaRPr>
              </a:p>
            </p:txBody>
          </p:sp>
          <p:sp>
            <p:nvSpPr>
              <p:cNvPr id="49183" name="Freeform 167"/>
              <p:cNvSpPr>
                <a:spLocks/>
              </p:cNvSpPr>
              <p:nvPr/>
            </p:nvSpPr>
            <p:spPr bwMode="auto">
              <a:xfrm>
                <a:off x="1044" y="2659"/>
                <a:ext cx="280" cy="129"/>
              </a:xfrm>
              <a:custGeom>
                <a:avLst/>
                <a:gdLst>
                  <a:gd name="T0" fmla="*/ 0 w 1397"/>
                  <a:gd name="T1" fmla="*/ 0 h 645"/>
                  <a:gd name="T2" fmla="*/ 0 w 1397"/>
                  <a:gd name="T3" fmla="*/ 9 h 645"/>
                  <a:gd name="T4" fmla="*/ 56 w 1397"/>
                  <a:gd name="T5" fmla="*/ 26 h 645"/>
                  <a:gd name="T6" fmla="*/ 56 w 1397"/>
                  <a:gd name="T7" fmla="*/ 14 h 645"/>
                  <a:gd name="T8" fmla="*/ 0 w 1397"/>
                  <a:gd name="T9" fmla="*/ 0 h 645"/>
                  <a:gd name="T10" fmla="*/ 0 60000 65536"/>
                  <a:gd name="T11" fmla="*/ 0 60000 65536"/>
                  <a:gd name="T12" fmla="*/ 0 60000 65536"/>
                  <a:gd name="T13" fmla="*/ 0 60000 65536"/>
                  <a:gd name="T14" fmla="*/ 0 60000 65536"/>
                  <a:gd name="T15" fmla="*/ 0 w 1397"/>
                  <a:gd name="T16" fmla="*/ 0 h 645"/>
                  <a:gd name="T17" fmla="*/ 1397 w 1397"/>
                  <a:gd name="T18" fmla="*/ 645 h 645"/>
                </a:gdLst>
                <a:ahLst/>
                <a:cxnLst>
                  <a:cxn ang="T10">
                    <a:pos x="T0" y="T1"/>
                  </a:cxn>
                  <a:cxn ang="T11">
                    <a:pos x="T2" y="T3"/>
                  </a:cxn>
                  <a:cxn ang="T12">
                    <a:pos x="T4" y="T5"/>
                  </a:cxn>
                  <a:cxn ang="T13">
                    <a:pos x="T6" y="T7"/>
                  </a:cxn>
                  <a:cxn ang="T14">
                    <a:pos x="T8" y="T9"/>
                  </a:cxn>
                </a:cxnLst>
                <a:rect l="T15" t="T16" r="T17" b="T18"/>
                <a:pathLst>
                  <a:path w="1397" h="645">
                    <a:moveTo>
                      <a:pt x="0" y="0"/>
                    </a:moveTo>
                    <a:lnTo>
                      <a:pt x="0" y="217"/>
                    </a:lnTo>
                    <a:lnTo>
                      <a:pt x="1397" y="645"/>
                    </a:lnTo>
                    <a:lnTo>
                      <a:pt x="1397" y="357"/>
                    </a:lnTo>
                    <a:lnTo>
                      <a:pt x="0" y="0"/>
                    </a:lnTo>
                    <a:close/>
                  </a:path>
                </a:pathLst>
              </a:custGeom>
              <a:solidFill>
                <a:srgbClr val="A0A0A0"/>
              </a:solidFill>
              <a:ln w="9525">
                <a:noFill/>
                <a:round/>
                <a:headEnd/>
                <a:tailEnd/>
              </a:ln>
            </p:spPr>
            <p:txBody>
              <a:bodyPr/>
              <a:lstStyle/>
              <a:p>
                <a:pPr latinLnBrk="0"/>
                <a:endParaRPr kumimoji="0" lang="ko-KR" altLang="en-US">
                  <a:latin typeface="Calibri" pitchFamily="34" charset="0"/>
                  <a:ea typeface="맑은 고딕" pitchFamily="50" charset="-127"/>
                </a:endParaRPr>
              </a:p>
            </p:txBody>
          </p:sp>
        </p:grpSp>
      </p:grpSp>
      <p:grpSp>
        <p:nvGrpSpPr>
          <p:cNvPr id="49173" name="Group 168"/>
          <p:cNvGrpSpPr>
            <a:grpSpLocks/>
          </p:cNvGrpSpPr>
          <p:nvPr/>
        </p:nvGrpSpPr>
        <p:grpSpPr bwMode="auto">
          <a:xfrm>
            <a:off x="2990850" y="2835275"/>
            <a:ext cx="3048000" cy="2409825"/>
            <a:chOff x="1920" y="1824"/>
            <a:chExt cx="1920" cy="1518"/>
          </a:xfrm>
        </p:grpSpPr>
        <p:grpSp>
          <p:nvGrpSpPr>
            <p:cNvPr id="49175" name="Group 169"/>
            <p:cNvGrpSpPr>
              <a:grpSpLocks/>
            </p:cNvGrpSpPr>
            <p:nvPr/>
          </p:nvGrpSpPr>
          <p:grpSpPr bwMode="auto">
            <a:xfrm>
              <a:off x="1920" y="1824"/>
              <a:ext cx="1920" cy="1518"/>
              <a:chOff x="1920" y="1824"/>
              <a:chExt cx="1920" cy="1518"/>
            </a:xfrm>
          </p:grpSpPr>
          <p:pic>
            <p:nvPicPr>
              <p:cNvPr id="49177" name="Picture 170" descr="4way"/>
              <p:cNvPicPr>
                <a:picLocks noChangeAspect="1" noChangeArrowheads="1"/>
              </p:cNvPicPr>
              <p:nvPr/>
            </p:nvPicPr>
            <p:blipFill>
              <a:blip r:embed="rId8"/>
              <a:srcRect/>
              <a:stretch>
                <a:fillRect/>
              </a:stretch>
            </p:blipFill>
            <p:spPr bwMode="auto">
              <a:xfrm>
                <a:off x="1920" y="1824"/>
                <a:ext cx="1920" cy="1518"/>
              </a:xfrm>
              <a:prstGeom prst="rect">
                <a:avLst/>
              </a:prstGeom>
              <a:noFill/>
              <a:ln w="9525">
                <a:noFill/>
                <a:miter lim="800000"/>
                <a:headEnd/>
                <a:tailEnd/>
              </a:ln>
            </p:spPr>
          </p:pic>
          <p:pic>
            <p:nvPicPr>
              <p:cNvPr id="49178" name="Picture 171" descr="appdeveloper v3"/>
              <p:cNvPicPr>
                <a:picLocks noChangeAspect="1" noChangeArrowheads="1"/>
              </p:cNvPicPr>
              <p:nvPr/>
            </p:nvPicPr>
            <p:blipFill>
              <a:blip r:embed="rId9"/>
              <a:srcRect/>
              <a:stretch>
                <a:fillRect/>
              </a:stretch>
            </p:blipFill>
            <p:spPr bwMode="auto">
              <a:xfrm>
                <a:off x="2736" y="2178"/>
                <a:ext cx="286" cy="750"/>
              </a:xfrm>
              <a:prstGeom prst="rect">
                <a:avLst/>
              </a:prstGeom>
              <a:noFill/>
              <a:ln w="9525">
                <a:noFill/>
                <a:miter lim="800000"/>
                <a:headEnd/>
                <a:tailEnd/>
              </a:ln>
            </p:spPr>
          </p:pic>
        </p:grpSp>
        <p:sp>
          <p:nvSpPr>
            <p:cNvPr id="49176" name="Text Box 172"/>
            <p:cNvSpPr txBox="1">
              <a:spLocks noChangeArrowheads="1"/>
            </p:cNvSpPr>
            <p:nvPr/>
          </p:nvSpPr>
          <p:spPr bwMode="auto">
            <a:xfrm>
              <a:off x="2421" y="2727"/>
              <a:ext cx="902" cy="174"/>
            </a:xfrm>
            <a:prstGeom prst="rect">
              <a:avLst/>
            </a:prstGeom>
            <a:noFill/>
            <a:ln w="9525">
              <a:noFill/>
              <a:miter lim="800000"/>
              <a:headEnd/>
              <a:tailEnd/>
            </a:ln>
          </p:spPr>
          <p:txBody>
            <a:bodyPr wrap="none">
              <a:spAutoFit/>
            </a:bodyPr>
            <a:lstStyle/>
            <a:p>
              <a:pPr eaLnBrk="0" latinLnBrk="0" hangingPunct="0"/>
              <a:r>
                <a:rPr kumimoji="0" lang="en-US" altLang="zh-TW" sz="1200" b="1" i="1">
                  <a:solidFill>
                    <a:schemeClr val="bg1"/>
                  </a:solidFill>
                  <a:latin typeface="맑은 고딕" pitchFamily="50" charset="-127"/>
                  <a:ea typeface="맑은 고딕" pitchFamily="50" charset="-127"/>
                </a:rPr>
                <a:t>IT</a:t>
              </a:r>
              <a:r>
                <a:rPr kumimoji="0" lang="en-US" altLang="zh-TW" sz="1200" b="1" i="1">
                  <a:solidFill>
                    <a:schemeClr val="bg1"/>
                  </a:solidFill>
                  <a:latin typeface="Calibri" pitchFamily="34" charset="0"/>
                  <a:ea typeface="PMingLiU" pitchFamily="18" charset="-120"/>
                </a:rPr>
                <a:t> </a:t>
              </a:r>
              <a:r>
                <a:rPr kumimoji="0" lang="ko-KR" altLang="en-US" sz="1200" b="1" i="1">
                  <a:solidFill>
                    <a:schemeClr val="bg1"/>
                  </a:solidFill>
                  <a:latin typeface="Calibri" pitchFamily="34" charset="0"/>
                  <a:ea typeface="맑은 고딕" pitchFamily="50" charset="-127"/>
                </a:rPr>
                <a:t>기획</a:t>
              </a:r>
              <a:r>
                <a:rPr kumimoji="0" lang="en-US" altLang="ko-KR" sz="1200" b="1" i="1">
                  <a:solidFill>
                    <a:schemeClr val="bg1"/>
                  </a:solidFill>
                  <a:latin typeface="Calibri" pitchFamily="34" charset="0"/>
                  <a:ea typeface="맑은 고딕" pitchFamily="50" charset="-127"/>
                </a:rPr>
                <a:t>, </a:t>
              </a:r>
              <a:r>
                <a:rPr kumimoji="0" lang="ko-KR" altLang="en-US" sz="1200" b="1" i="1">
                  <a:solidFill>
                    <a:schemeClr val="bg1"/>
                  </a:solidFill>
                  <a:latin typeface="Calibri" pitchFamily="34" charset="0"/>
                  <a:ea typeface="맑은 고딕" pitchFamily="50" charset="-127"/>
                </a:rPr>
                <a:t>구축</a:t>
              </a:r>
              <a:r>
                <a:rPr kumimoji="0" lang="en-US" altLang="ko-KR" sz="1200" b="1" i="1">
                  <a:solidFill>
                    <a:schemeClr val="bg1"/>
                  </a:solidFill>
                  <a:latin typeface="Calibri" pitchFamily="34" charset="0"/>
                  <a:ea typeface="맑은 고딕" pitchFamily="50" charset="-127"/>
                </a:rPr>
                <a:t>, </a:t>
              </a:r>
              <a:r>
                <a:rPr kumimoji="0" lang="ko-KR" altLang="en-US" sz="1200" b="1" i="1">
                  <a:solidFill>
                    <a:schemeClr val="bg1"/>
                  </a:solidFill>
                  <a:latin typeface="Calibri" pitchFamily="34" charset="0"/>
                  <a:ea typeface="맑은 고딕" pitchFamily="50" charset="-127"/>
                </a:rPr>
                <a:t>운영</a:t>
              </a:r>
              <a:endParaRPr kumimoji="0" lang="en-US" altLang="zh-TW" sz="1200" b="1" i="1">
                <a:solidFill>
                  <a:schemeClr val="bg1"/>
                </a:solidFill>
                <a:latin typeface="Calibri" pitchFamily="34" charset="0"/>
                <a:ea typeface="PMingLiU" pitchFamily="18" charset="-120"/>
              </a:endParaRPr>
            </a:p>
          </p:txBody>
        </p:sp>
      </p:grpSp>
      <p:pic>
        <p:nvPicPr>
          <p:cNvPr id="230573" name="Picture 173" descr="apps_too_slow"/>
          <p:cNvPicPr>
            <a:picLocks noChangeAspect="1" noChangeArrowheads="1"/>
          </p:cNvPicPr>
          <p:nvPr/>
        </p:nvPicPr>
        <p:blipFill>
          <a:blip r:embed="rId10">
            <a:grayscl/>
          </a:blip>
          <a:srcRect l="10492" r="10754"/>
          <a:stretch>
            <a:fillRect/>
          </a:stretch>
        </p:blipFill>
        <p:spPr bwMode="auto">
          <a:xfrm>
            <a:off x="1935163" y="1298575"/>
            <a:ext cx="5314950" cy="5307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0417"/>
                                        </p:tgtEl>
                                        <p:attrNameLst>
                                          <p:attrName>style.visibility</p:attrName>
                                        </p:attrNameLst>
                                      </p:cBhvr>
                                      <p:to>
                                        <p:strVal val="visible"/>
                                      </p:to>
                                    </p:set>
                                    <p:animEffect transition="in" filter="slide(fromBottom)">
                                      <p:cBhvr>
                                        <p:cTn id="7" dur="500"/>
                                        <p:tgtEl>
                                          <p:spTgt spid="230417"/>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nodeType="withEffect">
                                  <p:stCondLst>
                                    <p:cond delay="0"/>
                                  </p:stCondLst>
                                  <p:childTnLst>
                                    <p:set>
                                      <p:cBhvr>
                                        <p:cTn id="12" dur="1" fill="hold">
                                          <p:stCondLst>
                                            <p:cond delay="0"/>
                                          </p:stCondLst>
                                        </p:cTn>
                                        <p:tgtEl>
                                          <p:spTgt spid="230407"/>
                                        </p:tgtEl>
                                        <p:attrNameLst>
                                          <p:attrName>style.visibility</p:attrName>
                                        </p:attrNameLst>
                                      </p:cBhvr>
                                      <p:to>
                                        <p:strVal val="visible"/>
                                      </p:to>
                                    </p:set>
                                    <p:animEffect transition="in" filter="slide(fromBottom)">
                                      <p:cBhvr>
                                        <p:cTn id="13" dur="500"/>
                                        <p:tgtEl>
                                          <p:spTgt spid="230407"/>
                                        </p:tgtEl>
                                      </p:cBhvr>
                                    </p:animEffect>
                                  </p:childTnLst>
                                </p:cTn>
                              </p:par>
                              <p:par>
                                <p:cTn id="14" presetID="12" presetClass="entr" presetSubtype="4" fill="hold" nodeType="withEffect">
                                  <p:stCondLst>
                                    <p:cond delay="0"/>
                                  </p:stCondLst>
                                  <p:childTnLst>
                                    <p:set>
                                      <p:cBhvr>
                                        <p:cTn id="15" dur="1" fill="hold">
                                          <p:stCondLst>
                                            <p:cond delay="0"/>
                                          </p:stCondLst>
                                        </p:cTn>
                                        <p:tgtEl>
                                          <p:spTgt spid="230403"/>
                                        </p:tgtEl>
                                        <p:attrNameLst>
                                          <p:attrName>style.visibility</p:attrName>
                                        </p:attrNameLst>
                                      </p:cBhvr>
                                      <p:to>
                                        <p:strVal val="visible"/>
                                      </p:to>
                                    </p:set>
                                    <p:animEffect transition="in" filter="slide(fromBottom)">
                                      <p:cBhvr>
                                        <p:cTn id="16" dur="500"/>
                                        <p:tgtEl>
                                          <p:spTgt spid="230403"/>
                                        </p:tgtEl>
                                      </p:cBhvr>
                                    </p:animEffect>
                                  </p:childTnLst>
                                </p:cTn>
                              </p:par>
                              <p:par>
                                <p:cTn id="17" presetID="12" presetClass="entr" presetSubtype="4" fill="hold" nodeType="withEffect">
                                  <p:stCondLst>
                                    <p:cond delay="0"/>
                                  </p:stCondLst>
                                  <p:childTnLst>
                                    <p:set>
                                      <p:cBhvr>
                                        <p:cTn id="18" dur="1" fill="hold">
                                          <p:stCondLst>
                                            <p:cond delay="0"/>
                                          </p:stCondLst>
                                        </p:cTn>
                                        <p:tgtEl>
                                          <p:spTgt spid="230404"/>
                                        </p:tgtEl>
                                        <p:attrNameLst>
                                          <p:attrName>style.visibility</p:attrName>
                                        </p:attrNameLst>
                                      </p:cBhvr>
                                      <p:to>
                                        <p:strVal val="visible"/>
                                      </p:to>
                                    </p:set>
                                    <p:animEffect transition="in" filter="slide(fromBottom)">
                                      <p:cBhvr>
                                        <p:cTn id="19" dur="500"/>
                                        <p:tgtEl>
                                          <p:spTgt spid="230404"/>
                                        </p:tgtEl>
                                      </p:cBhvr>
                                    </p:animEffect>
                                  </p:childTnLst>
                                </p:cTn>
                              </p:par>
                              <p:par>
                                <p:cTn id="20" presetID="12" presetClass="entr" presetSubtype="4" fill="hold" nodeType="withEffect">
                                  <p:stCondLst>
                                    <p:cond delay="0"/>
                                  </p:stCondLst>
                                  <p:childTnLst>
                                    <p:set>
                                      <p:cBhvr>
                                        <p:cTn id="21" dur="1" fill="hold">
                                          <p:stCondLst>
                                            <p:cond delay="0"/>
                                          </p:stCondLst>
                                        </p:cTn>
                                        <p:tgtEl>
                                          <p:spTgt spid="230418"/>
                                        </p:tgtEl>
                                        <p:attrNameLst>
                                          <p:attrName>style.visibility</p:attrName>
                                        </p:attrNameLst>
                                      </p:cBhvr>
                                      <p:to>
                                        <p:strVal val="visible"/>
                                      </p:to>
                                    </p:set>
                                    <p:animEffect transition="in" filter="slide(fromBottom)">
                                      <p:cBhvr>
                                        <p:cTn id="22" dur="500"/>
                                        <p:tgtEl>
                                          <p:spTgt spid="230418"/>
                                        </p:tgtEl>
                                      </p:cBhvr>
                                    </p:animEffect>
                                  </p:childTnLst>
                                </p:cTn>
                              </p:par>
                              <p:par>
                                <p:cTn id="23" presetID="1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lide(fromBottom)">
                                      <p:cBhvr>
                                        <p:cTn id="25" dur="500"/>
                                        <p:tgtEl>
                                          <p:spTgt spid="3"/>
                                        </p:tgtEl>
                                      </p:cBhvr>
                                    </p:animEffect>
                                  </p:childTnLst>
                                </p:cTn>
                              </p:par>
                              <p:par>
                                <p:cTn id="26" presetID="12" presetClass="entr" presetSubtype="4" fill="hold" nodeType="withEffect">
                                  <p:stCondLst>
                                    <p:cond delay="0"/>
                                  </p:stCondLst>
                                  <p:childTnLst>
                                    <p:set>
                                      <p:cBhvr>
                                        <p:cTn id="27" dur="1" fill="hold">
                                          <p:stCondLst>
                                            <p:cond delay="0"/>
                                          </p:stCondLst>
                                        </p:cTn>
                                        <p:tgtEl>
                                          <p:spTgt spid="230406"/>
                                        </p:tgtEl>
                                        <p:attrNameLst>
                                          <p:attrName>style.visibility</p:attrName>
                                        </p:attrNameLst>
                                      </p:cBhvr>
                                      <p:to>
                                        <p:strVal val="visible"/>
                                      </p:to>
                                    </p:set>
                                    <p:animEffect transition="in" filter="slide(fromBottom)">
                                      <p:cBhvr>
                                        <p:cTn id="28" dur="500"/>
                                        <p:tgtEl>
                                          <p:spTgt spid="230406"/>
                                        </p:tgtEl>
                                      </p:cBhvr>
                                    </p:animEffect>
                                  </p:childTnLst>
                                </p:cTn>
                              </p:par>
                              <p:par>
                                <p:cTn id="29" presetID="12" presetClass="entr" presetSubtype="4" fill="hold" nodeType="withEffect">
                                  <p:stCondLst>
                                    <p:cond delay="0"/>
                                  </p:stCondLst>
                                  <p:childTnLst>
                                    <p:set>
                                      <p:cBhvr>
                                        <p:cTn id="30" dur="1" fill="hold">
                                          <p:stCondLst>
                                            <p:cond delay="0"/>
                                          </p:stCondLst>
                                        </p:cTn>
                                        <p:tgtEl>
                                          <p:spTgt spid="230416"/>
                                        </p:tgtEl>
                                        <p:attrNameLst>
                                          <p:attrName>style.visibility</p:attrName>
                                        </p:attrNameLst>
                                      </p:cBhvr>
                                      <p:to>
                                        <p:strVal val="visible"/>
                                      </p:to>
                                    </p:set>
                                    <p:animEffect transition="in" filter="slide(fromBottom)">
                                      <p:cBhvr>
                                        <p:cTn id="31" dur="500"/>
                                        <p:tgtEl>
                                          <p:spTgt spid="230416"/>
                                        </p:tgtEl>
                                      </p:cBhvr>
                                    </p:animEffect>
                                  </p:childTnLst>
                                </p:cTn>
                              </p:par>
                              <p:par>
                                <p:cTn id="32" presetID="1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lide(fromBottom)">
                                      <p:cBhvr>
                                        <p:cTn id="34" dur="500"/>
                                        <p:tgtEl>
                                          <p:spTgt spid="4"/>
                                        </p:tgtEl>
                                      </p:cBhvr>
                                    </p:animEffect>
                                  </p:childTnLst>
                                </p:cTn>
                              </p:par>
                              <p:par>
                                <p:cTn id="35" presetID="12" presetClass="entr" presetSubtype="4" fill="hold" nodeType="withEffect">
                                  <p:stCondLst>
                                    <p:cond delay="0"/>
                                  </p:stCondLst>
                                  <p:childTnLst>
                                    <p:set>
                                      <p:cBhvr>
                                        <p:cTn id="36" dur="1" fill="hold">
                                          <p:stCondLst>
                                            <p:cond delay="0"/>
                                          </p:stCondLst>
                                        </p:cTn>
                                        <p:tgtEl>
                                          <p:spTgt spid="230405"/>
                                        </p:tgtEl>
                                        <p:attrNameLst>
                                          <p:attrName>style.visibility</p:attrName>
                                        </p:attrNameLst>
                                      </p:cBhvr>
                                      <p:to>
                                        <p:strVal val="visible"/>
                                      </p:to>
                                    </p:set>
                                    <p:animEffect transition="in" filter="slide(fromBottom)">
                                      <p:cBhvr>
                                        <p:cTn id="37" dur="500"/>
                                        <p:tgtEl>
                                          <p:spTgt spid="230405"/>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230414"/>
                                        </p:tgtEl>
                                        <p:attrNameLst>
                                          <p:attrName>style.visibility</p:attrName>
                                        </p:attrNameLst>
                                      </p:cBhvr>
                                      <p:to>
                                        <p:strVal val="visible"/>
                                      </p:to>
                                    </p:set>
                                    <p:animEffect transition="in" filter="slide(fromBottom)">
                                      <p:cBhvr>
                                        <p:cTn id="41" dur="500"/>
                                        <p:tgtEl>
                                          <p:spTgt spid="230414"/>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30415"/>
                                        </p:tgtEl>
                                        <p:attrNameLst>
                                          <p:attrName>style.visibility</p:attrName>
                                        </p:attrNameLst>
                                      </p:cBhvr>
                                      <p:to>
                                        <p:strVal val="visible"/>
                                      </p:to>
                                    </p:set>
                                    <p:animEffect transition="in" filter="slide(fromBottom)">
                                      <p:cBhvr>
                                        <p:cTn id="44" dur="500"/>
                                        <p:tgtEl>
                                          <p:spTgt spid="23041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30413"/>
                                        </p:tgtEl>
                                        <p:attrNameLst>
                                          <p:attrName>style.visibility</p:attrName>
                                        </p:attrNameLst>
                                      </p:cBhvr>
                                      <p:to>
                                        <p:strVal val="visible"/>
                                      </p:to>
                                    </p:set>
                                    <p:animEffect transition="in" filter="slide(fromBottom)">
                                      <p:cBhvr>
                                        <p:cTn id="47" dur="500"/>
                                        <p:tgtEl>
                                          <p:spTgt spid="23041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230412"/>
                                        </p:tgtEl>
                                        <p:attrNameLst>
                                          <p:attrName>style.visibility</p:attrName>
                                        </p:attrNameLst>
                                      </p:cBhvr>
                                      <p:to>
                                        <p:strVal val="visible"/>
                                      </p:to>
                                    </p:set>
                                    <p:animEffect transition="in" filter="slide(fromBottom)">
                                      <p:cBhvr>
                                        <p:cTn id="50" dur="500"/>
                                        <p:tgtEl>
                                          <p:spTgt spid="23041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30411"/>
                                        </p:tgtEl>
                                        <p:attrNameLst>
                                          <p:attrName>style.visibility</p:attrName>
                                        </p:attrNameLst>
                                      </p:cBhvr>
                                      <p:to>
                                        <p:strVal val="visible"/>
                                      </p:to>
                                    </p:set>
                                    <p:animEffect transition="in" filter="slide(fromBottom)">
                                      <p:cBhvr>
                                        <p:cTn id="53" dur="500"/>
                                        <p:tgtEl>
                                          <p:spTgt spid="230411"/>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30410"/>
                                        </p:tgtEl>
                                        <p:attrNameLst>
                                          <p:attrName>style.visibility</p:attrName>
                                        </p:attrNameLst>
                                      </p:cBhvr>
                                      <p:to>
                                        <p:strVal val="visible"/>
                                      </p:to>
                                    </p:set>
                                    <p:animEffect transition="in" filter="slide(fromBottom)">
                                      <p:cBhvr>
                                        <p:cTn id="56" dur="500"/>
                                        <p:tgtEl>
                                          <p:spTgt spid="23041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30409"/>
                                        </p:tgtEl>
                                        <p:attrNameLst>
                                          <p:attrName>style.visibility</p:attrName>
                                        </p:attrNameLst>
                                      </p:cBhvr>
                                      <p:to>
                                        <p:strVal val="visible"/>
                                      </p:to>
                                    </p:set>
                                    <p:animEffect transition="in" filter="slide(fromBottom)">
                                      <p:cBhvr>
                                        <p:cTn id="59" dur="500"/>
                                        <p:tgtEl>
                                          <p:spTgt spid="230409"/>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30408"/>
                                        </p:tgtEl>
                                        <p:attrNameLst>
                                          <p:attrName>style.visibility</p:attrName>
                                        </p:attrNameLst>
                                      </p:cBhvr>
                                      <p:to>
                                        <p:strVal val="visible"/>
                                      </p:to>
                                    </p:set>
                                    <p:animEffect transition="in" filter="slide(fromBottom)">
                                      <p:cBhvr>
                                        <p:cTn id="62" dur="500"/>
                                        <p:tgtEl>
                                          <p:spTgt spid="23040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0573"/>
                                        </p:tgtEl>
                                        <p:attrNameLst>
                                          <p:attrName>style.visibility</p:attrName>
                                        </p:attrNameLst>
                                      </p:cBhvr>
                                      <p:to>
                                        <p:strVal val="visible"/>
                                      </p:to>
                                    </p:set>
                                    <p:animEffect transition="in" filter="fade">
                                      <p:cBhvr>
                                        <p:cTn id="67" dur="2000"/>
                                        <p:tgtEl>
                                          <p:spTgt spid="230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p:bldP spid="230409" grpId="0"/>
      <p:bldP spid="230410" grpId="0"/>
      <p:bldP spid="230411" grpId="0"/>
      <p:bldP spid="230412" grpId="0"/>
      <p:bldP spid="230413" grpId="0"/>
      <p:bldP spid="230414" grpId="0"/>
      <p:bldP spid="2304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1102"/>
          <p:cNvSpPr>
            <a:spLocks noChangeShapeType="1"/>
          </p:cNvSpPr>
          <p:nvPr/>
        </p:nvSpPr>
        <p:spPr bwMode="auto">
          <a:xfrm flipV="1">
            <a:off x="1282700" y="2139950"/>
            <a:ext cx="0" cy="199390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pic>
        <p:nvPicPr>
          <p:cNvPr id="50178" name="Picture 1026"/>
          <p:cNvPicPr>
            <a:picLocks noChangeAspect="1" noChangeArrowheads="1"/>
          </p:cNvPicPr>
          <p:nvPr/>
        </p:nvPicPr>
        <p:blipFill>
          <a:blip r:embed="rId4"/>
          <a:srcRect/>
          <a:stretch>
            <a:fillRect/>
          </a:stretch>
        </p:blipFill>
        <p:spPr bwMode="auto">
          <a:xfrm>
            <a:off x="688975" y="2297113"/>
            <a:ext cx="7821613" cy="2682875"/>
          </a:xfrm>
          <a:prstGeom prst="rect">
            <a:avLst/>
          </a:prstGeom>
          <a:noFill/>
          <a:ln w="9525">
            <a:noFill/>
            <a:miter lim="800000"/>
            <a:headEnd/>
            <a:tailEnd/>
          </a:ln>
        </p:spPr>
      </p:pic>
      <p:pic>
        <p:nvPicPr>
          <p:cNvPr id="50179" name="Picture 1097"/>
          <p:cNvPicPr>
            <a:picLocks noChangeAspect="1" noChangeArrowheads="1"/>
          </p:cNvPicPr>
          <p:nvPr/>
        </p:nvPicPr>
        <p:blipFill>
          <a:blip r:embed="rId5"/>
          <a:srcRect l="87566" t="20677" r="-1450" b="43987"/>
          <a:stretch>
            <a:fillRect/>
          </a:stretch>
        </p:blipFill>
        <p:spPr bwMode="auto">
          <a:xfrm>
            <a:off x="2387600" y="3041650"/>
            <a:ext cx="1309688" cy="1050925"/>
          </a:xfrm>
          <a:prstGeom prst="rect">
            <a:avLst/>
          </a:prstGeom>
          <a:noFill/>
          <a:ln w="9525">
            <a:noFill/>
            <a:miter lim="800000"/>
            <a:headEnd/>
            <a:tailEnd/>
          </a:ln>
        </p:spPr>
      </p:pic>
      <p:grpSp>
        <p:nvGrpSpPr>
          <p:cNvPr id="50180" name="Group 1027"/>
          <p:cNvGrpSpPr>
            <a:grpSpLocks/>
          </p:cNvGrpSpPr>
          <p:nvPr/>
        </p:nvGrpSpPr>
        <p:grpSpPr bwMode="auto">
          <a:xfrm>
            <a:off x="5041900" y="3067050"/>
            <a:ext cx="3570288" cy="1843088"/>
            <a:chOff x="3176" y="1760"/>
            <a:chExt cx="2249" cy="1161"/>
          </a:xfrm>
        </p:grpSpPr>
        <p:pic>
          <p:nvPicPr>
            <p:cNvPr id="50204" name="Picture 1028"/>
            <p:cNvPicPr>
              <a:picLocks noChangeAspect="1" noChangeArrowheads="1"/>
            </p:cNvPicPr>
            <p:nvPr/>
          </p:nvPicPr>
          <p:blipFill>
            <a:blip r:embed="rId5"/>
            <a:srcRect l="46545" t="51833" r="12843" b="-18327"/>
            <a:stretch>
              <a:fillRect/>
            </a:stretch>
          </p:blipFill>
          <p:spPr bwMode="auto">
            <a:xfrm>
              <a:off x="3176" y="1760"/>
              <a:ext cx="2249" cy="1161"/>
            </a:xfrm>
            <a:prstGeom prst="rect">
              <a:avLst/>
            </a:prstGeom>
            <a:noFill/>
            <a:ln w="9525">
              <a:noFill/>
              <a:miter lim="800000"/>
              <a:headEnd/>
              <a:tailEnd/>
            </a:ln>
          </p:spPr>
        </p:pic>
        <p:sp>
          <p:nvSpPr>
            <p:cNvPr id="50205" name="Text Box 1029"/>
            <p:cNvSpPr txBox="1">
              <a:spLocks noChangeArrowheads="1"/>
            </p:cNvSpPr>
            <p:nvPr/>
          </p:nvSpPr>
          <p:spPr bwMode="auto">
            <a:xfrm>
              <a:off x="4638" y="2136"/>
              <a:ext cx="462" cy="136"/>
            </a:xfrm>
            <a:prstGeom prst="rect">
              <a:avLst/>
            </a:prstGeom>
            <a:noFill/>
            <a:ln w="9525">
              <a:noFill/>
              <a:miter lim="800000"/>
              <a:headEnd/>
              <a:tailEnd/>
            </a:ln>
          </p:spPr>
          <p:txBody>
            <a:bodyPr wrap="none">
              <a:spAutoFit/>
            </a:bodyPr>
            <a:lstStyle/>
            <a:p>
              <a:pPr latinLnBrk="0">
                <a:buClr>
                  <a:srgbClr val="FFFFFF"/>
                </a:buClr>
                <a:buFont typeface="Helvetica" pitchFamily="34" charset="0"/>
                <a:buNone/>
              </a:pPr>
              <a:r>
                <a:rPr kumimoji="0" lang="en-US" altLang="ko-KR" sz="800" b="1">
                  <a:solidFill>
                    <a:srgbClr val="FFFFFF"/>
                  </a:solidFill>
                  <a:latin typeface="Helvetica" pitchFamily="34" charset="0"/>
                  <a:ea typeface="ＭＳ Ｐゴシック" pitchFamily="34" charset="-128"/>
                  <a:sym typeface="Arial" charset="0"/>
                </a:rPr>
                <a:t>Application</a:t>
              </a:r>
            </a:p>
          </p:txBody>
        </p:sp>
      </p:grpSp>
      <p:pic>
        <p:nvPicPr>
          <p:cNvPr id="25606" name="Picture 1030"/>
          <p:cNvPicPr>
            <a:picLocks noChangeAspect="1" noChangeArrowheads="1"/>
          </p:cNvPicPr>
          <p:nvPr/>
        </p:nvPicPr>
        <p:blipFill>
          <a:blip r:embed="rId6"/>
          <a:srcRect/>
          <a:stretch>
            <a:fillRect/>
          </a:stretch>
        </p:blipFill>
        <p:spPr bwMode="auto">
          <a:xfrm>
            <a:off x="5181600" y="5149850"/>
            <a:ext cx="3352800" cy="1271588"/>
          </a:xfrm>
          <a:prstGeom prst="rect">
            <a:avLst/>
          </a:prstGeom>
          <a:noFill/>
          <a:ln w="9525">
            <a:noFill/>
            <a:miter lim="800000"/>
            <a:headEnd/>
            <a:tailEnd/>
          </a:ln>
        </p:spPr>
      </p:pic>
      <p:sp>
        <p:nvSpPr>
          <p:cNvPr id="50182" name="Rectangle 1031"/>
          <p:cNvSpPr>
            <a:spLocks noGrp="1" noChangeArrowheads="1"/>
          </p:cNvSpPr>
          <p:nvPr>
            <p:ph type="title" idx="4294967295"/>
          </p:nvPr>
        </p:nvSpPr>
        <p:spPr/>
        <p:txBody>
          <a:bodyPr/>
          <a:lstStyle/>
          <a:p>
            <a:pPr eaLnBrk="1" hangingPunct="1">
              <a:buClr>
                <a:srgbClr val="7F7F7F"/>
              </a:buClr>
            </a:pPr>
            <a:r>
              <a:rPr lang="ko-KR" altLang="en-US" smtClean="0">
                <a:latin typeface="Arial" charset="0"/>
                <a:cs typeface="Arial" charset="0"/>
                <a:sym typeface="Arial" charset="0"/>
              </a:rPr>
              <a:t>대부분 현재의 </a:t>
            </a:r>
            <a:r>
              <a:rPr lang="en-US" altLang="ko-KR" smtClean="0">
                <a:latin typeface="Arial" charset="0"/>
                <a:cs typeface="Arial" charset="0"/>
                <a:sym typeface="Arial" charset="0"/>
              </a:rPr>
              <a:t>IT Infra Structure</a:t>
            </a:r>
          </a:p>
        </p:txBody>
      </p:sp>
      <p:sp>
        <p:nvSpPr>
          <p:cNvPr id="50183" name="Rectangle 1049"/>
          <p:cNvSpPr>
            <a:spLocks noGrp="1" noChangeArrowheads="1"/>
          </p:cNvSpPr>
          <p:nvPr>
            <p:ph type="body" idx="4294967295"/>
          </p:nvPr>
        </p:nvSpPr>
        <p:spPr>
          <a:xfrm>
            <a:off x="1765300" y="1895475"/>
            <a:ext cx="1643063" cy="752475"/>
          </a:xfrm>
        </p:spPr>
        <p:txBody>
          <a:bodyPr/>
          <a:lstStyle/>
          <a:p>
            <a:pPr marL="228600" indent="-228600" eaLnBrk="1" hangingPunct="1">
              <a:buFont typeface="Arial" charset="0"/>
              <a:buNone/>
            </a:pPr>
            <a:r>
              <a:rPr lang="en-US" altLang="ko-KR" sz="1000" smtClean="0">
                <a:latin typeface="Arial" charset="0"/>
                <a:cs typeface="Arial" charset="0"/>
                <a:sym typeface="Arial" charset="0"/>
              </a:rPr>
              <a:t>*  </a:t>
            </a:r>
            <a:r>
              <a:rPr lang="ko-KR" altLang="en-US" sz="1000" smtClean="0">
                <a:latin typeface="Arial" charset="0"/>
                <a:cs typeface="Arial" charset="0"/>
                <a:sym typeface="Arial" charset="0"/>
              </a:rPr>
              <a:t>새로운 보안 취약점</a:t>
            </a:r>
            <a:endParaRPr lang="en-US" altLang="ko-KR" sz="1000" smtClean="0">
              <a:latin typeface="Arial" charset="0"/>
              <a:cs typeface="Arial" charset="0"/>
              <a:sym typeface="Arial" charset="0"/>
            </a:endParaRPr>
          </a:p>
          <a:p>
            <a:pPr marL="228600" indent="-228600" eaLnBrk="1" hangingPunct="1">
              <a:buFont typeface="Arial" charset="0"/>
              <a:buNone/>
            </a:pPr>
            <a:r>
              <a:rPr lang="en-US" altLang="ko-KR" sz="1000" smtClean="0">
                <a:latin typeface="Arial" charset="0"/>
                <a:cs typeface="Arial" charset="0"/>
                <a:sym typeface="Arial" charset="0"/>
              </a:rPr>
              <a:t>*  </a:t>
            </a:r>
            <a:r>
              <a:rPr lang="ko-KR" altLang="en-US" sz="1000" smtClean="0">
                <a:latin typeface="Arial" charset="0"/>
                <a:cs typeface="Arial" charset="0"/>
                <a:sym typeface="Arial" charset="0"/>
              </a:rPr>
              <a:t>확장에 따른 높은 비용</a:t>
            </a:r>
            <a:endParaRPr lang="en-US" altLang="ko-KR" sz="1000" smtClean="0">
              <a:latin typeface="Arial" charset="0"/>
              <a:cs typeface="Arial" charset="0"/>
              <a:sym typeface="Arial" charset="0"/>
            </a:endParaRPr>
          </a:p>
          <a:p>
            <a:pPr marL="228600" indent="-228600" eaLnBrk="1" hangingPunct="1">
              <a:buFont typeface="Arial" charset="0"/>
              <a:buNone/>
            </a:pPr>
            <a:r>
              <a:rPr lang="en-US" altLang="ko-KR" sz="1000" smtClean="0">
                <a:latin typeface="Arial" charset="0"/>
                <a:cs typeface="Arial" charset="0"/>
                <a:sym typeface="Arial" charset="0"/>
              </a:rPr>
              <a:t>* </a:t>
            </a:r>
            <a:r>
              <a:rPr lang="ko-KR" altLang="en-US" sz="1000" smtClean="0">
                <a:latin typeface="Arial" charset="0"/>
                <a:cs typeface="Arial" charset="0"/>
                <a:sym typeface="Arial" charset="0"/>
              </a:rPr>
              <a:t> 느린 속도</a:t>
            </a:r>
            <a:endParaRPr lang="en-US" altLang="ko-KR" sz="1000" smtClean="0">
              <a:latin typeface="Arial" charset="0"/>
              <a:cs typeface="Arial" charset="0"/>
              <a:sym typeface="Arial" charset="0"/>
            </a:endParaRPr>
          </a:p>
          <a:p>
            <a:pPr marL="228600" indent="-228600" eaLnBrk="1" hangingPunct="1"/>
            <a:endParaRPr lang="en-US" altLang="ko-KR" sz="1000" smtClean="0">
              <a:latin typeface="Arial" charset="0"/>
              <a:cs typeface="Arial" charset="0"/>
              <a:sym typeface="Arial" charset="0"/>
            </a:endParaRPr>
          </a:p>
          <a:p>
            <a:pPr marL="228600" indent="-228600" eaLnBrk="1" hangingPunct="1">
              <a:lnSpc>
                <a:spcPct val="90000"/>
              </a:lnSpc>
              <a:buFont typeface="Arial" charset="0"/>
              <a:buNone/>
            </a:pPr>
            <a:endParaRPr lang="en-US" altLang="ko-KR" sz="1000" smtClean="0">
              <a:latin typeface="Arial" charset="0"/>
              <a:cs typeface="Arial" charset="0"/>
              <a:sym typeface="Arial" charset="0"/>
            </a:endParaRPr>
          </a:p>
        </p:txBody>
      </p:sp>
      <p:sp>
        <p:nvSpPr>
          <p:cNvPr id="25609" name="Rectangle 1032"/>
          <p:cNvSpPr>
            <a:spLocks noChangeArrowheads="1"/>
          </p:cNvSpPr>
          <p:nvPr/>
        </p:nvSpPr>
        <p:spPr bwMode="auto">
          <a:xfrm>
            <a:off x="5257800" y="5378450"/>
            <a:ext cx="3048000" cy="708025"/>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2000" b="1">
                <a:solidFill>
                  <a:srgbClr val="000000"/>
                </a:solidFill>
                <a:latin typeface="맑은 고딕" pitchFamily="50" charset="-127"/>
                <a:ea typeface="맑은 고딕" pitchFamily="50" charset="-127"/>
                <a:sym typeface="Arial" charset="0"/>
              </a:rPr>
              <a:t>Application</a:t>
            </a:r>
            <a:r>
              <a:rPr kumimoji="0" lang="ko-KR" altLang="en-US" sz="2000" b="1">
                <a:solidFill>
                  <a:srgbClr val="000000"/>
                </a:solidFill>
                <a:latin typeface="맑은 고딕" pitchFamily="50" charset="-127"/>
                <a:ea typeface="맑은 고딕" pitchFamily="50" charset="-127"/>
                <a:sym typeface="Arial" charset="0"/>
              </a:rPr>
              <a:t>의 시각 </a:t>
            </a:r>
            <a:endParaRPr kumimoji="0" lang="en-US" altLang="ko-KR" sz="2000" b="1">
              <a:solidFill>
                <a:srgbClr val="000000"/>
              </a:solidFill>
              <a:latin typeface="맑은 고딕" pitchFamily="50" charset="-127"/>
              <a:ea typeface="맑은 고딕" pitchFamily="50" charset="-127"/>
              <a:sym typeface="Arial" charset="0"/>
            </a:endParaRPr>
          </a:p>
          <a:p>
            <a:pPr algn="ctr" latinLnBrk="0">
              <a:buClr>
                <a:srgbClr val="000000"/>
              </a:buClr>
              <a:buFont typeface="Helvetica" pitchFamily="34" charset="0"/>
              <a:buNone/>
            </a:pPr>
            <a:r>
              <a:rPr kumimoji="0" lang="ko-KR" altLang="en-US" sz="2000" b="1">
                <a:solidFill>
                  <a:srgbClr val="000000"/>
                </a:solidFill>
                <a:latin typeface="맑은 고딕" pitchFamily="50" charset="-127"/>
                <a:ea typeface="맑은 고딕" pitchFamily="50" charset="-127"/>
                <a:sym typeface="Arial" charset="0"/>
              </a:rPr>
              <a:t>비즈니스 로직</a:t>
            </a:r>
            <a:r>
              <a:rPr kumimoji="0" lang="en-US" altLang="ko-KR" sz="2000" b="1">
                <a:solidFill>
                  <a:srgbClr val="000000"/>
                </a:solidFill>
                <a:latin typeface="맑은 고딕" pitchFamily="50" charset="-127"/>
                <a:ea typeface="맑은 고딕" pitchFamily="50" charset="-127"/>
                <a:sym typeface="Arial" charset="0"/>
              </a:rPr>
              <a:t>, </a:t>
            </a:r>
            <a:r>
              <a:rPr kumimoji="0" lang="ko-KR" altLang="en-US" sz="2000" b="1">
                <a:solidFill>
                  <a:srgbClr val="000000"/>
                </a:solidFill>
                <a:latin typeface="맑은 고딕" pitchFamily="50" charset="-127"/>
                <a:ea typeface="맑은 고딕" pitchFamily="50" charset="-127"/>
                <a:sym typeface="Arial" charset="0"/>
              </a:rPr>
              <a:t>기능 </a:t>
            </a:r>
            <a:r>
              <a:rPr kumimoji="0" lang="en-US" altLang="ko-KR" sz="2000" b="1">
                <a:solidFill>
                  <a:srgbClr val="000000"/>
                </a:solidFill>
                <a:latin typeface="맑은 고딕" pitchFamily="50" charset="-127"/>
                <a:ea typeface="맑은 고딕" pitchFamily="50" charset="-127"/>
                <a:sym typeface="Arial" charset="0"/>
              </a:rPr>
              <a:t>…</a:t>
            </a:r>
          </a:p>
        </p:txBody>
      </p:sp>
      <p:pic>
        <p:nvPicPr>
          <p:cNvPr id="25610" name="Picture 1033"/>
          <p:cNvPicPr>
            <a:picLocks noChangeAspect="1" noChangeArrowheads="1"/>
          </p:cNvPicPr>
          <p:nvPr/>
        </p:nvPicPr>
        <p:blipFill>
          <a:blip r:embed="rId6"/>
          <a:srcRect/>
          <a:stretch>
            <a:fillRect/>
          </a:stretch>
        </p:blipFill>
        <p:spPr bwMode="auto">
          <a:xfrm>
            <a:off x="838200" y="5149850"/>
            <a:ext cx="3352800" cy="1271588"/>
          </a:xfrm>
          <a:prstGeom prst="rect">
            <a:avLst/>
          </a:prstGeom>
          <a:noFill/>
          <a:ln w="9525">
            <a:noFill/>
            <a:miter lim="800000"/>
            <a:headEnd/>
            <a:tailEnd/>
          </a:ln>
        </p:spPr>
      </p:pic>
      <p:sp>
        <p:nvSpPr>
          <p:cNvPr id="25611" name="Rectangle 1034"/>
          <p:cNvSpPr>
            <a:spLocks noChangeArrowheads="1"/>
          </p:cNvSpPr>
          <p:nvPr/>
        </p:nvSpPr>
        <p:spPr bwMode="auto">
          <a:xfrm>
            <a:off x="1066800" y="5378450"/>
            <a:ext cx="2743200" cy="708025"/>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2000" b="1">
                <a:solidFill>
                  <a:srgbClr val="000000"/>
                </a:solidFill>
                <a:latin typeface="맑은 고딕" pitchFamily="50" charset="-127"/>
                <a:ea typeface="맑은 고딕" pitchFamily="50" charset="-127"/>
                <a:sym typeface="Arial" charset="0"/>
              </a:rPr>
              <a:t>Network</a:t>
            </a:r>
            <a:r>
              <a:rPr kumimoji="0" lang="ko-KR" altLang="en-US" sz="2000" b="1">
                <a:solidFill>
                  <a:srgbClr val="000000"/>
                </a:solidFill>
                <a:latin typeface="맑은 고딕" pitchFamily="50" charset="-127"/>
                <a:ea typeface="맑은 고딕" pitchFamily="50" charset="-127"/>
                <a:sym typeface="Arial" charset="0"/>
              </a:rPr>
              <a:t>의 시각</a:t>
            </a:r>
            <a:endParaRPr kumimoji="0" lang="en-US" altLang="ko-KR" sz="2000" b="1">
              <a:solidFill>
                <a:srgbClr val="000000"/>
              </a:solidFill>
              <a:latin typeface="맑은 고딕" pitchFamily="50" charset="-127"/>
              <a:ea typeface="맑은 고딕" pitchFamily="50" charset="-127"/>
              <a:sym typeface="Arial" charset="0"/>
            </a:endParaRPr>
          </a:p>
          <a:p>
            <a:pPr algn="ctr" latinLnBrk="0">
              <a:buClr>
                <a:srgbClr val="000000"/>
              </a:buClr>
              <a:buFont typeface="Helvetica" pitchFamily="34" charset="0"/>
              <a:buNone/>
            </a:pPr>
            <a:r>
              <a:rPr kumimoji="0" lang="ko-KR" altLang="en-US" sz="2000" b="1">
                <a:solidFill>
                  <a:srgbClr val="000000"/>
                </a:solidFill>
                <a:latin typeface="맑은 고딕" pitchFamily="50" charset="-127"/>
                <a:ea typeface="맑은 고딕" pitchFamily="50" charset="-127"/>
                <a:sym typeface="Arial" charset="0"/>
              </a:rPr>
              <a:t>접속 상태</a:t>
            </a:r>
            <a:r>
              <a:rPr kumimoji="0" lang="en-US" altLang="ko-KR" sz="2000" b="1">
                <a:solidFill>
                  <a:srgbClr val="000000"/>
                </a:solidFill>
                <a:latin typeface="맑은 고딕" pitchFamily="50" charset="-127"/>
                <a:ea typeface="맑은 고딕" pitchFamily="50" charset="-127"/>
                <a:sym typeface="Arial" charset="0"/>
              </a:rPr>
              <a:t>, </a:t>
            </a:r>
            <a:r>
              <a:rPr kumimoji="0" lang="ko-KR" altLang="en-US" sz="2000" b="1">
                <a:solidFill>
                  <a:srgbClr val="000000"/>
                </a:solidFill>
                <a:latin typeface="맑은 고딕" pitchFamily="50" charset="-127"/>
                <a:ea typeface="맑은 고딕" pitchFamily="50" charset="-127"/>
                <a:sym typeface="Arial" charset="0"/>
              </a:rPr>
              <a:t>속도 </a:t>
            </a:r>
            <a:r>
              <a:rPr kumimoji="0" lang="en-US" altLang="ko-KR" sz="2000" b="1">
                <a:solidFill>
                  <a:srgbClr val="000000"/>
                </a:solidFill>
                <a:latin typeface="맑은 고딕" pitchFamily="50" charset="-127"/>
                <a:ea typeface="맑은 고딕" pitchFamily="50" charset="-127"/>
                <a:sym typeface="Arial" charset="0"/>
              </a:rPr>
              <a:t>…</a:t>
            </a:r>
          </a:p>
        </p:txBody>
      </p:sp>
      <p:sp>
        <p:nvSpPr>
          <p:cNvPr id="50187" name="Rectangle 1035"/>
          <p:cNvSpPr>
            <a:spLocks noChangeArrowheads="1"/>
          </p:cNvSpPr>
          <p:nvPr/>
        </p:nvSpPr>
        <p:spPr bwMode="auto">
          <a:xfrm>
            <a:off x="2095500" y="4502150"/>
            <a:ext cx="2057400" cy="277813"/>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1200" b="1">
                <a:solidFill>
                  <a:srgbClr val="000000"/>
                </a:solidFill>
                <a:latin typeface="맑은 고딕" pitchFamily="50" charset="-127"/>
                <a:ea typeface="맑은 고딕" pitchFamily="50" charset="-127"/>
                <a:sym typeface="Arial" charset="0"/>
              </a:rPr>
              <a:t>Network </a:t>
            </a:r>
            <a:r>
              <a:rPr kumimoji="0" lang="ko-KR" altLang="en-US" sz="1200" b="1">
                <a:solidFill>
                  <a:srgbClr val="000000"/>
                </a:solidFill>
                <a:latin typeface="맑은 고딕" pitchFamily="50" charset="-127"/>
                <a:ea typeface="맑은 고딕" pitchFamily="50" charset="-127"/>
                <a:sym typeface="Arial" charset="0"/>
              </a:rPr>
              <a:t>기획</a:t>
            </a:r>
            <a:r>
              <a:rPr kumimoji="0" lang="en-US" altLang="ko-KR" sz="1200" b="1">
                <a:solidFill>
                  <a:srgbClr val="000000"/>
                </a:solidFill>
                <a:latin typeface="맑은 고딕" pitchFamily="50" charset="-127"/>
                <a:ea typeface="맑은 고딕" pitchFamily="50" charset="-127"/>
                <a:sym typeface="Arial" charset="0"/>
              </a:rPr>
              <a:t>, </a:t>
            </a:r>
            <a:r>
              <a:rPr kumimoji="0" lang="ko-KR" altLang="en-US" sz="1200" b="1">
                <a:solidFill>
                  <a:srgbClr val="000000"/>
                </a:solidFill>
                <a:latin typeface="맑은 고딕" pitchFamily="50" charset="-127"/>
                <a:ea typeface="맑은 고딕" pitchFamily="50" charset="-127"/>
                <a:sym typeface="Arial" charset="0"/>
              </a:rPr>
              <a:t>운영팀</a:t>
            </a:r>
            <a:endParaRPr kumimoji="0" lang="en-US" altLang="ko-KR" sz="1200" b="1">
              <a:solidFill>
                <a:srgbClr val="000000"/>
              </a:solidFill>
              <a:latin typeface="맑은 고딕" pitchFamily="50" charset="-127"/>
              <a:ea typeface="맑은 고딕" pitchFamily="50" charset="-127"/>
              <a:sym typeface="Arial" charset="0"/>
            </a:endParaRPr>
          </a:p>
        </p:txBody>
      </p:sp>
      <p:sp>
        <p:nvSpPr>
          <p:cNvPr id="50188" name="Rectangle 1036"/>
          <p:cNvSpPr>
            <a:spLocks noChangeArrowheads="1"/>
          </p:cNvSpPr>
          <p:nvPr/>
        </p:nvSpPr>
        <p:spPr bwMode="auto">
          <a:xfrm>
            <a:off x="4851400" y="4502150"/>
            <a:ext cx="2146300" cy="277813"/>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1200" b="1">
                <a:solidFill>
                  <a:srgbClr val="000000"/>
                </a:solidFill>
                <a:latin typeface="맑은 고딕" pitchFamily="50" charset="-127"/>
                <a:ea typeface="맑은 고딕" pitchFamily="50" charset="-127"/>
                <a:sym typeface="Arial" charset="0"/>
              </a:rPr>
              <a:t>Application </a:t>
            </a:r>
            <a:r>
              <a:rPr kumimoji="0" lang="ko-KR" altLang="en-US" sz="1200" b="1">
                <a:solidFill>
                  <a:srgbClr val="000000"/>
                </a:solidFill>
                <a:latin typeface="맑은 고딕" pitchFamily="50" charset="-127"/>
                <a:ea typeface="맑은 고딕" pitchFamily="50" charset="-127"/>
                <a:sym typeface="Arial" charset="0"/>
              </a:rPr>
              <a:t>개발</a:t>
            </a:r>
            <a:r>
              <a:rPr kumimoji="0" lang="en-US" altLang="ko-KR" sz="1200" b="1">
                <a:solidFill>
                  <a:srgbClr val="000000"/>
                </a:solidFill>
                <a:latin typeface="맑은 고딕" pitchFamily="50" charset="-127"/>
                <a:ea typeface="맑은 고딕" pitchFamily="50" charset="-127"/>
                <a:sym typeface="Arial" charset="0"/>
              </a:rPr>
              <a:t>, </a:t>
            </a:r>
            <a:r>
              <a:rPr kumimoji="0" lang="ko-KR" altLang="en-US" sz="1200" b="1">
                <a:solidFill>
                  <a:srgbClr val="000000"/>
                </a:solidFill>
                <a:latin typeface="맑은 고딕" pitchFamily="50" charset="-127"/>
                <a:ea typeface="맑은 고딕" pitchFamily="50" charset="-127"/>
                <a:sym typeface="Arial" charset="0"/>
              </a:rPr>
              <a:t>운영팀</a:t>
            </a:r>
            <a:endParaRPr kumimoji="0" lang="en-US" altLang="ko-KR" sz="1200" b="1">
              <a:solidFill>
                <a:srgbClr val="000000"/>
              </a:solidFill>
              <a:latin typeface="맑은 고딕" pitchFamily="50" charset="-127"/>
              <a:ea typeface="맑은 고딕" pitchFamily="50" charset="-127"/>
              <a:sym typeface="Arial" charset="0"/>
            </a:endParaRPr>
          </a:p>
        </p:txBody>
      </p:sp>
      <p:pic>
        <p:nvPicPr>
          <p:cNvPr id="50189" name="Picture 1037"/>
          <p:cNvPicPr>
            <a:picLocks noChangeAspect="1" noChangeArrowheads="1"/>
          </p:cNvPicPr>
          <p:nvPr/>
        </p:nvPicPr>
        <p:blipFill>
          <a:blip r:embed="rId5"/>
          <a:srcRect l="29355" t="60481" r="64272"/>
          <a:stretch>
            <a:fillRect/>
          </a:stretch>
        </p:blipFill>
        <p:spPr bwMode="auto">
          <a:xfrm>
            <a:off x="5829300" y="3408363"/>
            <a:ext cx="560388" cy="1095375"/>
          </a:xfrm>
          <a:prstGeom prst="rect">
            <a:avLst/>
          </a:prstGeom>
          <a:noFill/>
          <a:ln w="9525">
            <a:noFill/>
            <a:miter lim="800000"/>
            <a:headEnd/>
            <a:tailEnd/>
          </a:ln>
        </p:spPr>
      </p:pic>
      <p:pic>
        <p:nvPicPr>
          <p:cNvPr id="50190" name="Picture 1039"/>
          <p:cNvPicPr>
            <a:picLocks noChangeAspect="1" noChangeArrowheads="1"/>
          </p:cNvPicPr>
          <p:nvPr/>
        </p:nvPicPr>
        <p:blipFill>
          <a:blip r:embed="rId5"/>
          <a:srcRect l="29355" t="60481" r="64272"/>
          <a:stretch>
            <a:fillRect/>
          </a:stretch>
        </p:blipFill>
        <p:spPr bwMode="auto">
          <a:xfrm>
            <a:off x="3403600" y="3408363"/>
            <a:ext cx="560388" cy="1095375"/>
          </a:xfrm>
          <a:prstGeom prst="rect">
            <a:avLst/>
          </a:prstGeom>
          <a:noFill/>
          <a:ln w="9525">
            <a:noFill/>
            <a:miter lim="800000"/>
            <a:headEnd/>
            <a:tailEnd/>
          </a:ln>
        </p:spPr>
      </p:pic>
      <p:pic>
        <p:nvPicPr>
          <p:cNvPr id="50191" name="Picture 1041"/>
          <p:cNvPicPr>
            <a:picLocks noChangeAspect="1" noChangeArrowheads="1"/>
          </p:cNvPicPr>
          <p:nvPr/>
        </p:nvPicPr>
        <p:blipFill>
          <a:blip r:embed="rId5"/>
          <a:srcRect l="-1558" t="58246" r="88828" b="5499"/>
          <a:stretch>
            <a:fillRect/>
          </a:stretch>
        </p:blipFill>
        <p:spPr bwMode="auto">
          <a:xfrm>
            <a:off x="736600" y="2673350"/>
            <a:ext cx="1119188" cy="1004888"/>
          </a:xfrm>
          <a:prstGeom prst="rect">
            <a:avLst/>
          </a:prstGeom>
          <a:noFill/>
          <a:ln w="9525">
            <a:noFill/>
            <a:miter lim="800000"/>
            <a:headEnd/>
            <a:tailEnd/>
          </a:ln>
        </p:spPr>
      </p:pic>
      <p:pic>
        <p:nvPicPr>
          <p:cNvPr id="50192" name="Picture 1043"/>
          <p:cNvPicPr>
            <a:picLocks noChangeAspect="1" noChangeArrowheads="1"/>
          </p:cNvPicPr>
          <p:nvPr/>
        </p:nvPicPr>
        <p:blipFill>
          <a:blip r:embed="rId5"/>
          <a:srcRect l="87566" t="20677" r="-1450" b="43987"/>
          <a:stretch>
            <a:fillRect/>
          </a:stretch>
        </p:blipFill>
        <p:spPr bwMode="auto">
          <a:xfrm>
            <a:off x="6756400" y="1797050"/>
            <a:ext cx="1220788" cy="979488"/>
          </a:xfrm>
          <a:prstGeom prst="rect">
            <a:avLst/>
          </a:prstGeom>
          <a:noFill/>
          <a:ln w="9525">
            <a:noFill/>
            <a:miter lim="800000"/>
            <a:headEnd/>
            <a:tailEnd/>
          </a:ln>
        </p:spPr>
      </p:pic>
      <p:pic>
        <p:nvPicPr>
          <p:cNvPr id="50193" name="Picture 1044"/>
          <p:cNvPicPr>
            <a:picLocks noChangeAspect="1" noChangeArrowheads="1"/>
          </p:cNvPicPr>
          <p:nvPr/>
        </p:nvPicPr>
        <p:blipFill>
          <a:blip r:embed="rId5"/>
          <a:srcRect l="87566" t="20677" r="-1450" b="43987"/>
          <a:stretch>
            <a:fillRect/>
          </a:stretch>
        </p:blipFill>
        <p:spPr bwMode="auto">
          <a:xfrm>
            <a:off x="6972300" y="1962150"/>
            <a:ext cx="1220788" cy="979488"/>
          </a:xfrm>
          <a:prstGeom prst="rect">
            <a:avLst/>
          </a:prstGeom>
          <a:noFill/>
          <a:ln w="9525">
            <a:noFill/>
            <a:miter lim="800000"/>
            <a:headEnd/>
            <a:tailEnd/>
          </a:ln>
        </p:spPr>
      </p:pic>
      <p:pic>
        <p:nvPicPr>
          <p:cNvPr id="50194" name="Picture 1045"/>
          <p:cNvPicPr>
            <a:picLocks noChangeAspect="1" noChangeArrowheads="1"/>
          </p:cNvPicPr>
          <p:nvPr/>
        </p:nvPicPr>
        <p:blipFill>
          <a:blip r:embed="rId5"/>
          <a:srcRect l="87566" t="20677" r="-1450" b="43987"/>
          <a:stretch>
            <a:fillRect/>
          </a:stretch>
        </p:blipFill>
        <p:spPr bwMode="auto">
          <a:xfrm>
            <a:off x="7188200" y="2127250"/>
            <a:ext cx="1220788" cy="979488"/>
          </a:xfrm>
          <a:prstGeom prst="rect">
            <a:avLst/>
          </a:prstGeom>
          <a:noFill/>
          <a:ln w="9525">
            <a:noFill/>
            <a:miter lim="800000"/>
            <a:headEnd/>
            <a:tailEnd/>
          </a:ln>
        </p:spPr>
      </p:pic>
      <p:pic>
        <p:nvPicPr>
          <p:cNvPr id="50195" name="Picture 1047"/>
          <p:cNvPicPr>
            <a:picLocks noChangeAspect="1" noChangeArrowheads="1"/>
          </p:cNvPicPr>
          <p:nvPr/>
        </p:nvPicPr>
        <p:blipFill>
          <a:blip r:embed="rId7"/>
          <a:srcRect t="45955"/>
          <a:stretch>
            <a:fillRect/>
          </a:stretch>
        </p:blipFill>
        <p:spPr bwMode="auto">
          <a:xfrm>
            <a:off x="3370263" y="1760538"/>
            <a:ext cx="2486025" cy="1389062"/>
          </a:xfrm>
          <a:prstGeom prst="rect">
            <a:avLst/>
          </a:prstGeom>
          <a:noFill/>
          <a:ln w="9525">
            <a:noFill/>
            <a:miter lim="800000"/>
            <a:headEnd/>
            <a:tailEnd/>
          </a:ln>
        </p:spPr>
      </p:pic>
      <p:pic>
        <p:nvPicPr>
          <p:cNvPr id="50196" name="Picture 1096" descr="bomb"/>
          <p:cNvPicPr>
            <a:picLocks noChangeAspect="1" noChangeArrowheads="1"/>
          </p:cNvPicPr>
          <p:nvPr/>
        </p:nvPicPr>
        <p:blipFill>
          <a:blip r:embed="rId8"/>
          <a:srcRect/>
          <a:stretch>
            <a:fillRect/>
          </a:stretch>
        </p:blipFill>
        <p:spPr bwMode="auto">
          <a:xfrm>
            <a:off x="4195763" y="1298575"/>
            <a:ext cx="820737" cy="963613"/>
          </a:xfrm>
          <a:prstGeom prst="rect">
            <a:avLst/>
          </a:prstGeom>
          <a:noFill/>
          <a:ln w="9525">
            <a:noFill/>
            <a:miter lim="800000"/>
            <a:headEnd/>
            <a:tailEnd/>
          </a:ln>
        </p:spPr>
      </p:pic>
      <p:sp>
        <p:nvSpPr>
          <p:cNvPr id="50197" name="Rectangle 1098"/>
          <p:cNvSpPr>
            <a:spLocks noChangeArrowheads="1"/>
          </p:cNvSpPr>
          <p:nvPr/>
        </p:nvSpPr>
        <p:spPr bwMode="auto">
          <a:xfrm>
            <a:off x="2654300" y="3473450"/>
            <a:ext cx="774700" cy="228600"/>
          </a:xfrm>
          <a:prstGeom prst="rect">
            <a:avLst/>
          </a:prstGeom>
          <a:solidFill>
            <a:srgbClr val="FF0000"/>
          </a:solidFill>
          <a:ln w="25400">
            <a:noFill/>
            <a:miter lim="800000"/>
            <a:headEnd/>
            <a:tailEnd/>
          </a:ln>
        </p:spPr>
        <p:txBody>
          <a:bodyPr wrap="none" anchor="ctr"/>
          <a:lstStyle/>
          <a:p>
            <a:pPr algn="ctr" latinLnBrk="0">
              <a:buClr>
                <a:srgbClr val="000000"/>
              </a:buClr>
              <a:buFont typeface="Times" pitchFamily="18" charset="0"/>
              <a:buNone/>
            </a:pPr>
            <a:endParaRPr kumimoji="0" lang="ko-KR" altLang="ko-KR" sz="2800">
              <a:solidFill>
                <a:srgbClr val="000000"/>
              </a:solidFill>
              <a:latin typeface="Times" pitchFamily="18" charset="0"/>
              <a:ea typeface="ＭＳ Ｐゴシック" pitchFamily="34" charset="-128"/>
              <a:sym typeface="Arial" charset="0"/>
            </a:endParaRPr>
          </a:p>
        </p:txBody>
      </p:sp>
      <p:sp>
        <p:nvSpPr>
          <p:cNvPr id="50198" name="Text Box 1099"/>
          <p:cNvSpPr txBox="1">
            <a:spLocks noChangeArrowheads="1"/>
          </p:cNvSpPr>
          <p:nvPr/>
        </p:nvSpPr>
        <p:spPr bwMode="auto">
          <a:xfrm>
            <a:off x="3776663" y="2922588"/>
            <a:ext cx="398462" cy="520700"/>
          </a:xfrm>
          <a:prstGeom prst="rect">
            <a:avLst/>
          </a:prstGeom>
          <a:noFill/>
          <a:ln w="25400">
            <a:noFill/>
            <a:miter lim="800000"/>
            <a:headEnd/>
            <a:tailEnd/>
          </a:ln>
        </p:spPr>
        <p:txBody>
          <a:bodyPr wrap="none" anchor="ctr">
            <a:spAutoFit/>
          </a:bodyPr>
          <a:lstStyle/>
          <a:p>
            <a:pPr algn="ctr" latinLnBrk="0">
              <a:buClr>
                <a:srgbClr val="C30000"/>
              </a:buClr>
              <a:buFont typeface="Arial Black" pitchFamily="34" charset="0"/>
              <a:buNone/>
            </a:pPr>
            <a:r>
              <a:rPr kumimoji="0" lang="en-US" altLang="ko-KR" sz="2800">
                <a:solidFill>
                  <a:srgbClr val="C30000"/>
                </a:solidFill>
                <a:latin typeface="Arial Black" pitchFamily="34" charset="0"/>
                <a:ea typeface="ＭＳ Ｐゴシック" pitchFamily="34" charset="-128"/>
                <a:sym typeface="Arial" charset="0"/>
              </a:rPr>
              <a:t>?</a:t>
            </a:r>
          </a:p>
        </p:txBody>
      </p:sp>
      <p:sp>
        <p:nvSpPr>
          <p:cNvPr id="25624" name="Line 1100"/>
          <p:cNvSpPr>
            <a:spLocks noChangeShapeType="1"/>
          </p:cNvSpPr>
          <p:nvPr/>
        </p:nvSpPr>
        <p:spPr bwMode="auto">
          <a:xfrm>
            <a:off x="3022600" y="3981450"/>
            <a:ext cx="0" cy="21590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sp>
        <p:nvSpPr>
          <p:cNvPr id="25625" name="Line 1101"/>
          <p:cNvSpPr>
            <a:spLocks noChangeShapeType="1"/>
          </p:cNvSpPr>
          <p:nvPr/>
        </p:nvSpPr>
        <p:spPr bwMode="auto">
          <a:xfrm flipH="1">
            <a:off x="1422400" y="4184650"/>
            <a:ext cx="1612900" cy="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pic>
        <p:nvPicPr>
          <p:cNvPr id="50201" name="Picture 1040"/>
          <p:cNvPicPr>
            <a:picLocks noChangeAspect="1" noChangeArrowheads="1"/>
          </p:cNvPicPr>
          <p:nvPr/>
        </p:nvPicPr>
        <p:blipFill>
          <a:blip r:embed="rId5"/>
          <a:srcRect l="-1558" t="58246" r="88828" b="5499"/>
          <a:stretch>
            <a:fillRect/>
          </a:stretch>
        </p:blipFill>
        <p:spPr bwMode="auto">
          <a:xfrm>
            <a:off x="736600" y="3651250"/>
            <a:ext cx="1119188" cy="1004888"/>
          </a:xfrm>
          <a:prstGeom prst="rect">
            <a:avLst/>
          </a:prstGeom>
          <a:noFill/>
          <a:ln w="9525">
            <a:noFill/>
            <a:miter lim="800000"/>
            <a:headEnd/>
            <a:tailEnd/>
          </a:ln>
        </p:spPr>
      </p:pic>
      <p:sp>
        <p:nvSpPr>
          <p:cNvPr id="50202" name="AutoShape 1103"/>
          <p:cNvSpPr>
            <a:spLocks noChangeArrowheads="1"/>
          </p:cNvSpPr>
          <p:nvPr/>
        </p:nvSpPr>
        <p:spPr bwMode="auto">
          <a:xfrm>
            <a:off x="3721100" y="2914650"/>
            <a:ext cx="520700" cy="533400"/>
          </a:xfrm>
          <a:prstGeom prst="cloudCallout">
            <a:avLst>
              <a:gd name="adj1" fmla="val -30486"/>
              <a:gd name="adj2" fmla="val 69644"/>
            </a:avLst>
          </a:prstGeom>
          <a:noFill/>
          <a:ln w="25400">
            <a:solidFill>
              <a:schemeClr val="tx1"/>
            </a:solidFill>
            <a:round/>
            <a:headEnd/>
            <a:tailEnd/>
          </a:ln>
        </p:spPr>
        <p:txBody>
          <a:bodyPr wrap="none" anchor="ctr"/>
          <a:lstStyle/>
          <a:p>
            <a:pPr algn="ctr" latinLnBrk="0">
              <a:buClr>
                <a:srgbClr val="000000"/>
              </a:buClr>
              <a:buFont typeface="Times" pitchFamily="18" charset="0"/>
              <a:buNone/>
            </a:pPr>
            <a:endParaRPr kumimoji="0" lang="ko-KR" altLang="ko-KR" sz="2800">
              <a:solidFill>
                <a:srgbClr val="000000"/>
              </a:solidFill>
              <a:latin typeface="Times" pitchFamily="18" charset="0"/>
              <a:ea typeface="ＭＳ Ｐゴシック" pitchFamily="34" charset="-128"/>
              <a:sym typeface="Arial" charset="0"/>
            </a:endParaRPr>
          </a:p>
        </p:txBody>
      </p:sp>
      <p:pic>
        <p:nvPicPr>
          <p:cNvPr id="50203" name="Picture 1042"/>
          <p:cNvPicPr>
            <a:picLocks noChangeAspect="1" noChangeArrowheads="1"/>
          </p:cNvPicPr>
          <p:nvPr/>
        </p:nvPicPr>
        <p:blipFill>
          <a:blip r:embed="rId5"/>
          <a:srcRect l="-1558" t="58246" r="88828" b="5499"/>
          <a:stretch>
            <a:fillRect/>
          </a:stretch>
        </p:blipFill>
        <p:spPr bwMode="auto">
          <a:xfrm>
            <a:off x="736600" y="1720850"/>
            <a:ext cx="1119188" cy="10048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2000"/>
                                        <p:tgtEl>
                                          <p:spTgt spid="256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9"/>
                                        </p:tgtEl>
                                        <p:attrNameLst>
                                          <p:attrName>style.visibility</p:attrName>
                                        </p:attrNameLst>
                                      </p:cBhvr>
                                      <p:to>
                                        <p:strVal val="visible"/>
                                      </p:to>
                                    </p:set>
                                    <p:animEffect transition="in" filter="fade">
                                      <p:cBhvr>
                                        <p:cTn id="10" dur="2000"/>
                                        <p:tgtEl>
                                          <p:spTgt spid="25609"/>
                                        </p:tgtEl>
                                      </p:cBhvr>
                                    </p:animEffect>
                                  </p:childTnLst>
                                </p:cTn>
                              </p:par>
                              <p:par>
                                <p:cTn id="11" presetID="10" presetClass="entr" presetSubtype="0" fill="hold" nodeType="withEffect">
                                  <p:stCondLst>
                                    <p:cond delay="0"/>
                                  </p:stCondLst>
                                  <p:childTnLst>
                                    <p:set>
                                      <p:cBhvr>
                                        <p:cTn id="12" dur="1" fill="hold">
                                          <p:stCondLst>
                                            <p:cond delay="0"/>
                                          </p:stCondLst>
                                        </p:cTn>
                                        <p:tgtEl>
                                          <p:spTgt spid="25610"/>
                                        </p:tgtEl>
                                        <p:attrNameLst>
                                          <p:attrName>style.visibility</p:attrName>
                                        </p:attrNameLst>
                                      </p:cBhvr>
                                      <p:to>
                                        <p:strVal val="visible"/>
                                      </p:to>
                                    </p:set>
                                    <p:animEffect transition="in" filter="fade">
                                      <p:cBhvr>
                                        <p:cTn id="13" dur="2000"/>
                                        <p:tgtEl>
                                          <p:spTgt spid="256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11"/>
                                        </p:tgtEl>
                                        <p:attrNameLst>
                                          <p:attrName>style.visibility</p:attrName>
                                        </p:attrNameLst>
                                      </p:cBhvr>
                                      <p:to>
                                        <p:strVal val="visible"/>
                                      </p:to>
                                    </p:set>
                                    <p:animEffect transition="in" filter="fade">
                                      <p:cBhvr>
                                        <p:cTn id="16"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67"/>
          <p:cNvSpPr>
            <a:spLocks noChangeShapeType="1"/>
          </p:cNvSpPr>
          <p:nvPr/>
        </p:nvSpPr>
        <p:spPr bwMode="auto">
          <a:xfrm flipV="1">
            <a:off x="1282700" y="2203450"/>
            <a:ext cx="0" cy="199390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pic>
        <p:nvPicPr>
          <p:cNvPr id="52226" name="Picture 3"/>
          <p:cNvPicPr>
            <a:picLocks noChangeAspect="1" noChangeArrowheads="1"/>
          </p:cNvPicPr>
          <p:nvPr/>
        </p:nvPicPr>
        <p:blipFill>
          <a:blip r:embed="rId4"/>
          <a:srcRect/>
          <a:stretch>
            <a:fillRect/>
          </a:stretch>
        </p:blipFill>
        <p:spPr bwMode="auto">
          <a:xfrm>
            <a:off x="688975" y="2360613"/>
            <a:ext cx="7821613" cy="2682875"/>
          </a:xfrm>
          <a:prstGeom prst="rect">
            <a:avLst/>
          </a:prstGeom>
          <a:noFill/>
          <a:ln w="9525">
            <a:noFill/>
            <a:miter lim="800000"/>
            <a:headEnd/>
            <a:tailEnd/>
          </a:ln>
        </p:spPr>
      </p:pic>
      <p:pic>
        <p:nvPicPr>
          <p:cNvPr id="52227" name="Picture 53" descr="point-solutions"/>
          <p:cNvPicPr>
            <a:picLocks noChangeAspect="1" noChangeArrowheads="1"/>
          </p:cNvPicPr>
          <p:nvPr/>
        </p:nvPicPr>
        <p:blipFill>
          <a:blip r:embed="rId5"/>
          <a:srcRect/>
          <a:stretch>
            <a:fillRect/>
          </a:stretch>
        </p:blipFill>
        <p:spPr bwMode="auto">
          <a:xfrm>
            <a:off x="2705100" y="2127250"/>
            <a:ext cx="679450" cy="192088"/>
          </a:xfrm>
          <a:prstGeom prst="rect">
            <a:avLst/>
          </a:prstGeom>
          <a:noFill/>
          <a:ln w="9525">
            <a:noFill/>
            <a:miter lim="800000"/>
            <a:headEnd/>
            <a:tailEnd/>
          </a:ln>
        </p:spPr>
      </p:pic>
      <p:pic>
        <p:nvPicPr>
          <p:cNvPr id="52228" name="Picture 54" descr="point-solutions"/>
          <p:cNvPicPr>
            <a:picLocks noChangeAspect="1" noChangeArrowheads="1"/>
          </p:cNvPicPr>
          <p:nvPr/>
        </p:nvPicPr>
        <p:blipFill>
          <a:blip r:embed="rId5"/>
          <a:srcRect/>
          <a:stretch>
            <a:fillRect/>
          </a:stretch>
        </p:blipFill>
        <p:spPr bwMode="auto">
          <a:xfrm>
            <a:off x="3060700" y="1898650"/>
            <a:ext cx="679450" cy="192088"/>
          </a:xfrm>
          <a:prstGeom prst="rect">
            <a:avLst/>
          </a:prstGeom>
          <a:noFill/>
          <a:ln w="9525">
            <a:noFill/>
            <a:miter lim="800000"/>
            <a:headEnd/>
            <a:tailEnd/>
          </a:ln>
        </p:spPr>
      </p:pic>
      <p:pic>
        <p:nvPicPr>
          <p:cNvPr id="52229" name="Picture 55" descr="point-solutions"/>
          <p:cNvPicPr>
            <a:picLocks noChangeAspect="1" noChangeArrowheads="1"/>
          </p:cNvPicPr>
          <p:nvPr/>
        </p:nvPicPr>
        <p:blipFill>
          <a:blip r:embed="rId5"/>
          <a:srcRect/>
          <a:stretch>
            <a:fillRect/>
          </a:stretch>
        </p:blipFill>
        <p:spPr bwMode="auto">
          <a:xfrm>
            <a:off x="2336800" y="2381250"/>
            <a:ext cx="679450" cy="192088"/>
          </a:xfrm>
          <a:prstGeom prst="rect">
            <a:avLst/>
          </a:prstGeom>
          <a:noFill/>
          <a:ln w="9525">
            <a:noFill/>
            <a:miter lim="800000"/>
            <a:headEnd/>
            <a:tailEnd/>
          </a:ln>
        </p:spPr>
      </p:pic>
      <p:pic>
        <p:nvPicPr>
          <p:cNvPr id="52230" name="Picture 56" descr="point-solutions"/>
          <p:cNvPicPr>
            <a:picLocks noChangeAspect="1" noChangeArrowheads="1"/>
          </p:cNvPicPr>
          <p:nvPr/>
        </p:nvPicPr>
        <p:blipFill>
          <a:blip r:embed="rId5"/>
          <a:srcRect/>
          <a:stretch>
            <a:fillRect/>
          </a:stretch>
        </p:blipFill>
        <p:spPr bwMode="auto">
          <a:xfrm>
            <a:off x="3060700" y="2381250"/>
            <a:ext cx="679450" cy="192088"/>
          </a:xfrm>
          <a:prstGeom prst="rect">
            <a:avLst/>
          </a:prstGeom>
          <a:noFill/>
          <a:ln w="9525">
            <a:noFill/>
            <a:miter lim="800000"/>
            <a:headEnd/>
            <a:tailEnd/>
          </a:ln>
        </p:spPr>
      </p:pic>
      <p:pic>
        <p:nvPicPr>
          <p:cNvPr id="52231" name="Picture 57" descr="point-solutions"/>
          <p:cNvPicPr>
            <a:picLocks noChangeAspect="1" noChangeArrowheads="1"/>
          </p:cNvPicPr>
          <p:nvPr/>
        </p:nvPicPr>
        <p:blipFill>
          <a:blip r:embed="rId5"/>
          <a:srcRect/>
          <a:stretch>
            <a:fillRect/>
          </a:stretch>
        </p:blipFill>
        <p:spPr bwMode="auto">
          <a:xfrm>
            <a:off x="2705100" y="2635250"/>
            <a:ext cx="679450" cy="192088"/>
          </a:xfrm>
          <a:prstGeom prst="rect">
            <a:avLst/>
          </a:prstGeom>
          <a:noFill/>
          <a:ln w="9525">
            <a:noFill/>
            <a:miter lim="800000"/>
            <a:headEnd/>
            <a:tailEnd/>
          </a:ln>
        </p:spPr>
      </p:pic>
      <p:pic>
        <p:nvPicPr>
          <p:cNvPr id="52232" name="Picture 58" descr="point-solutions"/>
          <p:cNvPicPr>
            <a:picLocks noChangeAspect="1" noChangeArrowheads="1"/>
          </p:cNvPicPr>
          <p:nvPr/>
        </p:nvPicPr>
        <p:blipFill>
          <a:blip r:embed="rId5"/>
          <a:srcRect/>
          <a:stretch>
            <a:fillRect/>
          </a:stretch>
        </p:blipFill>
        <p:spPr bwMode="auto">
          <a:xfrm>
            <a:off x="2336800" y="2876550"/>
            <a:ext cx="679450" cy="192088"/>
          </a:xfrm>
          <a:prstGeom prst="rect">
            <a:avLst/>
          </a:prstGeom>
          <a:noFill/>
          <a:ln w="9525">
            <a:noFill/>
            <a:miter lim="800000"/>
            <a:headEnd/>
            <a:tailEnd/>
          </a:ln>
        </p:spPr>
      </p:pic>
      <p:pic>
        <p:nvPicPr>
          <p:cNvPr id="52233" name="Picture 59" descr="point-solutions"/>
          <p:cNvPicPr>
            <a:picLocks noChangeAspect="1" noChangeArrowheads="1"/>
          </p:cNvPicPr>
          <p:nvPr/>
        </p:nvPicPr>
        <p:blipFill>
          <a:blip r:embed="rId5"/>
          <a:srcRect/>
          <a:stretch>
            <a:fillRect/>
          </a:stretch>
        </p:blipFill>
        <p:spPr bwMode="auto">
          <a:xfrm>
            <a:off x="3060700" y="2876550"/>
            <a:ext cx="679450" cy="192088"/>
          </a:xfrm>
          <a:prstGeom prst="rect">
            <a:avLst/>
          </a:prstGeom>
          <a:noFill/>
          <a:ln w="9525">
            <a:noFill/>
            <a:miter lim="800000"/>
            <a:headEnd/>
            <a:tailEnd/>
          </a:ln>
        </p:spPr>
      </p:pic>
      <p:pic>
        <p:nvPicPr>
          <p:cNvPr id="52234" name="Picture 61" descr="point-solutions"/>
          <p:cNvPicPr>
            <a:picLocks noChangeAspect="1" noChangeArrowheads="1"/>
          </p:cNvPicPr>
          <p:nvPr/>
        </p:nvPicPr>
        <p:blipFill>
          <a:blip r:embed="rId5"/>
          <a:srcRect/>
          <a:stretch>
            <a:fillRect/>
          </a:stretch>
        </p:blipFill>
        <p:spPr bwMode="auto">
          <a:xfrm>
            <a:off x="2336800" y="1898650"/>
            <a:ext cx="679450" cy="192088"/>
          </a:xfrm>
          <a:prstGeom prst="rect">
            <a:avLst/>
          </a:prstGeom>
          <a:noFill/>
          <a:ln w="9525">
            <a:noFill/>
            <a:miter lim="800000"/>
            <a:headEnd/>
            <a:tailEnd/>
          </a:ln>
        </p:spPr>
      </p:pic>
      <p:pic>
        <p:nvPicPr>
          <p:cNvPr id="52235" name="Picture 41"/>
          <p:cNvPicPr>
            <a:picLocks noChangeAspect="1" noChangeArrowheads="1"/>
          </p:cNvPicPr>
          <p:nvPr/>
        </p:nvPicPr>
        <p:blipFill>
          <a:blip r:embed="rId6"/>
          <a:srcRect/>
          <a:stretch>
            <a:fillRect/>
          </a:stretch>
        </p:blipFill>
        <p:spPr bwMode="auto">
          <a:xfrm>
            <a:off x="5114925" y="2711450"/>
            <a:ext cx="744538" cy="774700"/>
          </a:xfrm>
          <a:prstGeom prst="rect">
            <a:avLst/>
          </a:prstGeom>
          <a:noFill/>
          <a:ln w="9525">
            <a:noFill/>
            <a:miter lim="800000"/>
            <a:headEnd/>
            <a:tailEnd/>
          </a:ln>
        </p:spPr>
      </p:pic>
      <p:pic>
        <p:nvPicPr>
          <p:cNvPr id="52236" name="Picture 42"/>
          <p:cNvPicPr>
            <a:picLocks noChangeAspect="1" noChangeArrowheads="1"/>
          </p:cNvPicPr>
          <p:nvPr/>
        </p:nvPicPr>
        <p:blipFill>
          <a:blip r:embed="rId6"/>
          <a:srcRect/>
          <a:stretch>
            <a:fillRect/>
          </a:stretch>
        </p:blipFill>
        <p:spPr bwMode="auto">
          <a:xfrm>
            <a:off x="5711825" y="2711450"/>
            <a:ext cx="744538" cy="774700"/>
          </a:xfrm>
          <a:prstGeom prst="rect">
            <a:avLst/>
          </a:prstGeom>
          <a:noFill/>
          <a:ln w="9525">
            <a:noFill/>
            <a:miter lim="800000"/>
            <a:headEnd/>
            <a:tailEnd/>
          </a:ln>
        </p:spPr>
      </p:pic>
      <p:pic>
        <p:nvPicPr>
          <p:cNvPr id="52237" name="Picture 43"/>
          <p:cNvPicPr>
            <a:picLocks noChangeAspect="1" noChangeArrowheads="1"/>
          </p:cNvPicPr>
          <p:nvPr/>
        </p:nvPicPr>
        <p:blipFill>
          <a:blip r:embed="rId6"/>
          <a:srcRect/>
          <a:stretch>
            <a:fillRect/>
          </a:stretch>
        </p:blipFill>
        <p:spPr bwMode="auto">
          <a:xfrm>
            <a:off x="6283325" y="2711450"/>
            <a:ext cx="744538" cy="774700"/>
          </a:xfrm>
          <a:prstGeom prst="rect">
            <a:avLst/>
          </a:prstGeom>
          <a:noFill/>
          <a:ln w="9525">
            <a:noFill/>
            <a:miter lim="800000"/>
            <a:headEnd/>
            <a:tailEnd/>
          </a:ln>
        </p:spPr>
      </p:pic>
      <p:pic>
        <p:nvPicPr>
          <p:cNvPr id="52238" name="Picture 44"/>
          <p:cNvPicPr>
            <a:picLocks noChangeAspect="1" noChangeArrowheads="1"/>
          </p:cNvPicPr>
          <p:nvPr/>
        </p:nvPicPr>
        <p:blipFill>
          <a:blip r:embed="rId6"/>
          <a:srcRect/>
          <a:stretch>
            <a:fillRect/>
          </a:stretch>
        </p:blipFill>
        <p:spPr bwMode="auto">
          <a:xfrm>
            <a:off x="6905625" y="2711450"/>
            <a:ext cx="744538" cy="774700"/>
          </a:xfrm>
          <a:prstGeom prst="rect">
            <a:avLst/>
          </a:prstGeom>
          <a:noFill/>
          <a:ln w="9525">
            <a:noFill/>
            <a:miter lim="800000"/>
            <a:headEnd/>
            <a:tailEnd/>
          </a:ln>
        </p:spPr>
      </p:pic>
      <p:pic>
        <p:nvPicPr>
          <p:cNvPr id="52239" name="Picture 45"/>
          <p:cNvPicPr>
            <a:picLocks noChangeAspect="1" noChangeArrowheads="1"/>
          </p:cNvPicPr>
          <p:nvPr/>
        </p:nvPicPr>
        <p:blipFill>
          <a:blip r:embed="rId6"/>
          <a:srcRect/>
          <a:stretch>
            <a:fillRect/>
          </a:stretch>
        </p:blipFill>
        <p:spPr bwMode="auto">
          <a:xfrm>
            <a:off x="7527925" y="2711450"/>
            <a:ext cx="744538" cy="774700"/>
          </a:xfrm>
          <a:prstGeom prst="rect">
            <a:avLst/>
          </a:prstGeom>
          <a:noFill/>
          <a:ln w="9525">
            <a:noFill/>
            <a:miter lim="800000"/>
            <a:headEnd/>
            <a:tailEnd/>
          </a:ln>
        </p:spPr>
      </p:pic>
      <p:pic>
        <p:nvPicPr>
          <p:cNvPr id="52240" name="Picture 46"/>
          <p:cNvPicPr>
            <a:picLocks noChangeAspect="1" noChangeArrowheads="1"/>
          </p:cNvPicPr>
          <p:nvPr/>
        </p:nvPicPr>
        <p:blipFill>
          <a:blip r:embed="rId6"/>
          <a:srcRect/>
          <a:stretch>
            <a:fillRect/>
          </a:stretch>
        </p:blipFill>
        <p:spPr bwMode="auto">
          <a:xfrm>
            <a:off x="5711825" y="1911350"/>
            <a:ext cx="744538" cy="774700"/>
          </a:xfrm>
          <a:prstGeom prst="rect">
            <a:avLst/>
          </a:prstGeom>
          <a:noFill/>
          <a:ln w="9525">
            <a:noFill/>
            <a:miter lim="800000"/>
            <a:headEnd/>
            <a:tailEnd/>
          </a:ln>
        </p:spPr>
      </p:pic>
      <p:pic>
        <p:nvPicPr>
          <p:cNvPr id="52241" name="Picture 47"/>
          <p:cNvPicPr>
            <a:picLocks noChangeAspect="1" noChangeArrowheads="1"/>
          </p:cNvPicPr>
          <p:nvPr/>
        </p:nvPicPr>
        <p:blipFill>
          <a:blip r:embed="rId6"/>
          <a:srcRect/>
          <a:stretch>
            <a:fillRect/>
          </a:stretch>
        </p:blipFill>
        <p:spPr bwMode="auto">
          <a:xfrm>
            <a:off x="6283325" y="1911350"/>
            <a:ext cx="744538" cy="774700"/>
          </a:xfrm>
          <a:prstGeom prst="rect">
            <a:avLst/>
          </a:prstGeom>
          <a:noFill/>
          <a:ln w="9525">
            <a:noFill/>
            <a:miter lim="800000"/>
            <a:headEnd/>
            <a:tailEnd/>
          </a:ln>
        </p:spPr>
      </p:pic>
      <p:pic>
        <p:nvPicPr>
          <p:cNvPr id="52242" name="Picture 48"/>
          <p:cNvPicPr>
            <a:picLocks noChangeAspect="1" noChangeArrowheads="1"/>
          </p:cNvPicPr>
          <p:nvPr/>
        </p:nvPicPr>
        <p:blipFill>
          <a:blip r:embed="rId6"/>
          <a:srcRect/>
          <a:stretch>
            <a:fillRect/>
          </a:stretch>
        </p:blipFill>
        <p:spPr bwMode="auto">
          <a:xfrm>
            <a:off x="6905625" y="1911350"/>
            <a:ext cx="744538" cy="774700"/>
          </a:xfrm>
          <a:prstGeom prst="rect">
            <a:avLst/>
          </a:prstGeom>
          <a:noFill/>
          <a:ln w="9525">
            <a:noFill/>
            <a:miter lim="800000"/>
            <a:headEnd/>
            <a:tailEnd/>
          </a:ln>
        </p:spPr>
      </p:pic>
      <p:pic>
        <p:nvPicPr>
          <p:cNvPr id="52243" name="Picture 4"/>
          <p:cNvPicPr>
            <a:picLocks noChangeAspect="1" noChangeArrowheads="1"/>
          </p:cNvPicPr>
          <p:nvPr/>
        </p:nvPicPr>
        <p:blipFill>
          <a:blip r:embed="rId7"/>
          <a:srcRect l="87566" t="20677" r="-1450" b="43987"/>
          <a:stretch>
            <a:fillRect/>
          </a:stretch>
        </p:blipFill>
        <p:spPr bwMode="auto">
          <a:xfrm>
            <a:off x="2387600" y="3105150"/>
            <a:ext cx="1309688" cy="1050925"/>
          </a:xfrm>
          <a:prstGeom prst="rect">
            <a:avLst/>
          </a:prstGeom>
          <a:noFill/>
          <a:ln w="9525">
            <a:noFill/>
            <a:miter lim="800000"/>
            <a:headEnd/>
            <a:tailEnd/>
          </a:ln>
        </p:spPr>
      </p:pic>
      <p:grpSp>
        <p:nvGrpSpPr>
          <p:cNvPr id="52244" name="Group 5"/>
          <p:cNvGrpSpPr>
            <a:grpSpLocks/>
          </p:cNvGrpSpPr>
          <p:nvPr/>
        </p:nvGrpSpPr>
        <p:grpSpPr bwMode="auto">
          <a:xfrm>
            <a:off x="5041900" y="3130550"/>
            <a:ext cx="3570288" cy="1843088"/>
            <a:chOff x="3176" y="1760"/>
            <a:chExt cx="2249" cy="1161"/>
          </a:xfrm>
        </p:grpSpPr>
        <p:pic>
          <p:nvPicPr>
            <p:cNvPr id="52264" name="Picture 6"/>
            <p:cNvPicPr>
              <a:picLocks noChangeAspect="1" noChangeArrowheads="1"/>
            </p:cNvPicPr>
            <p:nvPr/>
          </p:nvPicPr>
          <p:blipFill>
            <a:blip r:embed="rId7"/>
            <a:srcRect l="46545" t="51833" r="12843" b="-18327"/>
            <a:stretch>
              <a:fillRect/>
            </a:stretch>
          </p:blipFill>
          <p:spPr bwMode="auto">
            <a:xfrm>
              <a:off x="3176" y="1760"/>
              <a:ext cx="2249" cy="1161"/>
            </a:xfrm>
            <a:prstGeom prst="rect">
              <a:avLst/>
            </a:prstGeom>
            <a:noFill/>
            <a:ln w="9525">
              <a:noFill/>
              <a:miter lim="800000"/>
              <a:headEnd/>
              <a:tailEnd/>
            </a:ln>
          </p:spPr>
        </p:pic>
        <p:sp>
          <p:nvSpPr>
            <p:cNvPr id="52265" name="Text Box 7"/>
            <p:cNvSpPr txBox="1">
              <a:spLocks noChangeArrowheads="1"/>
            </p:cNvSpPr>
            <p:nvPr/>
          </p:nvSpPr>
          <p:spPr bwMode="auto">
            <a:xfrm>
              <a:off x="4638" y="2136"/>
              <a:ext cx="462" cy="136"/>
            </a:xfrm>
            <a:prstGeom prst="rect">
              <a:avLst/>
            </a:prstGeom>
            <a:noFill/>
            <a:ln w="9525">
              <a:noFill/>
              <a:miter lim="800000"/>
              <a:headEnd/>
              <a:tailEnd/>
            </a:ln>
          </p:spPr>
          <p:txBody>
            <a:bodyPr wrap="none">
              <a:spAutoFit/>
            </a:bodyPr>
            <a:lstStyle/>
            <a:p>
              <a:pPr latinLnBrk="0">
                <a:buClr>
                  <a:srgbClr val="FFFFFF"/>
                </a:buClr>
                <a:buFont typeface="Helvetica" pitchFamily="34" charset="0"/>
                <a:buNone/>
              </a:pPr>
              <a:r>
                <a:rPr kumimoji="0" lang="en-US" altLang="ko-KR" sz="800" b="1">
                  <a:solidFill>
                    <a:srgbClr val="FFFFFF"/>
                  </a:solidFill>
                  <a:latin typeface="Helvetica" pitchFamily="34" charset="0"/>
                  <a:ea typeface="ＭＳ Ｐゴシック" pitchFamily="34" charset="-128"/>
                  <a:sym typeface="Arial" charset="0"/>
                </a:rPr>
                <a:t>Application</a:t>
              </a:r>
            </a:p>
          </p:txBody>
        </p:sp>
      </p:grpSp>
      <p:sp>
        <p:nvSpPr>
          <p:cNvPr id="52245" name="Rectangle 9"/>
          <p:cNvSpPr>
            <a:spLocks noGrp="1" noChangeArrowheads="1"/>
          </p:cNvSpPr>
          <p:nvPr>
            <p:ph type="title" idx="4294967295"/>
          </p:nvPr>
        </p:nvSpPr>
        <p:spPr/>
        <p:txBody>
          <a:bodyPr/>
          <a:lstStyle/>
          <a:p>
            <a:pPr eaLnBrk="1" hangingPunct="1">
              <a:buClr>
                <a:srgbClr val="7F7F7F"/>
              </a:buClr>
            </a:pPr>
            <a:r>
              <a:rPr lang="ko-KR" altLang="en-US" sz="3500" smtClean="0">
                <a:latin typeface="Arial" charset="0"/>
                <a:cs typeface="Arial" charset="0"/>
                <a:sym typeface="Arial" charset="0"/>
              </a:rPr>
              <a:t>어떻게 문제를 해결해야 할까</a:t>
            </a:r>
            <a:r>
              <a:rPr lang="en-US" altLang="ko-KR" sz="3500" smtClean="0">
                <a:latin typeface="Arial" charset="0"/>
                <a:cs typeface="Arial" charset="0"/>
                <a:sym typeface="Arial" charset="0"/>
              </a:rPr>
              <a:t>?</a:t>
            </a:r>
          </a:p>
        </p:txBody>
      </p:sp>
      <p:sp>
        <p:nvSpPr>
          <p:cNvPr id="52246" name="Rectangle 13"/>
          <p:cNvSpPr>
            <a:spLocks noChangeArrowheads="1"/>
          </p:cNvSpPr>
          <p:nvPr/>
        </p:nvSpPr>
        <p:spPr bwMode="auto">
          <a:xfrm>
            <a:off x="2095500" y="4565650"/>
            <a:ext cx="2057400" cy="277813"/>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1200" b="1">
                <a:solidFill>
                  <a:srgbClr val="000000"/>
                </a:solidFill>
                <a:latin typeface="맑은 고딕" pitchFamily="50" charset="-127"/>
                <a:ea typeface="맑은 고딕" pitchFamily="50" charset="-127"/>
                <a:sym typeface="Arial" charset="0"/>
              </a:rPr>
              <a:t>Network </a:t>
            </a:r>
            <a:r>
              <a:rPr kumimoji="0" lang="ko-KR" altLang="en-US" sz="1200" b="1">
                <a:solidFill>
                  <a:srgbClr val="000000"/>
                </a:solidFill>
                <a:latin typeface="맑은 고딕" pitchFamily="50" charset="-127"/>
                <a:ea typeface="맑은 고딕" pitchFamily="50" charset="-127"/>
                <a:sym typeface="Arial" charset="0"/>
              </a:rPr>
              <a:t>기획</a:t>
            </a:r>
            <a:r>
              <a:rPr kumimoji="0" lang="en-US" altLang="ko-KR" sz="1200" b="1">
                <a:solidFill>
                  <a:srgbClr val="000000"/>
                </a:solidFill>
                <a:latin typeface="맑은 고딕" pitchFamily="50" charset="-127"/>
                <a:ea typeface="맑은 고딕" pitchFamily="50" charset="-127"/>
                <a:sym typeface="Arial" charset="0"/>
              </a:rPr>
              <a:t>, </a:t>
            </a:r>
            <a:r>
              <a:rPr kumimoji="0" lang="ko-KR" altLang="en-US" sz="1200" b="1">
                <a:solidFill>
                  <a:srgbClr val="000000"/>
                </a:solidFill>
                <a:latin typeface="맑은 고딕" pitchFamily="50" charset="-127"/>
                <a:ea typeface="맑은 고딕" pitchFamily="50" charset="-127"/>
                <a:sym typeface="Arial" charset="0"/>
              </a:rPr>
              <a:t>운영팀</a:t>
            </a:r>
            <a:endParaRPr kumimoji="0" lang="en-US" altLang="ko-KR" sz="1200" b="1">
              <a:solidFill>
                <a:srgbClr val="000000"/>
              </a:solidFill>
              <a:latin typeface="맑은 고딕" pitchFamily="50" charset="-127"/>
              <a:ea typeface="맑은 고딕" pitchFamily="50" charset="-127"/>
              <a:sym typeface="Arial" charset="0"/>
            </a:endParaRPr>
          </a:p>
        </p:txBody>
      </p:sp>
      <p:sp>
        <p:nvSpPr>
          <p:cNvPr id="52247" name="Rectangle 14"/>
          <p:cNvSpPr>
            <a:spLocks noChangeArrowheads="1"/>
          </p:cNvSpPr>
          <p:nvPr/>
        </p:nvSpPr>
        <p:spPr bwMode="auto">
          <a:xfrm>
            <a:off x="4851400" y="4565650"/>
            <a:ext cx="2146300" cy="277813"/>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1200" b="1">
                <a:solidFill>
                  <a:srgbClr val="000000"/>
                </a:solidFill>
                <a:latin typeface="맑은 고딕" pitchFamily="50" charset="-127"/>
                <a:ea typeface="맑은 고딕" pitchFamily="50" charset="-127"/>
                <a:sym typeface="Arial" charset="0"/>
              </a:rPr>
              <a:t>Application </a:t>
            </a:r>
            <a:r>
              <a:rPr kumimoji="0" lang="ko-KR" altLang="en-US" sz="1200" b="1">
                <a:solidFill>
                  <a:srgbClr val="000000"/>
                </a:solidFill>
                <a:latin typeface="맑은 고딕" pitchFamily="50" charset="-127"/>
                <a:ea typeface="맑은 고딕" pitchFamily="50" charset="-127"/>
                <a:sym typeface="Arial" charset="0"/>
              </a:rPr>
              <a:t>개발</a:t>
            </a:r>
            <a:r>
              <a:rPr kumimoji="0" lang="en-US" altLang="ko-KR" sz="1200" b="1">
                <a:solidFill>
                  <a:srgbClr val="000000"/>
                </a:solidFill>
                <a:latin typeface="맑은 고딕" pitchFamily="50" charset="-127"/>
                <a:ea typeface="맑은 고딕" pitchFamily="50" charset="-127"/>
                <a:sym typeface="Arial" charset="0"/>
              </a:rPr>
              <a:t>, </a:t>
            </a:r>
            <a:r>
              <a:rPr kumimoji="0" lang="ko-KR" altLang="en-US" sz="1200" b="1">
                <a:solidFill>
                  <a:srgbClr val="000000"/>
                </a:solidFill>
                <a:latin typeface="맑은 고딕" pitchFamily="50" charset="-127"/>
                <a:ea typeface="맑은 고딕" pitchFamily="50" charset="-127"/>
                <a:sym typeface="Arial" charset="0"/>
              </a:rPr>
              <a:t>운영팀</a:t>
            </a:r>
            <a:endParaRPr kumimoji="0" lang="en-US" altLang="ko-KR" sz="1200" b="1">
              <a:solidFill>
                <a:srgbClr val="000000"/>
              </a:solidFill>
              <a:latin typeface="맑은 고딕" pitchFamily="50" charset="-127"/>
              <a:ea typeface="맑은 고딕" pitchFamily="50" charset="-127"/>
              <a:sym typeface="Arial" charset="0"/>
            </a:endParaRPr>
          </a:p>
        </p:txBody>
      </p:sp>
      <p:pic>
        <p:nvPicPr>
          <p:cNvPr id="52248" name="Picture 15"/>
          <p:cNvPicPr>
            <a:picLocks noChangeAspect="1" noChangeArrowheads="1"/>
          </p:cNvPicPr>
          <p:nvPr/>
        </p:nvPicPr>
        <p:blipFill>
          <a:blip r:embed="rId7"/>
          <a:srcRect l="29355" t="60481" r="64272"/>
          <a:stretch>
            <a:fillRect/>
          </a:stretch>
        </p:blipFill>
        <p:spPr bwMode="auto">
          <a:xfrm>
            <a:off x="5829300" y="3471863"/>
            <a:ext cx="560388" cy="1095375"/>
          </a:xfrm>
          <a:prstGeom prst="rect">
            <a:avLst/>
          </a:prstGeom>
          <a:noFill/>
          <a:ln w="9525">
            <a:noFill/>
            <a:miter lim="800000"/>
            <a:headEnd/>
            <a:tailEnd/>
          </a:ln>
        </p:spPr>
      </p:pic>
      <p:pic>
        <p:nvPicPr>
          <p:cNvPr id="52249" name="Picture 16"/>
          <p:cNvPicPr>
            <a:picLocks noChangeAspect="1" noChangeArrowheads="1"/>
          </p:cNvPicPr>
          <p:nvPr/>
        </p:nvPicPr>
        <p:blipFill>
          <a:blip r:embed="rId7"/>
          <a:srcRect l="29355" t="60481" r="64272"/>
          <a:stretch>
            <a:fillRect/>
          </a:stretch>
        </p:blipFill>
        <p:spPr bwMode="auto">
          <a:xfrm>
            <a:off x="3403600" y="3471863"/>
            <a:ext cx="560388" cy="1095375"/>
          </a:xfrm>
          <a:prstGeom prst="rect">
            <a:avLst/>
          </a:prstGeom>
          <a:noFill/>
          <a:ln w="9525">
            <a:noFill/>
            <a:miter lim="800000"/>
            <a:headEnd/>
            <a:tailEnd/>
          </a:ln>
        </p:spPr>
      </p:pic>
      <p:sp>
        <p:nvSpPr>
          <p:cNvPr id="52250" name="Rectangle 25"/>
          <p:cNvSpPr>
            <a:spLocks noChangeArrowheads="1"/>
          </p:cNvSpPr>
          <p:nvPr/>
        </p:nvSpPr>
        <p:spPr bwMode="auto">
          <a:xfrm>
            <a:off x="2654300" y="3536950"/>
            <a:ext cx="774700" cy="228600"/>
          </a:xfrm>
          <a:prstGeom prst="rect">
            <a:avLst/>
          </a:prstGeom>
          <a:solidFill>
            <a:srgbClr val="FF0000"/>
          </a:solidFill>
          <a:ln w="25400">
            <a:noFill/>
            <a:miter lim="800000"/>
            <a:headEnd/>
            <a:tailEnd/>
          </a:ln>
        </p:spPr>
        <p:txBody>
          <a:bodyPr wrap="none" anchor="ctr"/>
          <a:lstStyle/>
          <a:p>
            <a:pPr algn="ctr" latinLnBrk="0">
              <a:buClr>
                <a:srgbClr val="000000"/>
              </a:buClr>
              <a:buFont typeface="Times" pitchFamily="18" charset="0"/>
              <a:buNone/>
            </a:pPr>
            <a:endParaRPr kumimoji="0" lang="ko-KR" altLang="ko-KR" sz="2800">
              <a:solidFill>
                <a:srgbClr val="000000"/>
              </a:solidFill>
              <a:latin typeface="Times" pitchFamily="18" charset="0"/>
              <a:ea typeface="ＭＳ Ｐゴシック" pitchFamily="34" charset="-128"/>
              <a:sym typeface="Arial" charset="0"/>
            </a:endParaRPr>
          </a:p>
        </p:txBody>
      </p:sp>
      <p:sp>
        <p:nvSpPr>
          <p:cNvPr id="29724" name="Line 27"/>
          <p:cNvSpPr>
            <a:spLocks noChangeShapeType="1"/>
          </p:cNvSpPr>
          <p:nvPr/>
        </p:nvSpPr>
        <p:spPr bwMode="auto">
          <a:xfrm>
            <a:off x="3022600" y="4044950"/>
            <a:ext cx="0" cy="21590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sp>
        <p:nvSpPr>
          <p:cNvPr id="52252" name="Rectangle 32"/>
          <p:cNvSpPr>
            <a:spLocks noChangeArrowheads="1"/>
          </p:cNvSpPr>
          <p:nvPr/>
        </p:nvSpPr>
        <p:spPr bwMode="auto">
          <a:xfrm>
            <a:off x="7175500" y="3689350"/>
            <a:ext cx="1079500" cy="304800"/>
          </a:xfrm>
          <a:prstGeom prst="rect">
            <a:avLst/>
          </a:prstGeom>
          <a:solidFill>
            <a:srgbClr val="FF0000"/>
          </a:solidFill>
          <a:ln w="25400">
            <a:noFill/>
            <a:miter lim="800000"/>
            <a:headEnd/>
            <a:tailEnd/>
          </a:ln>
        </p:spPr>
        <p:txBody>
          <a:bodyPr wrap="none" anchor="ctr"/>
          <a:lstStyle/>
          <a:p>
            <a:pPr algn="ctr" latinLnBrk="0">
              <a:buClr>
                <a:srgbClr val="000000"/>
              </a:buClr>
              <a:buFont typeface="Times" pitchFamily="18" charset="0"/>
              <a:buNone/>
            </a:pPr>
            <a:endParaRPr kumimoji="0" lang="ko-KR" altLang="ko-KR" sz="2800">
              <a:solidFill>
                <a:srgbClr val="000000"/>
              </a:solidFill>
              <a:latin typeface="Times" pitchFamily="18" charset="0"/>
              <a:ea typeface="ＭＳ Ｐゴシック" pitchFamily="34" charset="-128"/>
              <a:sym typeface="Arial" charset="0"/>
            </a:endParaRPr>
          </a:p>
        </p:txBody>
      </p:sp>
      <p:pic>
        <p:nvPicPr>
          <p:cNvPr id="29726" name="Picture 37"/>
          <p:cNvPicPr>
            <a:picLocks noChangeAspect="1" noChangeArrowheads="1"/>
          </p:cNvPicPr>
          <p:nvPr/>
        </p:nvPicPr>
        <p:blipFill>
          <a:blip r:embed="rId8"/>
          <a:srcRect/>
          <a:stretch>
            <a:fillRect/>
          </a:stretch>
        </p:blipFill>
        <p:spPr bwMode="auto">
          <a:xfrm>
            <a:off x="5181600" y="5213350"/>
            <a:ext cx="3352800" cy="1008063"/>
          </a:xfrm>
          <a:prstGeom prst="rect">
            <a:avLst/>
          </a:prstGeom>
          <a:noFill/>
          <a:ln w="9525">
            <a:noFill/>
            <a:miter lim="800000"/>
            <a:headEnd/>
            <a:tailEnd/>
          </a:ln>
        </p:spPr>
      </p:pic>
      <p:sp>
        <p:nvSpPr>
          <p:cNvPr id="29727" name="Rectangle 38"/>
          <p:cNvSpPr>
            <a:spLocks noChangeArrowheads="1"/>
          </p:cNvSpPr>
          <p:nvPr/>
        </p:nvSpPr>
        <p:spPr bwMode="auto">
          <a:xfrm>
            <a:off x="5257800" y="5462588"/>
            <a:ext cx="3048000" cy="400050"/>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ko-KR" altLang="en-US" sz="2000" b="1">
                <a:solidFill>
                  <a:srgbClr val="000000"/>
                </a:solidFill>
                <a:latin typeface="맑은 고딕" pitchFamily="50" charset="-127"/>
                <a:ea typeface="맑은 고딕" pitchFamily="50" charset="-127"/>
                <a:sym typeface="Arial" charset="0"/>
              </a:rPr>
              <a:t>개발자 부대 모집</a:t>
            </a:r>
            <a:r>
              <a:rPr kumimoji="0" lang="en-US" altLang="ko-KR" sz="2000" b="1">
                <a:solidFill>
                  <a:srgbClr val="000000"/>
                </a:solidFill>
                <a:latin typeface="맑은 고딕" pitchFamily="50" charset="-127"/>
                <a:ea typeface="맑은 고딕" pitchFamily="50" charset="-127"/>
                <a:sym typeface="Arial" charset="0"/>
              </a:rPr>
              <a:t>?</a:t>
            </a:r>
          </a:p>
        </p:txBody>
      </p:sp>
      <p:pic>
        <p:nvPicPr>
          <p:cNvPr id="29728" name="Picture 39"/>
          <p:cNvPicPr>
            <a:picLocks noChangeAspect="1" noChangeArrowheads="1"/>
          </p:cNvPicPr>
          <p:nvPr/>
        </p:nvPicPr>
        <p:blipFill>
          <a:blip r:embed="rId8"/>
          <a:srcRect/>
          <a:stretch>
            <a:fillRect/>
          </a:stretch>
        </p:blipFill>
        <p:spPr bwMode="auto">
          <a:xfrm>
            <a:off x="838200" y="5213350"/>
            <a:ext cx="3352800" cy="998538"/>
          </a:xfrm>
          <a:prstGeom prst="rect">
            <a:avLst/>
          </a:prstGeom>
          <a:noFill/>
          <a:ln w="9525">
            <a:noFill/>
            <a:miter lim="800000"/>
            <a:headEnd/>
            <a:tailEnd/>
          </a:ln>
        </p:spPr>
      </p:pic>
      <p:sp>
        <p:nvSpPr>
          <p:cNvPr id="29729" name="Rectangle 40"/>
          <p:cNvSpPr>
            <a:spLocks noChangeArrowheads="1"/>
          </p:cNvSpPr>
          <p:nvPr/>
        </p:nvSpPr>
        <p:spPr bwMode="auto">
          <a:xfrm>
            <a:off x="1066800" y="5441950"/>
            <a:ext cx="2743200" cy="400050"/>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ko-KR" altLang="en-US" sz="2000" b="1">
                <a:solidFill>
                  <a:srgbClr val="000000"/>
                </a:solidFill>
                <a:latin typeface="맑은 고딕" pitchFamily="50" charset="-127"/>
                <a:ea typeface="맑은 고딕" pitchFamily="50" charset="-127"/>
                <a:sym typeface="Arial" charset="0"/>
              </a:rPr>
              <a:t>더 많은 제품</a:t>
            </a:r>
            <a:r>
              <a:rPr kumimoji="0" lang="en-US" altLang="ko-KR" sz="2000" b="1">
                <a:solidFill>
                  <a:srgbClr val="000000"/>
                </a:solidFill>
                <a:latin typeface="맑은 고딕" pitchFamily="50" charset="-127"/>
                <a:ea typeface="맑은 고딕" pitchFamily="50" charset="-127"/>
                <a:sym typeface="Arial" charset="0"/>
              </a:rPr>
              <a:t>, </a:t>
            </a:r>
            <a:r>
              <a:rPr kumimoji="0" lang="ko-KR" altLang="en-US" sz="2000" b="1">
                <a:solidFill>
                  <a:srgbClr val="000000"/>
                </a:solidFill>
                <a:latin typeface="맑은 고딕" pitchFamily="50" charset="-127"/>
                <a:ea typeface="맑은 고딕" pitchFamily="50" charset="-127"/>
                <a:sym typeface="Arial" charset="0"/>
              </a:rPr>
              <a:t>솔루션</a:t>
            </a:r>
            <a:r>
              <a:rPr kumimoji="0" lang="en-US" altLang="ko-KR" sz="2000" b="1">
                <a:solidFill>
                  <a:srgbClr val="000000"/>
                </a:solidFill>
                <a:latin typeface="맑은 고딕" pitchFamily="50" charset="-127"/>
                <a:ea typeface="맑은 고딕" pitchFamily="50" charset="-127"/>
                <a:sym typeface="Arial" charset="0"/>
              </a:rPr>
              <a:t>?</a:t>
            </a:r>
          </a:p>
        </p:txBody>
      </p:sp>
      <p:sp>
        <p:nvSpPr>
          <p:cNvPr id="29730" name="Line 62"/>
          <p:cNvSpPr>
            <a:spLocks noChangeShapeType="1"/>
          </p:cNvSpPr>
          <p:nvPr/>
        </p:nvSpPr>
        <p:spPr bwMode="auto">
          <a:xfrm>
            <a:off x="3022600" y="2978150"/>
            <a:ext cx="0" cy="21590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pic>
        <p:nvPicPr>
          <p:cNvPr id="52258" name="Picture 64"/>
          <p:cNvPicPr>
            <a:picLocks noChangeAspect="1" noChangeArrowheads="1"/>
          </p:cNvPicPr>
          <p:nvPr/>
        </p:nvPicPr>
        <p:blipFill>
          <a:blip r:embed="rId7"/>
          <a:srcRect l="-1558" t="58246" r="88828" b="5499"/>
          <a:stretch>
            <a:fillRect/>
          </a:stretch>
        </p:blipFill>
        <p:spPr bwMode="auto">
          <a:xfrm>
            <a:off x="736600" y="2736850"/>
            <a:ext cx="1119188" cy="1004888"/>
          </a:xfrm>
          <a:prstGeom prst="rect">
            <a:avLst/>
          </a:prstGeom>
          <a:noFill/>
          <a:ln w="9525">
            <a:noFill/>
            <a:miter lim="800000"/>
            <a:headEnd/>
            <a:tailEnd/>
          </a:ln>
        </p:spPr>
      </p:pic>
      <p:pic>
        <p:nvPicPr>
          <p:cNvPr id="52259" name="Picture 65"/>
          <p:cNvPicPr>
            <a:picLocks noChangeAspect="1" noChangeArrowheads="1"/>
          </p:cNvPicPr>
          <p:nvPr/>
        </p:nvPicPr>
        <p:blipFill>
          <a:blip r:embed="rId7"/>
          <a:srcRect l="-1558" t="58246" r="88828" b="5499"/>
          <a:stretch>
            <a:fillRect/>
          </a:stretch>
        </p:blipFill>
        <p:spPr bwMode="auto">
          <a:xfrm>
            <a:off x="736600" y="1784350"/>
            <a:ext cx="1119188" cy="1004888"/>
          </a:xfrm>
          <a:prstGeom prst="rect">
            <a:avLst/>
          </a:prstGeom>
          <a:noFill/>
          <a:ln w="9525">
            <a:noFill/>
            <a:miter lim="800000"/>
            <a:headEnd/>
            <a:tailEnd/>
          </a:ln>
        </p:spPr>
      </p:pic>
      <p:sp>
        <p:nvSpPr>
          <p:cNvPr id="29733" name="Line 66"/>
          <p:cNvSpPr>
            <a:spLocks noChangeShapeType="1"/>
          </p:cNvSpPr>
          <p:nvPr/>
        </p:nvSpPr>
        <p:spPr bwMode="auto">
          <a:xfrm flipH="1">
            <a:off x="1422400" y="4248150"/>
            <a:ext cx="1612900" cy="0"/>
          </a:xfrm>
          <a:prstGeom prst="line">
            <a:avLst/>
          </a:prstGeom>
          <a:noFill/>
          <a:ln w="25400">
            <a:solidFill>
              <a:schemeClr val="bg1"/>
            </a:solidFill>
            <a:round/>
            <a:headEnd/>
            <a:tailEnd/>
          </a:ln>
          <a:effectLst>
            <a:outerShdw dist="35921" dir="2700000" algn="ctr" rotWithShape="0">
              <a:srgbClr val="808080"/>
            </a:outerShdw>
          </a:effectLst>
        </p:spPr>
        <p:txBody>
          <a:bodyPr wrap="none" anchor="ctr"/>
          <a:lstStyle/>
          <a:p>
            <a:pPr fontAlgn="auto" latinLnBrk="0">
              <a:spcBef>
                <a:spcPts val="0"/>
              </a:spcBef>
              <a:spcAft>
                <a:spcPts val="0"/>
              </a:spcAft>
              <a:defRPr/>
            </a:pPr>
            <a:endParaRPr kumimoji="0" lang="ko-KR" altLang="en-US">
              <a:latin typeface="+mn-lt"/>
              <a:ea typeface="+mn-ea"/>
            </a:endParaRPr>
          </a:p>
        </p:txBody>
      </p:sp>
      <p:pic>
        <p:nvPicPr>
          <p:cNvPr id="52261" name="Picture 63" descr="links"/>
          <p:cNvPicPr>
            <a:picLocks noChangeAspect="1" noChangeArrowheads="1"/>
          </p:cNvPicPr>
          <p:nvPr/>
        </p:nvPicPr>
        <p:blipFill>
          <a:blip r:embed="rId9"/>
          <a:srcRect t="57941" r="46216"/>
          <a:stretch>
            <a:fillRect/>
          </a:stretch>
        </p:blipFill>
        <p:spPr bwMode="auto">
          <a:xfrm>
            <a:off x="1163638" y="3897313"/>
            <a:ext cx="1143000" cy="701675"/>
          </a:xfrm>
          <a:prstGeom prst="rect">
            <a:avLst/>
          </a:prstGeom>
          <a:noFill/>
          <a:ln w="9525">
            <a:noFill/>
            <a:miter lim="800000"/>
            <a:headEnd/>
            <a:tailEnd/>
          </a:ln>
        </p:spPr>
      </p:pic>
      <p:sp>
        <p:nvSpPr>
          <p:cNvPr id="52262" name="Rectangle 68"/>
          <p:cNvSpPr>
            <a:spLocks noChangeArrowheads="1"/>
          </p:cNvSpPr>
          <p:nvPr/>
        </p:nvSpPr>
        <p:spPr bwMode="auto">
          <a:xfrm>
            <a:off x="812800" y="4019550"/>
            <a:ext cx="2057400" cy="460375"/>
          </a:xfrm>
          <a:prstGeom prst="rect">
            <a:avLst/>
          </a:prstGeom>
          <a:noFill/>
          <a:ln w="9525">
            <a:noFill/>
            <a:miter lim="800000"/>
            <a:headEnd/>
            <a:tailEnd/>
          </a:ln>
        </p:spPr>
        <p:txBody>
          <a:bodyPr>
            <a:spAutoFit/>
          </a:bodyPr>
          <a:lstStyle/>
          <a:p>
            <a:pPr algn="ctr" latinLnBrk="0">
              <a:buClr>
                <a:srgbClr val="FFFFFF"/>
              </a:buClr>
              <a:buFont typeface="Helvetica" pitchFamily="34" charset="0"/>
              <a:buNone/>
            </a:pPr>
            <a:r>
              <a:rPr kumimoji="0" lang="en-US" altLang="ko-KR" sz="1200">
                <a:solidFill>
                  <a:srgbClr val="FFFFFF"/>
                </a:solidFill>
                <a:latin typeface="Helvetica" pitchFamily="34" charset="0"/>
                <a:ea typeface="ＭＳ Ｐゴシック" pitchFamily="34" charset="-128"/>
                <a:sym typeface="Arial" charset="0"/>
              </a:rPr>
              <a:t>More </a:t>
            </a:r>
          </a:p>
          <a:p>
            <a:pPr algn="ctr" latinLnBrk="0">
              <a:buClr>
                <a:srgbClr val="FFFFFF"/>
              </a:buClr>
              <a:buFont typeface="Helvetica" pitchFamily="34" charset="0"/>
              <a:buNone/>
            </a:pPr>
            <a:r>
              <a:rPr kumimoji="0" lang="en-US" altLang="ko-KR" sz="1200">
                <a:solidFill>
                  <a:srgbClr val="FFFFFF"/>
                </a:solidFill>
                <a:latin typeface="Helvetica" pitchFamily="34" charset="0"/>
                <a:ea typeface="ＭＳ Ｐゴシック" pitchFamily="34" charset="-128"/>
                <a:sym typeface="Arial" charset="0"/>
              </a:rPr>
              <a:t>Bandwidth</a:t>
            </a:r>
          </a:p>
        </p:txBody>
      </p:sp>
      <p:sp>
        <p:nvSpPr>
          <p:cNvPr id="52263" name="Rectangle 69"/>
          <p:cNvSpPr>
            <a:spLocks noChangeArrowheads="1"/>
          </p:cNvSpPr>
          <p:nvPr/>
        </p:nvSpPr>
        <p:spPr bwMode="auto">
          <a:xfrm>
            <a:off x="2019300" y="1606550"/>
            <a:ext cx="2057400" cy="277813"/>
          </a:xfrm>
          <a:prstGeom prst="rect">
            <a:avLst/>
          </a:prstGeom>
          <a:noFill/>
          <a:ln w="9525">
            <a:noFill/>
            <a:miter lim="800000"/>
            <a:headEnd/>
            <a:tailEnd/>
          </a:ln>
        </p:spPr>
        <p:txBody>
          <a:bodyPr>
            <a:spAutoFit/>
          </a:bodyPr>
          <a:lstStyle/>
          <a:p>
            <a:pPr algn="ctr" latinLnBrk="0">
              <a:buClr>
                <a:srgbClr val="000000"/>
              </a:buClr>
              <a:buFont typeface="Helvetica" pitchFamily="34" charset="0"/>
              <a:buNone/>
            </a:pPr>
            <a:r>
              <a:rPr kumimoji="0" lang="en-US" altLang="ko-KR" sz="1200">
                <a:solidFill>
                  <a:srgbClr val="000000"/>
                </a:solidFill>
                <a:latin typeface="Helvetica" pitchFamily="34" charset="0"/>
                <a:ea typeface="ＭＳ Ｐゴシック" pitchFamily="34" charset="-128"/>
                <a:sym typeface="Arial" charset="0"/>
              </a:rPr>
              <a:t>Multiple Point Solutions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26"/>
                                        </p:tgtEl>
                                        <p:attrNameLst>
                                          <p:attrName>style.visibility</p:attrName>
                                        </p:attrNameLst>
                                      </p:cBhvr>
                                      <p:to>
                                        <p:strVal val="visible"/>
                                      </p:to>
                                    </p:set>
                                    <p:animEffect transition="in" filter="fade">
                                      <p:cBhvr>
                                        <p:cTn id="7" dur="2000"/>
                                        <p:tgtEl>
                                          <p:spTgt spid="297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27"/>
                                        </p:tgtEl>
                                        <p:attrNameLst>
                                          <p:attrName>style.visibility</p:attrName>
                                        </p:attrNameLst>
                                      </p:cBhvr>
                                      <p:to>
                                        <p:strVal val="visible"/>
                                      </p:to>
                                    </p:set>
                                    <p:animEffect transition="in" filter="fade">
                                      <p:cBhvr>
                                        <p:cTn id="10" dur="2000"/>
                                        <p:tgtEl>
                                          <p:spTgt spid="29727"/>
                                        </p:tgtEl>
                                      </p:cBhvr>
                                    </p:animEffect>
                                  </p:childTnLst>
                                </p:cTn>
                              </p:par>
                              <p:par>
                                <p:cTn id="11" presetID="10" presetClass="entr" presetSubtype="0" fill="hold" nodeType="withEffect">
                                  <p:stCondLst>
                                    <p:cond delay="0"/>
                                  </p:stCondLst>
                                  <p:childTnLst>
                                    <p:set>
                                      <p:cBhvr>
                                        <p:cTn id="12" dur="1" fill="hold">
                                          <p:stCondLst>
                                            <p:cond delay="0"/>
                                          </p:stCondLst>
                                        </p:cTn>
                                        <p:tgtEl>
                                          <p:spTgt spid="29728"/>
                                        </p:tgtEl>
                                        <p:attrNameLst>
                                          <p:attrName>style.visibility</p:attrName>
                                        </p:attrNameLst>
                                      </p:cBhvr>
                                      <p:to>
                                        <p:strVal val="visible"/>
                                      </p:to>
                                    </p:set>
                                    <p:animEffect transition="in" filter="fade">
                                      <p:cBhvr>
                                        <p:cTn id="13" dur="2000"/>
                                        <p:tgtEl>
                                          <p:spTgt spid="297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729"/>
                                        </p:tgtEl>
                                        <p:attrNameLst>
                                          <p:attrName>style.visibility</p:attrName>
                                        </p:attrNameLst>
                                      </p:cBhvr>
                                      <p:to>
                                        <p:strVal val="visible"/>
                                      </p:to>
                                    </p:set>
                                    <p:animEffect transition="in" filter="fade">
                                      <p:cBhvr>
                                        <p:cTn id="16" dur="2000"/>
                                        <p:tgtEl>
                                          <p:spTgt spid="2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7" grpId="0"/>
      <p:bldP spid="297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4572000" y="1708150"/>
            <a:ext cx="4572000" cy="3951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8" name="직사각형 7"/>
          <p:cNvSpPr/>
          <p:nvPr/>
        </p:nvSpPr>
        <p:spPr>
          <a:xfrm>
            <a:off x="0" y="1712913"/>
            <a:ext cx="4572000" cy="3952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latinLnBrk="0">
              <a:spcBef>
                <a:spcPts val="0"/>
              </a:spcBef>
              <a:spcAft>
                <a:spcPts val="0"/>
              </a:spcAft>
              <a:defRPr/>
            </a:pPr>
            <a:endParaRPr kumimoji="0" lang="ko-KR" altLang="en-US"/>
          </a:p>
        </p:txBody>
      </p:sp>
      <p:sp>
        <p:nvSpPr>
          <p:cNvPr id="2" name="슬라이드 번호 개체 틀 1"/>
          <p:cNvSpPr>
            <a:spLocks noGrp="1"/>
          </p:cNvSpPr>
          <p:nvPr>
            <p:ph type="sldNum" sz="quarter" idx="10"/>
          </p:nvPr>
        </p:nvSpPr>
        <p:spPr/>
        <p:txBody>
          <a:bodyPr/>
          <a:lstStyle/>
          <a:p>
            <a:pPr>
              <a:defRPr/>
            </a:pPr>
            <a:fld id="{54FB0636-7691-4952-89B5-8D99F6D6E071}" type="slidenum">
              <a:rPr lang="en-US"/>
              <a:pPr>
                <a:defRPr/>
              </a:pPr>
              <a:t>8</a:t>
            </a:fld>
            <a:endParaRPr lang="en-US"/>
          </a:p>
        </p:txBody>
      </p:sp>
      <p:pic>
        <p:nvPicPr>
          <p:cNvPr id="5122" name="Picture 2"/>
          <p:cNvPicPr>
            <a:picLocks noChangeAspect="1" noChangeArrowheads="1"/>
          </p:cNvPicPr>
          <p:nvPr/>
        </p:nvPicPr>
        <p:blipFill>
          <a:blip r:embed="rId2"/>
          <a:srcRect/>
          <a:stretch>
            <a:fillRect/>
          </a:stretch>
        </p:blipFill>
        <p:spPr bwMode="auto">
          <a:xfrm>
            <a:off x="4760913" y="2146300"/>
            <a:ext cx="4383087" cy="2835275"/>
          </a:xfrm>
          <a:prstGeom prst="rect">
            <a:avLst/>
          </a:prstGeom>
          <a:noFill/>
          <a:ln w="9525">
            <a:noFill/>
            <a:miter lim="800000"/>
            <a:headEnd/>
            <a:tailEnd/>
          </a:ln>
        </p:spPr>
      </p:pic>
      <p:pic>
        <p:nvPicPr>
          <p:cNvPr id="5" name="Picture 12" descr="bomb3.jpg"/>
          <p:cNvPicPr>
            <a:picLocks noChangeAspect="1"/>
          </p:cNvPicPr>
          <p:nvPr/>
        </p:nvPicPr>
        <p:blipFill>
          <a:blip r:embed="rId3"/>
          <a:srcRect r="3938" b="6808"/>
          <a:stretch>
            <a:fillRect/>
          </a:stretch>
        </p:blipFill>
        <p:spPr bwMode="auto">
          <a:xfrm>
            <a:off x="0" y="2166938"/>
            <a:ext cx="4346575" cy="2814637"/>
          </a:xfrm>
          <a:prstGeom prst="rect">
            <a:avLst/>
          </a:prstGeom>
          <a:noFill/>
          <a:ln w="9525">
            <a:noFill/>
            <a:miter lim="800000"/>
            <a:headEnd/>
            <a:tailEnd/>
          </a:ln>
        </p:spPr>
      </p:pic>
      <p:pic>
        <p:nvPicPr>
          <p:cNvPr id="54278" name="Picture 14" descr="clock3.png"/>
          <p:cNvPicPr>
            <a:picLocks noChangeAspect="1"/>
          </p:cNvPicPr>
          <p:nvPr/>
        </p:nvPicPr>
        <p:blipFill>
          <a:blip r:embed="rId4"/>
          <a:srcRect/>
          <a:stretch>
            <a:fillRect/>
          </a:stretch>
        </p:blipFill>
        <p:spPr bwMode="auto">
          <a:xfrm>
            <a:off x="1541463" y="2403475"/>
            <a:ext cx="1452562" cy="2095500"/>
          </a:xfrm>
          <a:prstGeom prst="rect">
            <a:avLst/>
          </a:prstGeom>
          <a:noFill/>
          <a:ln w="9525">
            <a:noFill/>
            <a:miter lim="800000"/>
            <a:headEnd/>
            <a:tailEnd/>
          </a:ln>
        </p:spPr>
      </p:pic>
      <p:pic>
        <p:nvPicPr>
          <p:cNvPr id="54279" name="Picture 14" descr="clock3.png"/>
          <p:cNvPicPr>
            <a:picLocks noChangeAspect="1"/>
          </p:cNvPicPr>
          <p:nvPr/>
        </p:nvPicPr>
        <p:blipFill>
          <a:blip r:embed="rId4"/>
          <a:srcRect/>
          <a:stretch>
            <a:fillRect/>
          </a:stretch>
        </p:blipFill>
        <p:spPr bwMode="auto">
          <a:xfrm>
            <a:off x="7558088" y="1704975"/>
            <a:ext cx="1452562" cy="2093913"/>
          </a:xfrm>
          <a:prstGeom prst="rect">
            <a:avLst/>
          </a:prstGeom>
          <a:noFill/>
          <a:ln w="9525">
            <a:noFill/>
            <a:miter lim="800000"/>
            <a:headEnd/>
            <a:tailEnd/>
          </a:ln>
        </p:spPr>
      </p:pic>
      <p:sp>
        <p:nvSpPr>
          <p:cNvPr id="11" name="제목 1"/>
          <p:cNvSpPr txBox="1">
            <a:spLocks/>
          </p:cNvSpPr>
          <p:nvPr/>
        </p:nvSpPr>
        <p:spPr>
          <a:xfrm>
            <a:off x="457200" y="533400"/>
            <a:ext cx="8229600" cy="808038"/>
          </a:xfrm>
          <a:prstGeom prst="rect">
            <a:avLst/>
          </a:prstGeom>
        </p:spPr>
        <p:txBody>
          <a:bodyPr/>
          <a:lstStyle/>
          <a:p>
            <a:pPr fontAlgn="auto" latinLnBrk="0">
              <a:spcAft>
                <a:spcPts val="0"/>
              </a:spcAft>
              <a:defRPr/>
            </a:pPr>
            <a:r>
              <a:rPr kumimoji="0" lang="ko-KR" altLang="en-US" sz="3200" b="1" dirty="0">
                <a:solidFill>
                  <a:schemeClr val="tx1">
                    <a:lumMod val="50000"/>
                    <a:lumOff val="50000"/>
                  </a:schemeClr>
                </a:solidFill>
                <a:latin typeface="Arial"/>
                <a:ea typeface="+mj-ea"/>
                <a:cs typeface="Arial"/>
              </a:rPr>
              <a:t>문제의 해결 </a:t>
            </a:r>
            <a:r>
              <a:rPr kumimoji="0" lang="en-US" altLang="ko-KR" sz="3200" b="1" dirty="0">
                <a:solidFill>
                  <a:schemeClr val="tx1">
                    <a:lumMod val="50000"/>
                    <a:lumOff val="50000"/>
                  </a:schemeClr>
                </a:solidFill>
                <a:latin typeface="Arial"/>
                <a:ea typeface="+mj-ea"/>
                <a:cs typeface="Arial"/>
              </a:rPr>
              <a:t>???</a:t>
            </a:r>
            <a:endParaRPr kumimoji="0" lang="ko-KR" altLang="en-US" sz="3200" b="1" dirty="0">
              <a:solidFill>
                <a:schemeClr val="tx1">
                  <a:lumMod val="50000"/>
                  <a:lumOff val="50000"/>
                </a:schemeClr>
              </a:solidFill>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Title 1"/>
          <p:cNvSpPr>
            <a:spLocks noGrp="1"/>
          </p:cNvSpPr>
          <p:nvPr>
            <p:ph type="ctrTitle"/>
          </p:nvPr>
        </p:nvSpPr>
        <p:spPr>
          <a:xfrm>
            <a:off x="647700" y="3567113"/>
            <a:ext cx="6781800" cy="661987"/>
          </a:xfrm>
        </p:spPr>
        <p:txBody>
          <a:bodyPr/>
          <a:lstStyle/>
          <a:p>
            <a:pPr eaLnBrk="1" hangingPunct="1">
              <a:spcBef>
                <a:spcPts val="6000"/>
              </a:spcBef>
            </a:pPr>
            <a:r>
              <a:rPr lang="en-US" altLang="ko-KR" sz="2800" smtClean="0">
                <a:solidFill>
                  <a:srgbClr val="0070C0"/>
                </a:solidFill>
                <a:latin typeface="Arial" charset="0"/>
                <a:ea typeface="굴림" charset="-127"/>
                <a:cs typeface="Arial" charset="0"/>
              </a:rPr>
              <a:t>Application Delivery Network</a:t>
            </a:r>
            <a:br>
              <a:rPr lang="en-US" altLang="ko-KR" sz="2800" smtClean="0">
                <a:solidFill>
                  <a:srgbClr val="0070C0"/>
                </a:solidFill>
                <a:latin typeface="Arial" charset="0"/>
                <a:ea typeface="굴림" charset="-127"/>
                <a:cs typeface="Arial" charset="0"/>
              </a:rPr>
            </a:br>
            <a:r>
              <a:rPr lang="en-US" altLang="ko-KR" sz="3000" smtClean="0">
                <a:solidFill>
                  <a:srgbClr val="0070C0"/>
                </a:solidFill>
                <a:latin typeface="Arial" charset="0"/>
                <a:ea typeface="굴림" charset="-127"/>
                <a:cs typeface="Arial" charset="0"/>
              </a:rPr>
              <a:t/>
            </a:r>
            <a:br>
              <a:rPr lang="en-US" altLang="ko-KR" sz="3000" smtClean="0">
                <a:solidFill>
                  <a:srgbClr val="0070C0"/>
                </a:solidFill>
                <a:latin typeface="Arial" charset="0"/>
                <a:ea typeface="굴림" charset="-127"/>
                <a:cs typeface="Arial" charset="0"/>
              </a:rPr>
            </a:br>
            <a:endParaRPr lang="en-US" altLang="ko-KR" sz="3000" smtClean="0">
              <a:solidFill>
                <a:srgbClr val="0070C0"/>
              </a:solidFill>
              <a:latin typeface="Arial" charset="0"/>
              <a:ea typeface="굴림" charset="-127"/>
              <a:cs typeface="Arial" charset="0"/>
            </a:endParaRPr>
          </a:p>
        </p:txBody>
      </p:sp>
      <p:pic>
        <p:nvPicPr>
          <p:cNvPr id="55299" name="Picture 4" descr="F5logo_tagline.jpg"/>
          <p:cNvPicPr>
            <a:picLocks noChangeAspect="1"/>
          </p:cNvPicPr>
          <p:nvPr/>
        </p:nvPicPr>
        <p:blipFill>
          <a:blip r:embed="rId3"/>
          <a:srcRect/>
          <a:stretch>
            <a:fillRect/>
          </a:stretch>
        </p:blipFill>
        <p:spPr bwMode="auto">
          <a:xfrm>
            <a:off x="6680200" y="5638800"/>
            <a:ext cx="1941513" cy="70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AVODOCUMENTID" val="129271"/>
  <p:tag name="SAVOCOMPONENTID" val="307cc62e-6b1b-4b01-8a52-642b33d438fa"/>
</p:tagLst>
</file>

<file path=ppt/tags/tag2.xml><?xml version="1.0" encoding="utf-8"?>
<p:tagLst xmlns:a="http://schemas.openxmlformats.org/drawingml/2006/main" xmlns:r="http://schemas.openxmlformats.org/officeDocument/2006/relationships" xmlns:p="http://schemas.openxmlformats.org/presentationml/2006/main">
  <p:tag name="SAVODOCUMENTID" val="129271"/>
  <p:tag name="SAVOCOMPONENTID" val="fe719d12-2ad2-4e37-b9c3-637fdf501df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2145</Words>
  <Application>Microsoft Office PowerPoint</Application>
  <PresentationFormat>화면 슬라이드 쇼(4:3)</PresentationFormat>
  <Paragraphs>369</Paragraphs>
  <Slides>31</Slides>
  <Notes>6</Notes>
  <HiddenSlides>0</HiddenSlides>
  <MMClips>0</MMClips>
  <ScaleCrop>false</ScaleCrop>
  <HeadingPairs>
    <vt:vector size="6" baseType="variant">
      <vt:variant>
        <vt:lpstr>테마</vt:lpstr>
      </vt:variant>
      <vt:variant>
        <vt:i4>3</vt:i4>
      </vt:variant>
      <vt:variant>
        <vt:lpstr>포함된 OLE 서버</vt:lpstr>
      </vt:variant>
      <vt:variant>
        <vt:i4>3</vt:i4>
      </vt:variant>
      <vt:variant>
        <vt:lpstr>슬라이드 제목</vt:lpstr>
      </vt:variant>
      <vt:variant>
        <vt:i4>31</vt:i4>
      </vt:variant>
    </vt:vector>
  </HeadingPairs>
  <TitlesOfParts>
    <vt:vector size="37" baseType="lpstr">
      <vt:lpstr>Office Theme</vt:lpstr>
      <vt:lpstr>1_Office Theme</vt:lpstr>
      <vt:lpstr>2_Office Theme</vt:lpstr>
      <vt:lpstr>Microsoft Office Excel 97-2003 워크시트</vt:lpstr>
      <vt:lpstr>차트</vt:lpstr>
      <vt:lpstr>비트맵 이미지</vt:lpstr>
      <vt:lpstr>“Application Delivery Network”이 IT Infra에 적용된 효과 </vt:lpstr>
      <vt:lpstr>목차</vt:lpstr>
      <vt:lpstr>현재 IT Infra Structure의 도전 과제   </vt:lpstr>
      <vt:lpstr>현재 IT 현황 분석 – 시스템 만족도</vt:lpstr>
      <vt:lpstr>IT 부서에 주어지는 요구들</vt:lpstr>
      <vt:lpstr>대부분 현재의 IT Infra Structure</vt:lpstr>
      <vt:lpstr>어떻게 문제를 해결해야 할까?</vt:lpstr>
      <vt:lpstr>슬라이드 8</vt:lpstr>
      <vt:lpstr>Application Delivery Network  </vt:lpstr>
      <vt:lpstr>Application Delivery Network </vt:lpstr>
      <vt:lpstr>Application Delivery Network </vt:lpstr>
      <vt:lpstr>Market Trend</vt:lpstr>
      <vt:lpstr>Market Trend</vt:lpstr>
      <vt:lpstr>Application Delivery Network의 조건</vt:lpstr>
      <vt:lpstr>일반 Network vs. ADN(Application Delivery Network)</vt:lpstr>
      <vt:lpstr>Application Delivery Network의 실제 효과    </vt:lpstr>
      <vt:lpstr>ADN의 효과 (RamCache)</vt:lpstr>
      <vt:lpstr>현재 IT 현황 분석 – 서버 전기 사용량</vt:lpstr>
      <vt:lpstr>ADN의 효과 (RamCache)</vt:lpstr>
      <vt:lpstr>AND의 효과 (Traffic 압축)</vt:lpstr>
      <vt:lpstr>ADN의 효과 (Traffic 압축)</vt:lpstr>
      <vt:lpstr>언론사 구축 사례</vt:lpstr>
      <vt:lpstr>언론사 구축 사례</vt:lpstr>
      <vt:lpstr>언론사 구축 사례</vt:lpstr>
      <vt:lpstr>언론사 구축 사례</vt:lpstr>
      <vt:lpstr>언론사 구축 사례</vt:lpstr>
      <vt:lpstr>Application 과부하 방지 사례</vt:lpstr>
      <vt:lpstr>Application 과부하 방지 사례</vt:lpstr>
      <vt:lpstr>ADN 구축 시 예상 효과</vt:lpstr>
      <vt:lpstr>Why F5?</vt:lpstr>
      <vt:lpstr>슬라이드 31</vt:lpstr>
    </vt:vector>
  </TitlesOfParts>
  <Company>F5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F5</dc:creator>
  <cp:lastModifiedBy>jcbluesky</cp:lastModifiedBy>
  <cp:revision>149</cp:revision>
  <dcterms:created xsi:type="dcterms:W3CDTF">2009-03-10T21:11:21Z</dcterms:created>
  <dcterms:modified xsi:type="dcterms:W3CDTF">2009-05-19T07:07:23Z</dcterms:modified>
</cp:coreProperties>
</file>