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334" r:id="rId5"/>
    <p:sldId id="336" r:id="rId6"/>
    <p:sldId id="261" r:id="rId7"/>
    <p:sldId id="298" r:id="rId8"/>
    <p:sldId id="339" r:id="rId9"/>
    <p:sldId id="340" r:id="rId10"/>
    <p:sldId id="337" r:id="rId11"/>
    <p:sldId id="338" r:id="rId12"/>
    <p:sldId id="299" r:id="rId13"/>
    <p:sldId id="325" r:id="rId14"/>
    <p:sldId id="342" r:id="rId15"/>
    <p:sldId id="329" r:id="rId16"/>
    <p:sldId id="341" r:id="rId17"/>
    <p:sldId id="343" r:id="rId18"/>
    <p:sldId id="344" r:id="rId19"/>
    <p:sldId id="345" r:id="rId20"/>
    <p:sldId id="346" r:id="rId21"/>
    <p:sldId id="348" r:id="rId22"/>
    <p:sldId id="349" r:id="rId23"/>
    <p:sldId id="347" r:id="rId24"/>
  </p:sldIdLst>
  <p:sldSz cx="9144000" cy="6858000" type="screen4x3"/>
  <p:notesSz cx="6858000" cy="9144000"/>
  <p:embeddedFontLst>
    <p:embeddedFont>
      <p:font typeface="HY울릉도M" pitchFamily="18" charset="-127"/>
      <p:regular r:id="rId26"/>
    </p:embeddedFont>
    <p:embeddedFont>
      <p:font typeface="가는각진제목체" pitchFamily="18" charset="-127"/>
      <p:regular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265" autoAdjust="0"/>
    <p:restoredTop sz="94660"/>
  </p:normalViewPr>
  <p:slideViewPr>
    <p:cSldViewPr showGuides="1">
      <p:cViewPr>
        <p:scale>
          <a:sx n="100" d="100"/>
          <a:sy n="100" d="100"/>
        </p:scale>
        <p:origin x="-1128" y="-288"/>
      </p:cViewPr>
      <p:guideLst>
        <p:guide orient="horz" pos="3430"/>
        <p:guide orient="horz" pos="120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가는각진제목체" pitchFamily="18" charset="-127"/>
                <a:ea typeface="가는각진제목체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가는각진제목체" pitchFamily="18" charset="-127"/>
                <a:ea typeface="가는각진제목체" pitchFamily="18" charset="-127"/>
              </a:defRPr>
            </a:lvl1pPr>
          </a:lstStyle>
          <a:p>
            <a:fld id="{17D4904D-CD4B-4BFC-BC92-2EBC2D4D6E5D}" type="datetimeFigureOut">
              <a:rPr lang="ko-KR" altLang="en-US" smtClean="0"/>
              <a:pPr/>
              <a:t>2008-07-22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가는각진제목체" pitchFamily="18" charset="-127"/>
                <a:ea typeface="가는각진제목체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가는각진제목체" pitchFamily="18" charset="-127"/>
                <a:ea typeface="가는각진제목체" pitchFamily="18" charset="-127"/>
              </a:defRPr>
            </a:lvl1pPr>
          </a:lstStyle>
          <a:p>
            <a:fld id="{669AF7EA-91D5-4B81-B17C-AE9E34A1060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가는각진제목체" pitchFamily="18" charset="-127"/>
        <a:ea typeface="가는각진제목체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5" descr="main_0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AA70-7C2C-4201-B738-2B65AAA2ACB5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1FF1-B7BF-49ED-AED2-3BD424E5A8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AA70-7C2C-4201-B738-2B65AAA2ACB5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1FF1-B7BF-49ED-AED2-3BD424E5A8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87F50-B9A0-402F-8A37-9BBE2815B3C7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EA705-F442-498D-B211-9AB4AB96BB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87F50-B9A0-402F-8A37-9BBE2815B3C7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EA705-F442-498D-B211-9AB4AB96BB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87F50-B9A0-402F-8A37-9BBE2815B3C7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EA705-F442-498D-B211-9AB4AB96BB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87F50-B9A0-402F-8A37-9BBE2815B3C7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EA705-F442-498D-B211-9AB4AB96BB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87F50-B9A0-402F-8A37-9BBE2815B3C7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EA705-F442-498D-B211-9AB4AB96BB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87F50-B9A0-402F-8A37-9BBE2815B3C7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EA705-F442-498D-B211-9AB4AB96BB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87F50-B9A0-402F-8A37-9BBE2815B3C7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EA705-F442-498D-B211-9AB4AB96BB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AA70-7C2C-4201-B738-2B65AAA2ACB5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1FF1-B7BF-49ED-AED2-3BD424E5A8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87F50-B9A0-402F-8A37-9BBE2815B3C7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EA705-F442-498D-B211-9AB4AB96BB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87F50-B9A0-402F-8A37-9BBE2815B3C7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EA705-F442-498D-B211-9AB4AB96BB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87F50-B9A0-402F-8A37-9BBE2815B3C7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EA705-F442-498D-B211-9AB4AB96BB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안시스템 사양 및 기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AA70-7C2C-4201-B738-2B65AAA2ACB5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1FF1-B7BF-49ED-AED2-3BD424E5A8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AA70-7C2C-4201-B738-2B65AAA2ACB5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1FF1-B7BF-49ED-AED2-3BD424E5A8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AA70-7C2C-4201-B738-2B65AAA2ACB5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1FF1-B7BF-49ED-AED2-3BD424E5A8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AA70-7C2C-4201-B738-2B65AAA2ACB5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1FF1-B7BF-49ED-AED2-3BD424E5A8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AA70-7C2C-4201-B738-2B65AAA2ACB5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1FF1-B7BF-49ED-AED2-3BD424E5A8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AA70-7C2C-4201-B738-2B65AAA2ACB5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1FF1-B7BF-49ED-AED2-3BD424E5A8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AA70-7C2C-4201-B738-2B65AAA2ACB5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1FF1-B7BF-49ED-AED2-3BD424E5A8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5" descr="main_0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5AA70-7C2C-4201-B738-2B65AAA2ACB5}" type="datetimeFigureOut">
              <a:rPr lang="ko-KR" altLang="en-US" smtClean="0"/>
              <a:pPr/>
              <a:t>2008-07-22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1FF1-B7BF-49ED-AED2-3BD424E5A8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4999038" y="6408738"/>
            <a:ext cx="40703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700" dirty="0">
                <a:solidFill>
                  <a:srgbClr val="5F5F5F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700" dirty="0">
                <a:solidFill>
                  <a:srgbClr val="5F5F5F"/>
                </a:solidFill>
                <a:latin typeface="HY울릉도M" pitchFamily="18" charset="-127"/>
                <a:ea typeface="HY울릉도M" pitchFamily="18" charset="-127"/>
              </a:rPr>
              <a:t>서울시 금천구 가산동 </a:t>
            </a:r>
            <a:r>
              <a:rPr lang="en-US" altLang="ko-KR" sz="700" dirty="0">
                <a:solidFill>
                  <a:srgbClr val="5F5F5F"/>
                </a:solidFill>
                <a:latin typeface="HY울릉도M" pitchFamily="18" charset="-127"/>
                <a:ea typeface="HY울릉도M" pitchFamily="18" charset="-127"/>
              </a:rPr>
              <a:t>371-28 </a:t>
            </a:r>
            <a:r>
              <a:rPr lang="ko-KR" altLang="en-US" sz="700" dirty="0" err="1">
                <a:solidFill>
                  <a:srgbClr val="5F5F5F"/>
                </a:solidFill>
                <a:latin typeface="HY울릉도M" pitchFamily="18" charset="-127"/>
                <a:ea typeface="HY울릉도M" pitchFamily="18" charset="-127"/>
              </a:rPr>
              <a:t>우림라이온스밸리</a:t>
            </a:r>
            <a:r>
              <a:rPr lang="ko-KR" altLang="en-US" sz="700" dirty="0">
                <a:solidFill>
                  <a:srgbClr val="5F5F5F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700" dirty="0">
                <a:solidFill>
                  <a:srgbClr val="5F5F5F"/>
                </a:solidFill>
                <a:latin typeface="HY울릉도M" pitchFamily="18" charset="-127"/>
                <a:ea typeface="HY울릉도M" pitchFamily="18" charset="-127"/>
              </a:rPr>
              <a:t>C</a:t>
            </a:r>
            <a:r>
              <a:rPr lang="ko-KR" altLang="en-US" sz="700" dirty="0">
                <a:solidFill>
                  <a:srgbClr val="5F5F5F"/>
                </a:solidFill>
                <a:latin typeface="HY울릉도M" pitchFamily="18" charset="-127"/>
                <a:ea typeface="HY울릉도M" pitchFamily="18" charset="-127"/>
              </a:rPr>
              <a:t>동 </a:t>
            </a:r>
            <a:r>
              <a:rPr lang="en-US" altLang="ko-KR" sz="700" dirty="0">
                <a:solidFill>
                  <a:srgbClr val="5F5F5F"/>
                </a:solidFill>
                <a:latin typeface="HY울릉도M" pitchFamily="18" charset="-127"/>
                <a:ea typeface="HY울릉도M" pitchFamily="18" charset="-127"/>
              </a:rPr>
              <a:t>14</a:t>
            </a:r>
            <a:r>
              <a:rPr lang="ko-KR" altLang="en-US" sz="700" dirty="0">
                <a:solidFill>
                  <a:srgbClr val="5F5F5F"/>
                </a:solidFill>
                <a:latin typeface="HY울릉도M" pitchFamily="18" charset="-127"/>
                <a:ea typeface="HY울릉도M" pitchFamily="18" charset="-127"/>
              </a:rPr>
              <a:t>층</a:t>
            </a:r>
          </a:p>
          <a:p>
            <a:pPr algn="r">
              <a:lnSpc>
                <a:spcPct val="120000"/>
              </a:lnSpc>
            </a:pPr>
            <a:r>
              <a:rPr lang="en-US" altLang="ko-KR" sz="700" dirty="0">
                <a:solidFill>
                  <a:srgbClr val="5F5F5F"/>
                </a:solidFill>
                <a:latin typeface="HY울릉도M" pitchFamily="18" charset="-127"/>
                <a:ea typeface="HY울릉도M" pitchFamily="18" charset="-127"/>
              </a:rPr>
              <a:t>Copyright 2008 ANAM Information Technology </a:t>
            </a:r>
            <a:r>
              <a:rPr lang="en-US" altLang="ko-KR" sz="700" dirty="0" err="1">
                <a:solidFill>
                  <a:srgbClr val="5F5F5F"/>
                </a:solidFill>
                <a:latin typeface="HY울릉도M" pitchFamily="18" charset="-127"/>
                <a:ea typeface="HY울릉도M" pitchFamily="18" charset="-127"/>
              </a:rPr>
              <a:t>Co.,Ltd.All</a:t>
            </a:r>
            <a:r>
              <a:rPr lang="en-US" altLang="ko-KR" sz="700" dirty="0">
                <a:solidFill>
                  <a:srgbClr val="5F5F5F"/>
                </a:solidFill>
                <a:latin typeface="HY울릉도M" pitchFamily="18" charset="-127"/>
                <a:ea typeface="HY울릉도M" pitchFamily="18" charset="-127"/>
              </a:rPr>
              <a:t>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 descr="titlebar_0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362075"/>
          </a:xfrm>
          <a:prstGeom prst="rect">
            <a:avLst/>
          </a:prstGeom>
          <a:noFill/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0" y="0"/>
            <a:ext cx="7715272" cy="357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4368800" y="6643710"/>
            <a:ext cx="406400" cy="1524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fld id="{29C24D4F-382C-4022-A61B-E2C972A8A379}" type="slidenum">
              <a:rPr lang="en-US" altLang="ko-KR" sz="1000">
                <a:solidFill>
                  <a:srgbClr val="717171"/>
                </a:solidFill>
                <a:latin typeface="HY울릉도M" pitchFamily="18" charset="-127"/>
                <a:ea typeface="HY울릉도M" pitchFamily="18" charset="-127"/>
              </a:rPr>
              <a:pPr algn="ctr">
                <a:lnSpc>
                  <a:spcPct val="100000"/>
                </a:lnSpc>
              </a:pPr>
              <a:t>‹#›</a:t>
            </a:fld>
            <a:endParaRPr lang="en-US" altLang="ko-KR" sz="1000" dirty="0">
              <a:solidFill>
                <a:srgbClr val="71717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0" name="Picture 26" descr="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263" y="6669088"/>
            <a:ext cx="1152525" cy="152400"/>
          </a:xfrm>
          <a:prstGeom prst="rect">
            <a:avLst/>
          </a:prstGeom>
          <a:noFill/>
        </p:spPr>
      </p:pic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0" y="6619875"/>
            <a:ext cx="9144000" cy="0"/>
          </a:xfrm>
          <a:prstGeom prst="line">
            <a:avLst/>
          </a:prstGeom>
          <a:noFill/>
          <a:ln w="317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gif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jpeg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71604" y="2928934"/>
            <a:ext cx="7429552" cy="541331"/>
          </a:xfrm>
        </p:spPr>
        <p:txBody>
          <a:bodyPr>
            <a:noAutofit/>
          </a:bodyPr>
          <a:lstStyle/>
          <a:p>
            <a:r>
              <a:rPr lang="ko-KR" altLang="en-US" sz="4000" dirty="0" smtClean="0"/>
              <a:t>통합 </a:t>
            </a:r>
            <a:r>
              <a:rPr lang="en-US" altLang="ko-KR" sz="4000" dirty="0" smtClean="0"/>
              <a:t>DB &amp;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CMS </a:t>
            </a:r>
            <a:r>
              <a:rPr lang="ko-KR" altLang="en-US" sz="4000" dirty="0" smtClean="0"/>
              <a:t>적용방안</a:t>
            </a:r>
            <a:endParaRPr lang="ko-KR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357686" y="4143380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2008. 7.24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250622" y="1844675"/>
            <a:ext cx="8642757" cy="4679950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gray">
          <a:xfrm>
            <a:off x="250825" y="981075"/>
            <a:ext cx="8713788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" tIns="0" rIns="10800">
            <a:spAutoFit/>
          </a:bodyPr>
          <a:lstStyle/>
          <a:p>
            <a:pPr algn="l">
              <a:spcBef>
                <a:spcPct val="20000"/>
              </a:spcBef>
            </a:pPr>
            <a:r>
              <a:rPr lang="ko-KR" altLang="en-US" sz="1400" b="0" dirty="0" smtClean="0">
                <a:latin typeface="+mn-ea"/>
              </a:rPr>
              <a:t>물리적으로 </a:t>
            </a:r>
            <a:r>
              <a:rPr lang="ko-KR" altLang="en-US" sz="1400" dirty="0" smtClean="0">
                <a:latin typeface="+mn-ea"/>
              </a:rPr>
              <a:t>보관용 </a:t>
            </a:r>
            <a:r>
              <a:rPr lang="en-US" altLang="ko-KR" sz="1400" dirty="0" smtClean="0">
                <a:latin typeface="+mn-ea"/>
              </a:rPr>
              <a:t>DB</a:t>
            </a:r>
            <a:r>
              <a:rPr lang="ko-KR" altLang="en-US" sz="1400" dirty="0" smtClean="0">
                <a:latin typeface="+mn-ea"/>
              </a:rPr>
              <a:t>와 인터넷 서비스 </a:t>
            </a:r>
            <a:r>
              <a:rPr lang="en-US" altLang="ko-KR" sz="1400" dirty="0" smtClean="0">
                <a:latin typeface="+mn-ea"/>
              </a:rPr>
              <a:t>DB</a:t>
            </a:r>
            <a:r>
              <a:rPr lang="ko-KR" altLang="en-US" sz="1400" dirty="0" smtClean="0">
                <a:latin typeface="+mn-ea"/>
              </a:rPr>
              <a:t>가 별도로 존재 하며 각 </a:t>
            </a:r>
            <a:r>
              <a:rPr lang="en-US" altLang="ko-KR" sz="1400" dirty="0" smtClean="0">
                <a:latin typeface="+mn-ea"/>
              </a:rPr>
              <a:t>DB</a:t>
            </a:r>
            <a:r>
              <a:rPr lang="ko-KR" altLang="en-US" sz="1400" dirty="0" smtClean="0">
                <a:latin typeface="+mn-ea"/>
              </a:rPr>
              <a:t>는 해당 서비스를 위해 별도 서비스가 가능합니다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sz="1400" b="0" dirty="0" smtClean="0">
              <a:latin typeface="+mn-ea"/>
            </a:endParaRPr>
          </a:p>
          <a:p>
            <a:pPr algn="l">
              <a:spcBef>
                <a:spcPct val="20000"/>
              </a:spcBef>
            </a:pPr>
            <a:r>
              <a:rPr lang="ko-KR" altLang="en-US" sz="1400" dirty="0" smtClean="0">
                <a:latin typeface="+mn-ea"/>
              </a:rPr>
              <a:t>이 통합안은 기사나 기타 컨텐츠를 각 서비스에 맞게 별도로 관리 하며 통합 </a:t>
            </a:r>
            <a:r>
              <a:rPr lang="en-US" altLang="ko-KR" sz="1400" dirty="0" smtClean="0">
                <a:latin typeface="+mn-ea"/>
              </a:rPr>
              <a:t>CMS</a:t>
            </a:r>
            <a:r>
              <a:rPr lang="ko-KR" altLang="en-US" sz="1400" dirty="0" smtClean="0">
                <a:latin typeface="+mn-ea"/>
              </a:rPr>
              <a:t>를 통해 가상적으로 통합하여 관리가</a:t>
            </a:r>
            <a:r>
              <a:rPr lang="en-US" altLang="ko-KR" sz="1400" dirty="0" smtClean="0">
                <a:latin typeface="+mn-ea"/>
              </a:rPr>
              <a:t/>
            </a:r>
            <a:br>
              <a:rPr lang="en-US" altLang="ko-KR" sz="1400" dirty="0" smtClean="0">
                <a:latin typeface="+mn-ea"/>
              </a:rPr>
            </a:br>
            <a:r>
              <a:rPr lang="ko-KR" altLang="en-US" sz="1400" dirty="0" smtClean="0">
                <a:latin typeface="+mn-ea"/>
              </a:rPr>
              <a:t>가능합니다</a:t>
            </a:r>
            <a:r>
              <a:rPr lang="en-US" altLang="ko-KR" sz="1400" dirty="0" smtClean="0">
                <a:latin typeface="+mn-ea"/>
              </a:rPr>
              <a:t>. </a:t>
            </a:r>
            <a:r>
              <a:rPr lang="ko-KR" altLang="en-US" sz="1400" dirty="0" smtClean="0">
                <a:latin typeface="+mn-ea"/>
              </a:rPr>
              <a:t>각 서비스에 맞게 기사나 컨텐츠를 변경하여 서비스가 가능합니다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b="0" dirty="0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0" y="0"/>
            <a:ext cx="5643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5.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통합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DB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구성 방안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– 2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안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28596" y="4357693"/>
            <a:ext cx="2643206" cy="192882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800" dirty="0" smtClean="0">
                <a:latin typeface="가는각진제목체" pitchFamily="18" charset="-127"/>
                <a:ea typeface="가는각진제목체" pitchFamily="18" charset="-127"/>
              </a:rPr>
              <a:t>지면 제작용 </a:t>
            </a:r>
            <a: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b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기사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동영상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인물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도서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,PDF,…)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1142976" y="3000372"/>
            <a:ext cx="1781187" cy="682626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지면 제작기 </a:t>
            </a:r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(CTS)</a:t>
            </a:r>
            <a:endParaRPr lang="en-US" altLang="ko-KR" sz="1400" dirty="0">
              <a:solidFill>
                <a:schemeClr val="bg1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 rot="5400000">
            <a:off x="1850211" y="3901125"/>
            <a:ext cx="357191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5143504" y="3000372"/>
            <a:ext cx="1781187" cy="682626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통합 </a:t>
            </a:r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CMS</a:t>
            </a:r>
            <a:endParaRPr lang="en-US" altLang="ko-KR" sz="1400" dirty="0">
              <a:solidFill>
                <a:schemeClr val="bg1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30" name="오른쪽 화살표 29"/>
          <p:cNvSpPr/>
          <p:nvPr/>
        </p:nvSpPr>
        <p:spPr>
          <a:xfrm>
            <a:off x="3214678" y="3214686"/>
            <a:ext cx="1714512" cy="2857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2714612" y="2428868"/>
            <a:ext cx="2786082" cy="2857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신문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지면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컨텐츠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기사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동영상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09915" y="4381507"/>
            <a:ext cx="2643206" cy="192882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800" dirty="0" smtClean="0">
                <a:latin typeface="가는각진제목체" pitchFamily="18" charset="-127"/>
                <a:ea typeface="가는각진제목체" pitchFamily="18" charset="-127"/>
              </a:rPr>
              <a:t>보관용 </a:t>
            </a:r>
            <a: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b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기사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동영상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인물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도서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,PDF,…)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995997" y="4381507"/>
            <a:ext cx="2643206" cy="192882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800" dirty="0" smtClean="0">
                <a:latin typeface="가는각진제목체" pitchFamily="18" charset="-127"/>
                <a:ea typeface="가는각진제목체" pitchFamily="18" charset="-127"/>
              </a:rPr>
              <a:t>인터넷 서비스 </a:t>
            </a:r>
            <a: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b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 (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기사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동영상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인물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도서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,PDF,…)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8" name="오른쪽 화살표 17"/>
          <p:cNvSpPr/>
          <p:nvPr/>
        </p:nvSpPr>
        <p:spPr>
          <a:xfrm rot="7460441">
            <a:off x="4769647" y="3863026"/>
            <a:ext cx="357191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 rot="3020603">
            <a:off x="6974695" y="3901127"/>
            <a:ext cx="357191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07" name="Rectangle 23"/>
          <p:cNvSpPr>
            <a:spLocks noChangeArrowheads="1"/>
          </p:cNvSpPr>
          <p:nvPr/>
        </p:nvSpPr>
        <p:spPr bwMode="auto">
          <a:xfrm>
            <a:off x="0" y="0"/>
            <a:ext cx="6929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5.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통합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DB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구성 방안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–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세부 컨텐츠 통합안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1" name="Rectangle 56"/>
          <p:cNvSpPr>
            <a:spLocks noChangeArrowheads="1"/>
          </p:cNvSpPr>
          <p:nvPr/>
        </p:nvSpPr>
        <p:spPr bwMode="auto">
          <a:xfrm>
            <a:off x="142845" y="1785926"/>
            <a:ext cx="8858312" cy="4738699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85720" y="3143248"/>
            <a:ext cx="5572164" cy="3214710"/>
          </a:xfrm>
          <a:prstGeom prst="can">
            <a:avLst>
              <a:gd name="adj" fmla="val 12886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6543" y="3643314"/>
            <a:ext cx="1195396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기사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 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771630" y="3643314"/>
            <a:ext cx="1195396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화상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143240" y="3643314"/>
            <a:ext cx="1195396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인물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214282" y="1928802"/>
            <a:ext cx="708025" cy="1009808"/>
            <a:chOff x="352395" y="2397146"/>
            <a:chExt cx="708025" cy="1009808"/>
          </a:xfrm>
        </p:grpSpPr>
        <p:sp>
          <p:nvSpPr>
            <p:cNvPr id="10" name="Text Box 739"/>
            <p:cNvSpPr txBox="1">
              <a:spLocks noChangeArrowheads="1"/>
            </p:cNvSpPr>
            <p:nvPr/>
          </p:nvSpPr>
          <p:spPr bwMode="auto">
            <a:xfrm>
              <a:off x="423832" y="3160733"/>
              <a:ext cx="59503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000" b="0" dirty="0" smtClean="0">
                  <a:latin typeface="가는각진제목체" pitchFamily="18" charset="-127"/>
                  <a:ea typeface="가는각진제목체" pitchFamily="18" charset="-127"/>
                </a:rPr>
                <a:t>&lt;</a:t>
              </a:r>
              <a:r>
                <a:rPr lang="ko-KR" altLang="en-US" sz="1000" b="0" dirty="0" smtClean="0">
                  <a:latin typeface="가는각진제목체" pitchFamily="18" charset="-127"/>
                  <a:ea typeface="가는각진제목체" pitchFamily="18" charset="-127"/>
                </a:rPr>
                <a:t>관리자</a:t>
              </a:r>
              <a:r>
                <a:rPr lang="en-US" altLang="ko-KR" sz="1000" b="0" dirty="0" smtClean="0">
                  <a:latin typeface="가는각진제목체" pitchFamily="18" charset="-127"/>
                  <a:ea typeface="가는각진제목체" pitchFamily="18" charset="-127"/>
                </a:rPr>
                <a:t>&gt;</a:t>
              </a:r>
              <a:endParaRPr lang="en-US" altLang="ko-KR" sz="1000" b="0" dirty="0"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pic>
          <p:nvPicPr>
            <p:cNvPr id="11" name="Picture 740" descr="MCj0419012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395" y="2397146"/>
              <a:ext cx="708025" cy="720725"/>
            </a:xfrm>
            <a:prstGeom prst="rect">
              <a:avLst/>
            </a:prstGeom>
            <a:noFill/>
          </p:spPr>
        </p:pic>
      </p:grp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2138346" y="2035326"/>
            <a:ext cx="1781187" cy="682626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통합 관리 시스템</a:t>
            </a:r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(CMS)</a:t>
            </a:r>
            <a:endParaRPr lang="en-US" altLang="ko-KR" sz="1400" dirty="0">
              <a:solidFill>
                <a:schemeClr val="bg1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1171551" y="2236936"/>
            <a:ext cx="785818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 rot="5400000">
            <a:off x="2845581" y="2793204"/>
            <a:ext cx="357191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481512" y="3643314"/>
            <a:ext cx="1195396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도서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9322" y="1928802"/>
            <a:ext cx="30718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u="sng" dirty="0" smtClean="0">
                <a:solidFill>
                  <a:schemeClr val="accent1">
                    <a:lumMod val="50000"/>
                  </a:schemeClr>
                </a:solidFill>
                <a:latin typeface="가는각진제목체" pitchFamily="18" charset="-127"/>
                <a:ea typeface="가는각진제목체" pitchFamily="18" charset="-127"/>
              </a:rPr>
              <a:t>범위 산정</a:t>
            </a:r>
            <a:endParaRPr lang="en-US" altLang="ko-KR" b="1" u="sng" dirty="0" smtClean="0">
              <a:solidFill>
                <a:schemeClr val="accent1">
                  <a:lumMod val="50000"/>
                </a:schemeClr>
              </a:solidFill>
              <a:latin typeface="가는각진제목체" pitchFamily="18" charset="-127"/>
              <a:ea typeface="가는각진제목체" pitchFamily="18" charset="-127"/>
            </a:endParaRPr>
          </a:p>
          <a:p>
            <a:pPr marL="228600" indent="-228600">
              <a:buAutoNum type="arabicPeriod"/>
            </a:pP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통합되는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는 왼편과 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같음</a:t>
            </a:r>
            <a:endParaRPr lang="en-US" altLang="ko-KR" sz="1400" dirty="0" smtClean="0">
              <a:latin typeface="가는각진제목체" pitchFamily="18" charset="-127"/>
              <a:ea typeface="가는각진제목체" pitchFamily="18" charset="-127"/>
            </a:endParaRPr>
          </a:p>
          <a:p>
            <a:pPr marL="228600" indent="-228600">
              <a:buAutoNum type="arabicPeriod"/>
            </a:pPr>
            <a:endParaRPr lang="en-US" altLang="ko-KR" sz="1400" dirty="0" smtClean="0">
              <a:latin typeface="가는각진제목체" pitchFamily="18" charset="-127"/>
              <a:ea typeface="가는각진제목체" pitchFamily="18" charset="-127"/>
            </a:endParaRPr>
          </a:p>
          <a:p>
            <a:pPr marL="228600" indent="-228600">
              <a:buAutoNum type="arabicPeriod"/>
            </a:pP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통합 가능 컨텐츠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본지 기사 정보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본지 화상 정보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인물 정보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도서 정보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PDF 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정보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서비스 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기사 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정보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  (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통합 시 사이트 재구축 필요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)</a:t>
            </a:r>
          </a:p>
          <a:p>
            <a:pPr marL="228600" indent="-228600">
              <a:buAutoNum type="arabicPeriod"/>
            </a:pPr>
            <a:endParaRPr lang="en-US" altLang="ko-KR" sz="1400" dirty="0" smtClean="0">
              <a:latin typeface="가는각진제목체" pitchFamily="18" charset="-127"/>
              <a:ea typeface="가는각진제목체" pitchFamily="18" charset="-127"/>
            </a:endParaRPr>
          </a:p>
          <a:p>
            <a:pPr marL="228600" indent="-228600">
              <a:buAutoNum type="arabicPeriod"/>
            </a:pP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통합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내의 컨텐츠를 닷컴을 통해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서비스 가능</a:t>
            </a:r>
            <a:endParaRPr lang="en-US" altLang="ko-KR" sz="1400" dirty="0" smtClean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436543" y="5470545"/>
            <a:ext cx="1195396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기관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1771630" y="5470545"/>
            <a:ext cx="1195396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업체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143240" y="5470545"/>
            <a:ext cx="1195396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간행물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481512" y="5470545"/>
            <a:ext cx="1195396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PDF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552686" y="4443420"/>
            <a:ext cx="1057282" cy="881069"/>
          </a:xfrm>
          <a:prstGeom prst="can">
            <a:avLst>
              <a:gd name="adj" fmla="val 3036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DB </a:t>
            </a:r>
            <a:r>
              <a:rPr lang="ko-KR" altLang="en-US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연관</a:t>
            </a:r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ko-KR" altLang="en-US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메타 정보</a:t>
            </a:r>
            <a:endParaRPr lang="ko-KR" altLang="en-US" sz="1400" dirty="0">
              <a:solidFill>
                <a:schemeClr val="bg1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cxnSp>
        <p:nvCxnSpPr>
          <p:cNvPr id="22" name="Shape 21"/>
          <p:cNvCxnSpPr>
            <a:stCxn id="6" idx="3"/>
          </p:cNvCxnSpPr>
          <p:nvPr/>
        </p:nvCxnSpPr>
        <p:spPr>
          <a:xfrm rot="16200000" flipH="1">
            <a:off x="1532315" y="3889776"/>
            <a:ext cx="469909" cy="1466057"/>
          </a:xfrm>
          <a:prstGeom prst="bentConnector2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22"/>
          <p:cNvCxnSpPr>
            <a:stCxn id="17" idx="1"/>
          </p:cNvCxnSpPr>
          <p:nvPr/>
        </p:nvCxnSpPr>
        <p:spPr>
          <a:xfrm rot="5400000" flipH="1" flipV="1">
            <a:off x="1532315" y="4502563"/>
            <a:ext cx="469909" cy="1466057"/>
          </a:xfrm>
          <a:prstGeom prst="bentConnector2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15" idx="3"/>
          </p:cNvCxnSpPr>
          <p:nvPr/>
        </p:nvCxnSpPr>
        <p:spPr>
          <a:xfrm rot="5400000">
            <a:off x="4126304" y="3904853"/>
            <a:ext cx="469909" cy="1435904"/>
          </a:xfrm>
          <a:prstGeom prst="bentConnector2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stCxn id="20" idx="1"/>
          </p:cNvCxnSpPr>
          <p:nvPr/>
        </p:nvCxnSpPr>
        <p:spPr>
          <a:xfrm rot="16200000" flipV="1">
            <a:off x="4126304" y="4517639"/>
            <a:ext cx="469909" cy="1435904"/>
          </a:xfrm>
          <a:prstGeom prst="bentConnector2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stCxn id="7" idx="3"/>
          </p:cNvCxnSpPr>
          <p:nvPr/>
        </p:nvCxnSpPr>
        <p:spPr>
          <a:xfrm rot="5400000">
            <a:off x="2199858" y="4545415"/>
            <a:ext cx="327035" cy="11906"/>
          </a:xfrm>
          <a:prstGeom prst="line">
            <a:avLst/>
          </a:prstGeom>
          <a:ln w="19050">
            <a:solidFill>
              <a:srgbClr val="213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>
            <a:endCxn id="18" idx="1"/>
          </p:cNvCxnSpPr>
          <p:nvPr/>
        </p:nvCxnSpPr>
        <p:spPr>
          <a:xfrm rot="5400000">
            <a:off x="2205812" y="5307028"/>
            <a:ext cx="327033" cy="1588"/>
          </a:xfrm>
          <a:prstGeom prst="line">
            <a:avLst/>
          </a:prstGeom>
          <a:ln w="19050">
            <a:solidFill>
              <a:srgbClr val="213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2357422" y="4714884"/>
            <a:ext cx="142876" cy="1588"/>
          </a:xfrm>
          <a:prstGeom prst="straightConnector1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2376472" y="5151449"/>
            <a:ext cx="142876" cy="1588"/>
          </a:xfrm>
          <a:prstGeom prst="straightConnector1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rot="10800000">
            <a:off x="3671882" y="4714885"/>
            <a:ext cx="131764" cy="2"/>
          </a:xfrm>
          <a:prstGeom prst="straightConnector1">
            <a:avLst/>
          </a:prstGeom>
          <a:ln w="19050">
            <a:solidFill>
              <a:srgbClr val="213A4F"/>
            </a:solidFill>
            <a:tailEnd type="arrow"/>
          </a:ln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rot="10800000">
            <a:off x="3671882" y="5143512"/>
            <a:ext cx="150815" cy="7938"/>
          </a:xfrm>
          <a:prstGeom prst="straightConnector1">
            <a:avLst/>
          </a:prstGeom>
          <a:ln w="19050">
            <a:solidFill>
              <a:srgbClr val="213A4F"/>
            </a:solidFill>
            <a:tailEnd type="arrow"/>
          </a:ln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rot="5400000">
            <a:off x="3638142" y="4545416"/>
            <a:ext cx="327035" cy="11906"/>
          </a:xfrm>
          <a:prstGeom prst="line">
            <a:avLst/>
          </a:prstGeom>
          <a:ln w="19050">
            <a:solidFill>
              <a:srgbClr val="213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rot="5400000">
            <a:off x="3652034" y="5307029"/>
            <a:ext cx="327033" cy="1588"/>
          </a:xfrm>
          <a:prstGeom prst="line">
            <a:avLst/>
          </a:prstGeom>
          <a:ln w="19050">
            <a:solidFill>
              <a:srgbClr val="213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250825" y="981075"/>
            <a:ext cx="871378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" tIns="0" rIns="10800">
            <a:spAutoFit/>
          </a:bodyPr>
          <a:lstStyle/>
          <a:p>
            <a:pPr algn="l">
              <a:spcBef>
                <a:spcPct val="20000"/>
              </a:spcBef>
            </a:pPr>
            <a:r>
              <a:rPr lang="ko-KR" altLang="en-US" sz="1400" b="0" dirty="0" smtClean="0">
                <a:latin typeface="+mn-ea"/>
              </a:rPr>
              <a:t>통합된 </a:t>
            </a:r>
            <a:r>
              <a:rPr lang="en-US" altLang="ko-KR" sz="1400" b="0" dirty="0" smtClean="0">
                <a:latin typeface="+mn-ea"/>
              </a:rPr>
              <a:t>DB</a:t>
            </a:r>
            <a:r>
              <a:rPr lang="ko-KR" altLang="en-US" sz="1400" b="0" dirty="0" smtClean="0">
                <a:latin typeface="+mn-ea"/>
              </a:rPr>
              <a:t>내의 기사나 기타 컨텐츠를 관리 함에 있어 컨텐츠간의 관계정보를 별도 관리 하여 향후 컨텐츠의 활용성을 </a:t>
            </a:r>
            <a:r>
              <a:rPr lang="en-US" altLang="ko-KR" sz="1400" b="0" dirty="0" smtClean="0">
                <a:latin typeface="+mn-ea"/>
              </a:rPr>
              <a:t/>
            </a:r>
            <a:br>
              <a:rPr lang="en-US" altLang="ko-KR" sz="1400" b="0" dirty="0" smtClean="0">
                <a:latin typeface="+mn-ea"/>
              </a:rPr>
            </a:br>
            <a:r>
              <a:rPr lang="ko-KR" altLang="en-US" sz="1400" b="0" dirty="0" smtClean="0">
                <a:latin typeface="+mn-ea"/>
              </a:rPr>
              <a:t>극대화합니다</a:t>
            </a:r>
            <a:r>
              <a:rPr lang="en-US" altLang="ko-KR" sz="1400" b="0" dirty="0" smtClean="0">
                <a:latin typeface="+mn-ea"/>
              </a:rPr>
              <a:t>.</a:t>
            </a:r>
            <a:br>
              <a:rPr lang="en-US" altLang="ko-KR" sz="1400" b="0" dirty="0" smtClean="0">
                <a:latin typeface="+mn-ea"/>
              </a:rPr>
            </a:br>
            <a:r>
              <a:rPr lang="ko-KR" altLang="en-US" sz="1400" b="0" dirty="0" smtClean="0">
                <a:latin typeface="+mn-ea"/>
              </a:rPr>
              <a:t>각 컨텐츠 별 관계 </a:t>
            </a:r>
            <a:r>
              <a:rPr lang="ko-KR" altLang="en-US" sz="1400" dirty="0" smtClean="0">
                <a:latin typeface="+mn-ea"/>
              </a:rPr>
              <a:t>정보는 별도 테이블 또는 타 </a:t>
            </a:r>
            <a:r>
              <a:rPr lang="en-US" altLang="ko-KR" sz="1400" dirty="0" smtClean="0">
                <a:latin typeface="+mn-ea"/>
              </a:rPr>
              <a:t>DB</a:t>
            </a:r>
            <a:r>
              <a:rPr lang="ko-KR" altLang="en-US" sz="1400" dirty="0" smtClean="0">
                <a:latin typeface="+mn-ea"/>
              </a:rPr>
              <a:t>로 구축이 가능합니다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sz="1400" b="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utoShape 5"/>
          <p:cNvSpPr>
            <a:spLocks noChangeArrowheads="1"/>
          </p:cNvSpPr>
          <p:nvPr/>
        </p:nvSpPr>
        <p:spPr bwMode="auto">
          <a:xfrm>
            <a:off x="4572000" y="3428999"/>
            <a:ext cx="4429156" cy="3043259"/>
          </a:xfrm>
          <a:prstGeom prst="can">
            <a:avLst>
              <a:gd name="adj" fmla="val 12886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72407" name="Rectangle 23"/>
          <p:cNvSpPr>
            <a:spLocks noChangeArrowheads="1"/>
          </p:cNvSpPr>
          <p:nvPr/>
        </p:nvSpPr>
        <p:spPr bwMode="auto">
          <a:xfrm>
            <a:off x="0" y="0"/>
            <a:ext cx="5929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5.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통합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DB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구성 방안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–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세부 컨텐츠 통합안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계속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4" name="AutoShape 5"/>
          <p:cNvSpPr>
            <a:spLocks noChangeArrowheads="1"/>
          </p:cNvSpPr>
          <p:nvPr/>
        </p:nvSpPr>
        <p:spPr bwMode="auto">
          <a:xfrm>
            <a:off x="109506" y="3428999"/>
            <a:ext cx="4429156" cy="3043259"/>
          </a:xfrm>
          <a:prstGeom prst="can">
            <a:avLst>
              <a:gd name="adj" fmla="val 12886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05" name="AutoShape 5"/>
          <p:cNvSpPr>
            <a:spLocks noChangeArrowheads="1"/>
          </p:cNvSpPr>
          <p:nvPr/>
        </p:nvSpPr>
        <p:spPr bwMode="auto">
          <a:xfrm>
            <a:off x="152369" y="3857627"/>
            <a:ext cx="804868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기사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 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06" name="AutoShape 5"/>
          <p:cNvSpPr>
            <a:spLocks noChangeArrowheads="1"/>
          </p:cNvSpPr>
          <p:nvPr/>
        </p:nvSpPr>
        <p:spPr bwMode="auto">
          <a:xfrm>
            <a:off x="1090588" y="3857627"/>
            <a:ext cx="804868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화상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07" name="AutoShape 5"/>
          <p:cNvSpPr>
            <a:spLocks noChangeArrowheads="1"/>
          </p:cNvSpPr>
          <p:nvPr/>
        </p:nvSpPr>
        <p:spPr bwMode="auto">
          <a:xfrm>
            <a:off x="2733662" y="3857627"/>
            <a:ext cx="804868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인물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08" name="AutoShape 5"/>
          <p:cNvSpPr>
            <a:spLocks noChangeArrowheads="1"/>
          </p:cNvSpPr>
          <p:nvPr/>
        </p:nvSpPr>
        <p:spPr bwMode="auto">
          <a:xfrm>
            <a:off x="3662356" y="3857627"/>
            <a:ext cx="804868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도서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09" name="AutoShape 5"/>
          <p:cNvSpPr>
            <a:spLocks noChangeArrowheads="1"/>
          </p:cNvSpPr>
          <p:nvPr/>
        </p:nvSpPr>
        <p:spPr bwMode="auto">
          <a:xfrm>
            <a:off x="152369" y="5589608"/>
            <a:ext cx="804868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업체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10" name="AutoShape 5"/>
          <p:cNvSpPr>
            <a:spLocks noChangeArrowheads="1"/>
          </p:cNvSpPr>
          <p:nvPr/>
        </p:nvSpPr>
        <p:spPr bwMode="auto">
          <a:xfrm>
            <a:off x="1090588" y="5589608"/>
            <a:ext cx="804868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기관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11" name="AutoShape 5"/>
          <p:cNvSpPr>
            <a:spLocks noChangeArrowheads="1"/>
          </p:cNvSpPr>
          <p:nvPr/>
        </p:nvSpPr>
        <p:spPr bwMode="auto">
          <a:xfrm>
            <a:off x="2733662" y="5589608"/>
            <a:ext cx="804868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잡지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12" name="AutoShape 5"/>
          <p:cNvSpPr>
            <a:spLocks noChangeArrowheads="1"/>
          </p:cNvSpPr>
          <p:nvPr/>
        </p:nvSpPr>
        <p:spPr bwMode="auto">
          <a:xfrm>
            <a:off x="3662356" y="5589608"/>
            <a:ext cx="804868" cy="74453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PDF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13" name="AutoShape 5"/>
          <p:cNvSpPr>
            <a:spLocks noChangeArrowheads="1"/>
          </p:cNvSpPr>
          <p:nvPr/>
        </p:nvSpPr>
        <p:spPr bwMode="auto">
          <a:xfrm>
            <a:off x="1862119" y="4619633"/>
            <a:ext cx="1057282" cy="881069"/>
          </a:xfrm>
          <a:prstGeom prst="can">
            <a:avLst>
              <a:gd name="adj" fmla="val 3036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DB </a:t>
            </a:r>
            <a:r>
              <a:rPr lang="ko-KR" altLang="en-US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연관</a:t>
            </a:r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ko-KR" altLang="en-US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메타 정보</a:t>
            </a:r>
            <a:endParaRPr lang="ko-KR" altLang="en-US" sz="1400" dirty="0">
              <a:solidFill>
                <a:schemeClr val="bg1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cxnSp>
        <p:nvCxnSpPr>
          <p:cNvPr id="114" name="Shape 113"/>
          <p:cNvCxnSpPr>
            <a:stCxn id="105" idx="3"/>
          </p:cNvCxnSpPr>
          <p:nvPr/>
        </p:nvCxnSpPr>
        <p:spPr>
          <a:xfrm rot="16200000" flipH="1">
            <a:off x="918737" y="4238229"/>
            <a:ext cx="469909" cy="1197777"/>
          </a:xfrm>
          <a:prstGeom prst="bentConnector2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hape 114"/>
          <p:cNvCxnSpPr/>
          <p:nvPr/>
        </p:nvCxnSpPr>
        <p:spPr>
          <a:xfrm rot="5400000" flipH="1" flipV="1">
            <a:off x="935406" y="4784340"/>
            <a:ext cx="469909" cy="1197777"/>
          </a:xfrm>
          <a:prstGeom prst="bentConnector2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108" idx="3"/>
          </p:cNvCxnSpPr>
          <p:nvPr/>
        </p:nvCxnSpPr>
        <p:spPr>
          <a:xfrm rot="5400000">
            <a:off x="3280953" y="4288237"/>
            <a:ext cx="469911" cy="1097764"/>
          </a:xfrm>
          <a:prstGeom prst="bentConnector2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hape 116"/>
          <p:cNvCxnSpPr/>
          <p:nvPr/>
        </p:nvCxnSpPr>
        <p:spPr>
          <a:xfrm rot="16200000" flipV="1">
            <a:off x="3242853" y="4834346"/>
            <a:ext cx="469909" cy="1097764"/>
          </a:xfrm>
          <a:prstGeom prst="bentConnector2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>
            <a:stCxn id="106" idx="3"/>
          </p:cNvCxnSpPr>
          <p:nvPr/>
        </p:nvCxnSpPr>
        <p:spPr>
          <a:xfrm rot="16200000" flipH="1">
            <a:off x="1435472" y="4659714"/>
            <a:ext cx="298459" cy="183358"/>
          </a:xfrm>
          <a:prstGeom prst="line">
            <a:avLst/>
          </a:prstGeom>
          <a:ln w="19050">
            <a:solidFill>
              <a:srgbClr val="213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 rot="5400000">
            <a:off x="1456903" y="5365369"/>
            <a:ext cx="298458" cy="150020"/>
          </a:xfrm>
          <a:prstGeom prst="line">
            <a:avLst/>
          </a:prstGeom>
          <a:ln w="19050">
            <a:solidFill>
              <a:srgbClr val="213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화살표 연결선 119"/>
          <p:cNvCxnSpPr/>
          <p:nvPr/>
        </p:nvCxnSpPr>
        <p:spPr>
          <a:xfrm>
            <a:off x="1681142" y="4891097"/>
            <a:ext cx="142876" cy="1588"/>
          </a:xfrm>
          <a:prstGeom prst="straightConnector1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화살표 연결선 120"/>
          <p:cNvCxnSpPr/>
          <p:nvPr/>
        </p:nvCxnSpPr>
        <p:spPr>
          <a:xfrm>
            <a:off x="1671617" y="5318137"/>
            <a:ext cx="142876" cy="1588"/>
          </a:xfrm>
          <a:prstGeom prst="straightConnector1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화살표 연결선 121"/>
          <p:cNvCxnSpPr/>
          <p:nvPr/>
        </p:nvCxnSpPr>
        <p:spPr>
          <a:xfrm rot="10800000">
            <a:off x="2995602" y="4891098"/>
            <a:ext cx="131764" cy="2"/>
          </a:xfrm>
          <a:prstGeom prst="straightConnector1">
            <a:avLst/>
          </a:prstGeom>
          <a:ln w="19050">
            <a:solidFill>
              <a:srgbClr val="213A4F"/>
            </a:solidFill>
            <a:tailEnd type="arrow"/>
          </a:ln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화살표 연결선 122"/>
          <p:cNvCxnSpPr/>
          <p:nvPr/>
        </p:nvCxnSpPr>
        <p:spPr>
          <a:xfrm rot="10800000">
            <a:off x="2995602" y="5281625"/>
            <a:ext cx="150815" cy="7938"/>
          </a:xfrm>
          <a:prstGeom prst="straightConnector1">
            <a:avLst/>
          </a:prstGeom>
          <a:ln w="19050">
            <a:solidFill>
              <a:srgbClr val="213A4F"/>
            </a:solidFill>
            <a:tailEnd type="arrow"/>
          </a:ln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>
            <a:stCxn id="107" idx="3"/>
          </p:cNvCxnSpPr>
          <p:nvPr/>
        </p:nvCxnSpPr>
        <p:spPr>
          <a:xfrm rot="5400000">
            <a:off x="2983295" y="4738297"/>
            <a:ext cx="288935" cy="16669"/>
          </a:xfrm>
          <a:prstGeom prst="line">
            <a:avLst/>
          </a:prstGeom>
          <a:ln w="19050">
            <a:solidFill>
              <a:srgbClr val="213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 rot="5400000">
            <a:off x="2975754" y="5445142"/>
            <a:ext cx="327033" cy="1588"/>
          </a:xfrm>
          <a:prstGeom prst="line">
            <a:avLst/>
          </a:prstGeom>
          <a:ln w="19050">
            <a:solidFill>
              <a:srgbClr val="213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hape 193"/>
          <p:cNvCxnSpPr/>
          <p:nvPr/>
        </p:nvCxnSpPr>
        <p:spPr>
          <a:xfrm rot="16200000" flipH="1">
            <a:off x="5428825" y="4228704"/>
            <a:ext cx="469909" cy="1197777"/>
          </a:xfrm>
          <a:prstGeom prst="bentConnector2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hape 194"/>
          <p:cNvCxnSpPr/>
          <p:nvPr/>
        </p:nvCxnSpPr>
        <p:spPr>
          <a:xfrm rot="5400000" flipH="1" flipV="1">
            <a:off x="5428825" y="4841491"/>
            <a:ext cx="469909" cy="1197777"/>
          </a:xfrm>
          <a:prstGeom prst="bentConnector2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hape 195"/>
          <p:cNvCxnSpPr/>
          <p:nvPr/>
        </p:nvCxnSpPr>
        <p:spPr>
          <a:xfrm rot="5400000">
            <a:off x="7791041" y="4278712"/>
            <a:ext cx="469911" cy="1097764"/>
          </a:xfrm>
          <a:prstGeom prst="bentConnector2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hape 196"/>
          <p:cNvCxnSpPr/>
          <p:nvPr/>
        </p:nvCxnSpPr>
        <p:spPr>
          <a:xfrm rot="16200000" flipV="1">
            <a:off x="7791042" y="4891497"/>
            <a:ext cx="469909" cy="1097764"/>
          </a:xfrm>
          <a:prstGeom prst="bentConnector2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/>
          <p:cNvCxnSpPr/>
          <p:nvPr/>
        </p:nvCxnSpPr>
        <p:spPr>
          <a:xfrm rot="16200000" flipH="1">
            <a:off x="5931272" y="4664477"/>
            <a:ext cx="327034" cy="183358"/>
          </a:xfrm>
          <a:prstGeom prst="line">
            <a:avLst/>
          </a:prstGeom>
          <a:ln w="19050">
            <a:solidFill>
              <a:srgbClr val="213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연결선 198"/>
          <p:cNvCxnSpPr/>
          <p:nvPr/>
        </p:nvCxnSpPr>
        <p:spPr>
          <a:xfrm rot="5400000">
            <a:off x="5938021" y="5414183"/>
            <a:ext cx="326239" cy="196060"/>
          </a:xfrm>
          <a:prstGeom prst="line">
            <a:avLst/>
          </a:prstGeom>
          <a:ln w="19050">
            <a:solidFill>
              <a:srgbClr val="213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화살표 연결선 199"/>
          <p:cNvCxnSpPr/>
          <p:nvPr/>
        </p:nvCxnSpPr>
        <p:spPr>
          <a:xfrm>
            <a:off x="6191230" y="4919672"/>
            <a:ext cx="142876" cy="1588"/>
          </a:xfrm>
          <a:prstGeom prst="straightConnector1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화살표 연결선 200"/>
          <p:cNvCxnSpPr/>
          <p:nvPr/>
        </p:nvCxnSpPr>
        <p:spPr>
          <a:xfrm>
            <a:off x="6210280" y="5356237"/>
            <a:ext cx="142876" cy="1588"/>
          </a:xfrm>
          <a:prstGeom prst="straightConnector1">
            <a:avLst/>
          </a:prstGeom>
          <a:ln w="19050">
            <a:solidFill>
              <a:srgbClr val="213A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직선 화살표 연결선 201"/>
          <p:cNvCxnSpPr/>
          <p:nvPr/>
        </p:nvCxnSpPr>
        <p:spPr>
          <a:xfrm rot="10800000">
            <a:off x="7505690" y="4919673"/>
            <a:ext cx="131764" cy="2"/>
          </a:xfrm>
          <a:prstGeom prst="straightConnector1">
            <a:avLst/>
          </a:prstGeom>
          <a:ln w="19050">
            <a:solidFill>
              <a:srgbClr val="213A4F"/>
            </a:solidFill>
            <a:tailEnd type="arrow"/>
          </a:ln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직선 화살표 연결선 202"/>
          <p:cNvCxnSpPr/>
          <p:nvPr/>
        </p:nvCxnSpPr>
        <p:spPr>
          <a:xfrm rot="10800000">
            <a:off x="7505690" y="5348300"/>
            <a:ext cx="150815" cy="7938"/>
          </a:xfrm>
          <a:prstGeom prst="straightConnector1">
            <a:avLst/>
          </a:prstGeom>
          <a:ln w="19050">
            <a:solidFill>
              <a:srgbClr val="213A4F"/>
            </a:solidFill>
            <a:tailEnd type="arrow"/>
          </a:ln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/>
          <p:cNvCxnSpPr/>
          <p:nvPr/>
        </p:nvCxnSpPr>
        <p:spPr>
          <a:xfrm rot="5400000">
            <a:off x="7471950" y="4750204"/>
            <a:ext cx="327035" cy="11906"/>
          </a:xfrm>
          <a:prstGeom prst="line">
            <a:avLst/>
          </a:prstGeom>
          <a:ln w="19050">
            <a:solidFill>
              <a:srgbClr val="213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직선 연결선 204"/>
          <p:cNvCxnSpPr/>
          <p:nvPr/>
        </p:nvCxnSpPr>
        <p:spPr>
          <a:xfrm rot="5400000">
            <a:off x="7485842" y="5511817"/>
            <a:ext cx="327033" cy="1588"/>
          </a:xfrm>
          <a:prstGeom prst="line">
            <a:avLst/>
          </a:prstGeom>
          <a:ln w="19050">
            <a:solidFill>
              <a:srgbClr val="213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순서도: 내부 저장소 206"/>
          <p:cNvSpPr/>
          <p:nvPr/>
        </p:nvSpPr>
        <p:spPr>
          <a:xfrm>
            <a:off x="4643438" y="4005265"/>
            <a:ext cx="785818" cy="571504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기사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dirty="0" smtClean="0"/>
              <a:t>테이블</a:t>
            </a:r>
            <a:endParaRPr lang="ko-KR" altLang="en-US" sz="1400" dirty="0"/>
          </a:p>
        </p:txBody>
      </p:sp>
      <p:sp>
        <p:nvSpPr>
          <p:cNvPr id="208" name="순서도: 내부 저장소 207"/>
          <p:cNvSpPr/>
          <p:nvPr/>
        </p:nvSpPr>
        <p:spPr>
          <a:xfrm>
            <a:off x="5572132" y="4005265"/>
            <a:ext cx="785818" cy="571504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화상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dirty="0" smtClean="0"/>
              <a:t>테이블</a:t>
            </a:r>
            <a:endParaRPr lang="ko-KR" altLang="en-US" sz="1400" dirty="0"/>
          </a:p>
        </p:txBody>
      </p:sp>
      <p:sp>
        <p:nvSpPr>
          <p:cNvPr id="209" name="순서도: 내부 저장소 208"/>
          <p:cNvSpPr/>
          <p:nvPr/>
        </p:nvSpPr>
        <p:spPr>
          <a:xfrm>
            <a:off x="7286644" y="4005265"/>
            <a:ext cx="785818" cy="571504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인물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테이블</a:t>
            </a:r>
            <a:endParaRPr lang="ko-KR" altLang="en-US" sz="1400" dirty="0"/>
          </a:p>
        </p:txBody>
      </p:sp>
      <p:sp>
        <p:nvSpPr>
          <p:cNvPr id="210" name="순서도: 내부 저장소 209"/>
          <p:cNvSpPr/>
          <p:nvPr/>
        </p:nvSpPr>
        <p:spPr>
          <a:xfrm>
            <a:off x="8143900" y="4005265"/>
            <a:ext cx="785818" cy="571504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도서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테이블</a:t>
            </a:r>
            <a:endParaRPr lang="ko-KR" altLang="en-US" sz="1400" dirty="0"/>
          </a:p>
        </p:txBody>
      </p:sp>
      <p:sp>
        <p:nvSpPr>
          <p:cNvPr id="211" name="순서도: 내부 저장소 210"/>
          <p:cNvSpPr/>
          <p:nvPr/>
        </p:nvSpPr>
        <p:spPr>
          <a:xfrm>
            <a:off x="4643438" y="5695965"/>
            <a:ext cx="785818" cy="571504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업체테이블</a:t>
            </a:r>
            <a:endParaRPr lang="ko-KR" altLang="en-US" sz="1400" dirty="0"/>
          </a:p>
        </p:txBody>
      </p:sp>
      <p:sp>
        <p:nvSpPr>
          <p:cNvPr id="212" name="순서도: 내부 저장소 211"/>
          <p:cNvSpPr/>
          <p:nvPr/>
        </p:nvSpPr>
        <p:spPr>
          <a:xfrm>
            <a:off x="5572132" y="5695965"/>
            <a:ext cx="785818" cy="571504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기관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dirty="0" smtClean="0"/>
              <a:t>테이블</a:t>
            </a:r>
            <a:endParaRPr lang="ko-KR" altLang="en-US" sz="1400" dirty="0"/>
          </a:p>
        </p:txBody>
      </p:sp>
      <p:sp>
        <p:nvSpPr>
          <p:cNvPr id="213" name="순서도: 내부 저장소 212"/>
          <p:cNvSpPr/>
          <p:nvPr/>
        </p:nvSpPr>
        <p:spPr>
          <a:xfrm>
            <a:off x="7286644" y="5695965"/>
            <a:ext cx="785818" cy="571504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잡지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테이블</a:t>
            </a:r>
            <a:endParaRPr lang="ko-KR" altLang="en-US" sz="1400" dirty="0"/>
          </a:p>
        </p:txBody>
      </p:sp>
      <p:sp>
        <p:nvSpPr>
          <p:cNvPr id="214" name="순서도: 내부 저장소 213"/>
          <p:cNvSpPr/>
          <p:nvPr/>
        </p:nvSpPr>
        <p:spPr>
          <a:xfrm>
            <a:off x="8143900" y="5695965"/>
            <a:ext cx="785818" cy="571504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PDF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테이블</a:t>
            </a:r>
            <a:endParaRPr lang="ko-KR" altLang="en-US" sz="1400" dirty="0"/>
          </a:p>
        </p:txBody>
      </p:sp>
      <p:sp>
        <p:nvSpPr>
          <p:cNvPr id="215" name="순서도: 내부 저장소 214"/>
          <p:cNvSpPr/>
          <p:nvPr/>
        </p:nvSpPr>
        <p:spPr>
          <a:xfrm>
            <a:off x="6500826" y="4848234"/>
            <a:ext cx="785818" cy="571504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연관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dirty="0" smtClean="0"/>
              <a:t>테이블</a:t>
            </a:r>
            <a:endParaRPr lang="ko-KR" altLang="en-US" sz="1400" dirty="0"/>
          </a:p>
        </p:txBody>
      </p:sp>
      <p:sp>
        <p:nvSpPr>
          <p:cNvPr id="216" name="Rectangle 56"/>
          <p:cNvSpPr>
            <a:spLocks noChangeArrowheads="1"/>
          </p:cNvSpPr>
          <p:nvPr/>
        </p:nvSpPr>
        <p:spPr bwMode="auto">
          <a:xfrm>
            <a:off x="57150" y="1214422"/>
            <a:ext cx="9001157" cy="5310203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7" name="TextBox 216"/>
          <p:cNvSpPr txBox="1"/>
          <p:nvPr/>
        </p:nvSpPr>
        <p:spPr>
          <a:xfrm>
            <a:off x="285947" y="1838312"/>
            <a:ext cx="42146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안</a:t>
            </a:r>
            <a:r>
              <a:rPr lang="en-US" altLang="ko-KR" sz="1400" dirty="0" smtClean="0"/>
              <a:t>&gt; DB </a:t>
            </a:r>
            <a:r>
              <a:rPr lang="ko-KR" altLang="en-US" sz="1400" dirty="0" smtClean="0"/>
              <a:t>단위의 통합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200" dirty="0" smtClean="0"/>
              <a:t>     - </a:t>
            </a:r>
            <a:r>
              <a:rPr lang="ko-KR" altLang="en-US" sz="1200" dirty="0" smtClean="0"/>
              <a:t>각 컨텐츠를 하나의 </a:t>
            </a:r>
            <a:r>
              <a:rPr lang="en-US" altLang="ko-KR" sz="1200" dirty="0" smtClean="0"/>
              <a:t>DB</a:t>
            </a:r>
            <a:r>
              <a:rPr lang="ko-KR" altLang="en-US" sz="1200" dirty="0" smtClean="0"/>
              <a:t>로 관리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     - </a:t>
            </a:r>
            <a:r>
              <a:rPr lang="ko-KR" altLang="en-US" sz="1200" dirty="0" smtClean="0"/>
              <a:t>각 컨텐츠 연관 정보를 관리할 </a:t>
            </a:r>
            <a:r>
              <a:rPr lang="en-US" altLang="ko-KR" sz="1200" dirty="0" smtClean="0"/>
              <a:t>DB </a:t>
            </a:r>
            <a:r>
              <a:rPr lang="ko-KR" altLang="en-US" sz="1200" dirty="0" smtClean="0"/>
              <a:t>필요 </a:t>
            </a:r>
            <a:r>
              <a:rPr lang="en-US" altLang="ko-KR" sz="1200" dirty="0" smtClean="0"/>
              <a:t>(DB </a:t>
            </a:r>
            <a:r>
              <a:rPr lang="ko-KR" altLang="en-US" sz="1200" dirty="0" smtClean="0"/>
              <a:t>연관 메타 정보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     - </a:t>
            </a:r>
            <a:r>
              <a:rPr lang="ko-KR" altLang="en-US" sz="1200" dirty="0" smtClean="0"/>
              <a:t>실제 구축 시 </a:t>
            </a:r>
            <a:r>
              <a:rPr lang="en-US" altLang="ko-KR" sz="1200" dirty="0" err="1" smtClean="0"/>
              <a:t>DBLink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기능 요구</a:t>
            </a:r>
            <a:r>
              <a:rPr lang="en-US" altLang="ko-KR" sz="1200" dirty="0" smtClean="0"/>
              <a:t>(DB </a:t>
            </a:r>
            <a:r>
              <a:rPr lang="ko-KR" altLang="en-US" sz="1200" dirty="0" smtClean="0"/>
              <a:t>간 질의 처리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     - DB </a:t>
            </a:r>
            <a:r>
              <a:rPr lang="ko-KR" altLang="en-US" sz="1200" dirty="0" smtClean="0"/>
              <a:t>단위 백업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복구</a:t>
            </a:r>
            <a:r>
              <a:rPr lang="en-US" altLang="ko-KR" sz="1200" dirty="0" smtClean="0"/>
              <a:t>(    </a:t>
            </a:r>
            <a:r>
              <a:rPr lang="ko-KR" altLang="en-US" sz="1200" dirty="0" smtClean="0"/>
              <a:t>여러 번 백업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복구 작업이 필요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     - </a:t>
            </a:r>
            <a:r>
              <a:rPr lang="ko-KR" altLang="en-US" sz="1200" dirty="0" smtClean="0"/>
              <a:t>각 컨텐츠 별로 </a:t>
            </a:r>
            <a:r>
              <a:rPr lang="en-US" altLang="ko-KR" sz="1200" dirty="0" smtClean="0"/>
              <a:t>DB </a:t>
            </a:r>
            <a:r>
              <a:rPr lang="ko-KR" altLang="en-US" sz="1200" dirty="0" smtClean="0"/>
              <a:t>스키마를 구축</a:t>
            </a:r>
            <a:r>
              <a:rPr lang="en-US" altLang="ko-KR" sz="1200" dirty="0" smtClean="0"/>
              <a:t>(    </a:t>
            </a:r>
            <a:r>
              <a:rPr lang="ko-KR" altLang="en-US" sz="1200" dirty="0" smtClean="0"/>
              <a:t>전체 스키마의 </a:t>
            </a:r>
            <a:r>
              <a:rPr lang="ko-KR" altLang="en-US" sz="1200" dirty="0" err="1" smtClean="0"/>
              <a:t>간략화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     - </a:t>
            </a:r>
            <a:r>
              <a:rPr lang="ko-KR" altLang="en-US" sz="1200" dirty="0" smtClean="0"/>
              <a:t>공통 컨텐츠를 별도 관리</a:t>
            </a:r>
            <a:r>
              <a:rPr lang="en-US" altLang="ko-KR" sz="1200" dirty="0" smtClean="0"/>
              <a:t>(ex&gt; </a:t>
            </a:r>
            <a:r>
              <a:rPr lang="ko-KR" altLang="en-US" sz="1200" dirty="0" smtClean="0"/>
              <a:t>동화상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사용자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cxnSp>
        <p:nvCxnSpPr>
          <p:cNvPr id="219" name="직선 화살표 연결선 218"/>
          <p:cNvCxnSpPr/>
          <p:nvPr/>
        </p:nvCxnSpPr>
        <p:spPr>
          <a:xfrm>
            <a:off x="1971884" y="2747956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1" name="직선 화살표 연결선 220"/>
          <p:cNvCxnSpPr/>
          <p:nvPr/>
        </p:nvCxnSpPr>
        <p:spPr>
          <a:xfrm>
            <a:off x="2829140" y="2933695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4922587" y="1872910"/>
            <a:ext cx="39356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</a:t>
            </a:r>
            <a:r>
              <a:rPr lang="ko-KR" altLang="en-US" sz="1400" dirty="0" smtClean="0"/>
              <a:t>안</a:t>
            </a:r>
            <a:r>
              <a:rPr lang="en-US" altLang="ko-KR" sz="1400" dirty="0" smtClean="0"/>
              <a:t>&gt; </a:t>
            </a:r>
            <a:r>
              <a:rPr lang="ko-KR" altLang="en-US" sz="1400" dirty="0" smtClean="0"/>
              <a:t>테이블 단위의 통합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200" dirty="0" smtClean="0"/>
              <a:t>     - </a:t>
            </a:r>
            <a:r>
              <a:rPr lang="ko-KR" altLang="en-US" sz="1200" dirty="0" smtClean="0"/>
              <a:t>모든 테이블의 하나의 </a:t>
            </a:r>
            <a:r>
              <a:rPr lang="en-US" altLang="ko-KR" sz="1200" dirty="0" smtClean="0"/>
              <a:t>DB</a:t>
            </a:r>
            <a:r>
              <a:rPr lang="ko-KR" altLang="en-US" sz="1200" dirty="0" smtClean="0"/>
              <a:t>로 통합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     - </a:t>
            </a:r>
            <a:r>
              <a:rPr lang="ko-KR" altLang="en-US" sz="1200" dirty="0" smtClean="0"/>
              <a:t>각 컨텐츠 연관 정보를 관리할 테이블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필요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연관 테이블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     - </a:t>
            </a:r>
            <a:r>
              <a:rPr lang="ko-KR" altLang="en-US" sz="1200" dirty="0" smtClean="0"/>
              <a:t>실제 구축 시 속도 향상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여러 </a:t>
            </a:r>
            <a:r>
              <a:rPr lang="en-US" altLang="ko-KR" sz="1200" dirty="0" smtClean="0"/>
              <a:t>DB</a:t>
            </a:r>
            <a:r>
              <a:rPr lang="ko-KR" altLang="en-US" sz="1200" dirty="0" smtClean="0"/>
              <a:t>를 접속 하지 않음</a:t>
            </a:r>
            <a:r>
              <a:rPr lang="en-US" altLang="ko-KR" sz="1200" dirty="0" smtClean="0"/>
              <a:t>) </a:t>
            </a:r>
            <a:br>
              <a:rPr lang="en-US" altLang="ko-KR" sz="1200" dirty="0" smtClean="0"/>
            </a:br>
            <a:r>
              <a:rPr lang="en-US" altLang="ko-KR" sz="1200" dirty="0" smtClean="0"/>
              <a:t>     - </a:t>
            </a:r>
            <a:r>
              <a:rPr lang="ko-KR" altLang="en-US" sz="1200" dirty="0" smtClean="0"/>
              <a:t>하나의 </a:t>
            </a:r>
            <a:r>
              <a:rPr lang="en-US" altLang="ko-KR" sz="1200" dirty="0" smtClean="0"/>
              <a:t>DB</a:t>
            </a:r>
            <a:r>
              <a:rPr lang="ko-KR" altLang="en-US" sz="1200" dirty="0" smtClean="0"/>
              <a:t>만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백업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복구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     - </a:t>
            </a:r>
            <a:r>
              <a:rPr lang="ko-KR" altLang="en-US" sz="1200" dirty="0" smtClean="0"/>
              <a:t>공통 컨텐츠를 별도 테이블로 관리</a:t>
            </a:r>
            <a:r>
              <a:rPr lang="en-US" altLang="ko-KR" sz="1200" dirty="0" smtClean="0"/>
              <a:t>(ex&gt; </a:t>
            </a:r>
            <a:r>
              <a:rPr lang="ko-KR" altLang="en-US" sz="1200" dirty="0" smtClean="0"/>
              <a:t>동화상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사용자</a:t>
            </a:r>
            <a:r>
              <a:rPr lang="en-US" altLang="ko-KR" sz="1200" dirty="0" smtClean="0"/>
              <a:t>)</a:t>
            </a:r>
            <a:br>
              <a:rPr lang="en-US" altLang="ko-KR" sz="1200" dirty="0" smtClean="0"/>
            </a:br>
            <a:r>
              <a:rPr lang="en-US" altLang="ko-KR" sz="1200" dirty="0" smtClean="0"/>
              <a:t>     - </a:t>
            </a:r>
            <a:r>
              <a:rPr lang="ko-KR" altLang="en-US" sz="1200" dirty="0" smtClean="0"/>
              <a:t>데이터 증가율을 고려한 </a:t>
            </a:r>
            <a:r>
              <a:rPr lang="en-US" altLang="ko-KR" sz="1200" dirty="0" smtClean="0"/>
              <a:t>DB </a:t>
            </a:r>
            <a:r>
              <a:rPr lang="ko-KR" altLang="en-US" sz="1200" dirty="0" smtClean="0"/>
              <a:t>스키마가 요구</a:t>
            </a:r>
            <a:endParaRPr lang="ko-KR" altLang="en-US" sz="1200" dirty="0"/>
          </a:p>
        </p:txBody>
      </p:sp>
      <p:sp>
        <p:nvSpPr>
          <p:cNvPr id="223" name="TextBox 222"/>
          <p:cNvSpPr txBox="1"/>
          <p:nvPr/>
        </p:nvSpPr>
        <p:spPr>
          <a:xfrm>
            <a:off x="142845" y="1285860"/>
            <a:ext cx="638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002060"/>
                </a:solidFill>
              </a:rPr>
              <a:t>모든 컨텐츠의 정보를 한 화면에서 구현 가능 하며 각 안에 따라 속도 차이가 있을 수 있음</a:t>
            </a:r>
            <a:r>
              <a:rPr lang="en-US" altLang="ko-KR" sz="1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ko-KR" altLang="en-US" sz="1400" dirty="0" smtClean="0">
                <a:solidFill>
                  <a:srgbClr val="002060"/>
                </a:solidFill>
              </a:rPr>
              <a:t>검색 결과 화면에 나오는 컨텐츠 항목들은 사용자가 임의로 지정 가능</a:t>
            </a:r>
            <a:r>
              <a:rPr lang="en-US" altLang="ko-KR" sz="1400" dirty="0" smtClean="0">
                <a:solidFill>
                  <a:srgbClr val="002060"/>
                </a:solidFill>
              </a:rPr>
              <a:t>(XML </a:t>
            </a:r>
            <a:r>
              <a:rPr lang="ko-KR" altLang="en-US" sz="1400" dirty="0" smtClean="0">
                <a:solidFill>
                  <a:srgbClr val="002060"/>
                </a:solidFill>
              </a:rPr>
              <a:t>방식의 지정</a:t>
            </a:r>
            <a:r>
              <a:rPr lang="en-US" altLang="ko-KR" sz="1400" dirty="0" smtClean="0">
                <a:solidFill>
                  <a:srgbClr val="002060"/>
                </a:solidFill>
              </a:rPr>
              <a:t>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230" name="사각형 설명선 229"/>
          <p:cNvSpPr/>
          <p:nvPr/>
        </p:nvSpPr>
        <p:spPr>
          <a:xfrm>
            <a:off x="6429388" y="4000504"/>
            <a:ext cx="785818" cy="71438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컨텐츠 별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기본 키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정보 관리</a:t>
            </a:r>
            <a:endParaRPr lang="ko-KR" altLang="en-US" sz="1200" dirty="0"/>
          </a:p>
        </p:txBody>
      </p:sp>
      <p:sp>
        <p:nvSpPr>
          <p:cNvPr id="231" name="사각형 설명선 230"/>
          <p:cNvSpPr/>
          <p:nvPr/>
        </p:nvSpPr>
        <p:spPr>
          <a:xfrm>
            <a:off x="1928794" y="3833815"/>
            <a:ext cx="785818" cy="71438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컨텐츠 별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기본 키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정보 관리</a:t>
            </a:r>
            <a:endParaRPr lang="ko-KR" altLang="en-US" sz="1200" dirty="0"/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gray">
          <a:xfrm>
            <a:off x="250825" y="667060"/>
            <a:ext cx="87137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" tIns="0" rIns="10800">
            <a:spAutoFit/>
          </a:bodyPr>
          <a:lstStyle/>
          <a:p>
            <a:pPr algn="l">
              <a:spcBef>
                <a:spcPct val="20000"/>
              </a:spcBef>
            </a:pPr>
            <a:r>
              <a:rPr lang="ko-KR" altLang="en-US" sz="1400" b="0" dirty="0" smtClean="0">
                <a:latin typeface="+mn-ea"/>
              </a:rPr>
              <a:t>각 컨텐츠 별 관계 </a:t>
            </a:r>
            <a:r>
              <a:rPr lang="ko-KR" altLang="en-US" sz="1400" dirty="0" smtClean="0">
                <a:latin typeface="+mn-ea"/>
              </a:rPr>
              <a:t>정보 관리 시 별도 테이블과 타 </a:t>
            </a:r>
            <a:r>
              <a:rPr lang="en-US" altLang="ko-KR" sz="1400" dirty="0" smtClean="0">
                <a:latin typeface="+mn-ea"/>
              </a:rPr>
              <a:t>DB</a:t>
            </a:r>
            <a:r>
              <a:rPr lang="ko-KR" altLang="en-US" sz="1400" dirty="0" smtClean="0">
                <a:latin typeface="+mn-ea"/>
              </a:rPr>
              <a:t>로 구축 시 비교 내용입니다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sz="1400" b="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56"/>
          <p:cNvSpPr>
            <a:spLocks noChangeArrowheads="1"/>
          </p:cNvSpPr>
          <p:nvPr/>
        </p:nvSpPr>
        <p:spPr bwMode="auto">
          <a:xfrm>
            <a:off x="142845" y="1214422"/>
            <a:ext cx="8858312" cy="5286412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3000364" y="1357298"/>
            <a:ext cx="5143536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원본 이미지</a:t>
            </a: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/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동영상을 통해 썸네일</a:t>
            </a: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, 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미리 보기</a:t>
            </a: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워터마크 이미지 생성</a:t>
            </a:r>
            <a:r>
              <a:rPr lang="ko-KR" altLang="en-US" sz="1400" dirty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ko-KR" altLang="en-US" sz="1400" dirty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이미지</a:t>
            </a: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/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동영상 생성 후 필요한 이미지를 </a:t>
            </a: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CMS 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서버로</a:t>
            </a: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 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재전송</a:t>
            </a:r>
            <a:endParaRPr lang="en-US" altLang="ko-KR" sz="1400" dirty="0" smtClean="0">
              <a:solidFill>
                <a:srgbClr val="002060"/>
              </a:solidFill>
              <a:latin typeface="가는각진제목체" pitchFamily="18" charset="-127"/>
              <a:ea typeface="가는각진제목체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대량 이미지</a:t>
            </a: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/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동영상에 대한 처리가 가능하도록 구축</a:t>
            </a:r>
            <a:endParaRPr lang="en-US" altLang="ko-KR" sz="1400" dirty="0" smtClean="0">
              <a:solidFill>
                <a:srgbClr val="002060"/>
              </a:solidFill>
              <a:latin typeface="가는각진제목체" pitchFamily="18" charset="-127"/>
              <a:ea typeface="가는각진제목체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이미지</a:t>
            </a: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/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동영상 메타 정보 추출 및 저장 </a:t>
            </a: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파일 또는 </a:t>
            </a: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DB)</a:t>
            </a: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1069970" y="2717823"/>
            <a:ext cx="5950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000" dirty="0">
                <a:latin typeface="가는각진제목체" pitchFamily="18" charset="-127"/>
                <a:ea typeface="가는각진제목체" pitchFamily="18" charset="-127"/>
              </a:rPr>
              <a:t>&lt;</a:t>
            </a:r>
            <a:r>
              <a:rPr lang="ko-KR" altLang="en-US" sz="1000" dirty="0">
                <a:latin typeface="가는각진제목체" pitchFamily="18" charset="-127"/>
                <a:ea typeface="가는각진제목체" pitchFamily="18" charset="-127"/>
              </a:rPr>
              <a:t>관리자</a:t>
            </a:r>
            <a:r>
              <a:rPr lang="en-US" altLang="ko-KR" sz="1000" dirty="0">
                <a:latin typeface="가는각진제목체" pitchFamily="18" charset="-127"/>
                <a:ea typeface="가는각진제목체" pitchFamily="18" charset="-127"/>
              </a:rPr>
              <a:t>&gt;</a:t>
            </a:r>
          </a:p>
        </p:txBody>
      </p:sp>
      <p:sp>
        <p:nvSpPr>
          <p:cNvPr id="8" name="아래쪽 화살표 7"/>
          <p:cNvSpPr/>
          <p:nvPr/>
        </p:nvSpPr>
        <p:spPr bwMode="auto">
          <a:xfrm>
            <a:off x="977895" y="3133748"/>
            <a:ext cx="766762" cy="43815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pic>
        <p:nvPicPr>
          <p:cNvPr id="9" name="Picture 36" descr="MCj041901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549" y="2009765"/>
            <a:ext cx="708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292102" y="3714752"/>
            <a:ext cx="2214578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통합 </a:t>
            </a:r>
            <a:r>
              <a:rPr lang="en-US" altLang="ko-KR" dirty="0" smtClean="0"/>
              <a:t>CMS</a:t>
            </a:r>
            <a:endParaRPr lang="ko-KR" altLang="en-US" dirty="0"/>
          </a:p>
        </p:txBody>
      </p:sp>
      <p:sp>
        <p:nvSpPr>
          <p:cNvPr id="11" name="아래쪽 화살표 10"/>
          <p:cNvSpPr/>
          <p:nvPr/>
        </p:nvSpPr>
        <p:spPr bwMode="auto">
          <a:xfrm>
            <a:off x="977895" y="4714884"/>
            <a:ext cx="766762" cy="43815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724270" y="3714752"/>
            <a:ext cx="2214578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이미지</a:t>
            </a:r>
            <a:r>
              <a:rPr lang="en-US" altLang="ko-KR" dirty="0" smtClean="0"/>
              <a:t>/</a:t>
            </a:r>
            <a:r>
              <a:rPr lang="ko-KR" altLang="en-US" dirty="0" smtClean="0"/>
              <a:t>동영상 서버 </a:t>
            </a:r>
            <a:r>
              <a:rPr lang="en-US" altLang="ko-KR" dirty="0" smtClean="0"/>
              <a:t>1</a:t>
            </a:r>
            <a:br>
              <a:rPr lang="en-US" altLang="ko-KR" dirty="0" smtClean="0"/>
            </a:br>
            <a:r>
              <a:rPr lang="en-US" altLang="ko-KR" sz="1400" dirty="0" smtClean="0"/>
              <a:t>(</a:t>
            </a:r>
            <a:r>
              <a:rPr lang="ko-KR" altLang="en-US" sz="1400" dirty="0" smtClean="0"/>
              <a:t>기존 이미지 존재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85720" y="5429264"/>
            <a:ext cx="2286016" cy="1003300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endParaRPr lang="ko-KR" altLang="ko-KR" sz="1200">
              <a:effectLst>
                <a:outerShdw blurRad="38100" dist="38100" dir="2700000" algn="tl">
                  <a:srgbClr val="FFFFFF"/>
                </a:outerShdw>
              </a:effectLst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4" name="TextBox 87"/>
          <p:cNvSpPr txBox="1">
            <a:spLocks noChangeArrowheads="1"/>
          </p:cNvSpPr>
          <p:nvPr/>
        </p:nvSpPr>
        <p:spPr bwMode="auto">
          <a:xfrm>
            <a:off x="571472" y="5903933"/>
            <a:ext cx="1694695" cy="3262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통합 </a:t>
            </a:r>
            <a:r>
              <a:rPr lang="en-US" altLang="ko-KR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CMS </a:t>
            </a:r>
            <a:r>
              <a:rPr lang="ko-KR" altLang="en-US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가는각진제목체" pitchFamily="18" charset="-127"/>
                <a:ea typeface="가는각진제목체" pitchFamily="18" charset="-127"/>
              </a:rPr>
              <a:t>컨텐츠 저장소</a:t>
            </a:r>
            <a:endParaRPr lang="ko-KR" altLang="en-US" sz="1400" dirty="0">
              <a:effectLst>
                <a:outerShdw blurRad="38100" dist="38100" dir="2700000" algn="tl">
                  <a:srgbClr val="FFFFFF"/>
                </a:outerShdw>
              </a:effectLst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5" name="왼쪽 화살표 14"/>
          <p:cNvSpPr/>
          <p:nvPr/>
        </p:nvSpPr>
        <p:spPr>
          <a:xfrm rot="10800000">
            <a:off x="2747950" y="3714752"/>
            <a:ext cx="714380" cy="71438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83"/>
          <p:cNvSpPr>
            <a:spLocks noChangeArrowheads="1"/>
          </p:cNvSpPr>
          <p:nvPr/>
        </p:nvSpPr>
        <p:spPr bwMode="auto">
          <a:xfrm>
            <a:off x="2071670" y="3214686"/>
            <a:ext cx="2286016" cy="2555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ko-KR" altLang="en-US" sz="1200" dirty="0" smtClean="0">
                <a:latin typeface="가는각진제목체" pitchFamily="18" charset="-127"/>
                <a:ea typeface="가는각진제목체" pitchFamily="18" charset="-127"/>
              </a:rPr>
              <a:t>이미지 마이그레이션 프로그램 기동</a:t>
            </a:r>
            <a:endParaRPr lang="ko-KR" altLang="ko-KR" sz="12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724270" y="4686525"/>
            <a:ext cx="2214578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이미지</a:t>
            </a:r>
            <a:r>
              <a:rPr lang="en-US" altLang="ko-KR" dirty="0" smtClean="0"/>
              <a:t>/</a:t>
            </a:r>
            <a:r>
              <a:rPr lang="ko-KR" altLang="en-US" dirty="0" smtClean="0"/>
              <a:t>동영상 서버 </a:t>
            </a:r>
            <a:r>
              <a:rPr lang="en-US" altLang="ko-KR" dirty="0" smtClean="0"/>
              <a:t>2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(</a:t>
            </a:r>
            <a:r>
              <a:rPr lang="ko-KR" altLang="en-US" sz="1400" dirty="0" smtClean="0"/>
              <a:t>기존 이미지 존재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6072198" y="3714752"/>
            <a:ext cx="2928958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이미지 저장 위치의 체계화 작업 병행</a:t>
            </a:r>
            <a:r>
              <a:rPr lang="ko-KR" altLang="en-US" sz="1400" dirty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ko-KR" altLang="en-US" sz="1400" dirty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원본 이미지에 대한 사용 범위 확정</a:t>
            </a:r>
            <a:endParaRPr lang="en-US" altLang="ko-KR" sz="1400" dirty="0" smtClean="0">
              <a:solidFill>
                <a:srgbClr val="002060"/>
              </a:solidFill>
              <a:latin typeface="가는각진제목체" pitchFamily="18" charset="-127"/>
              <a:ea typeface="가는각진제목체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대량 이미지에 대한 처리가 가능하도록</a:t>
            </a: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  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구축</a:t>
            </a:r>
            <a:endParaRPr lang="en-US" altLang="ko-KR" sz="1400" dirty="0" smtClean="0">
              <a:solidFill>
                <a:srgbClr val="002060"/>
              </a:solidFill>
              <a:latin typeface="가는각진제목체" pitchFamily="18" charset="-127"/>
              <a:ea typeface="가는각진제목체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이미지에 대한 메타 정보 파일 또는</a:t>
            </a: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  DB 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존재 해야 함 </a:t>
            </a:r>
            <a:endParaRPr lang="en-US" altLang="ko-KR" sz="1400" dirty="0" smtClean="0">
              <a:solidFill>
                <a:srgbClr val="002060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9" name="왼쪽 화살표 18"/>
          <p:cNvSpPr/>
          <p:nvPr/>
        </p:nvSpPr>
        <p:spPr>
          <a:xfrm rot="12347726">
            <a:off x="2786050" y="4511805"/>
            <a:ext cx="714380" cy="71438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 Box 56"/>
          <p:cNvSpPr txBox="1">
            <a:spLocks noChangeArrowheads="1"/>
          </p:cNvSpPr>
          <p:nvPr/>
        </p:nvSpPr>
        <p:spPr bwMode="auto">
          <a:xfrm>
            <a:off x="2571736" y="5500702"/>
            <a:ext cx="2928958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이미지</a:t>
            </a:r>
            <a:r>
              <a:rPr lang="en-US" altLang="ko-KR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/</a:t>
            </a:r>
            <a:r>
              <a:rPr lang="ko-KR" altLang="en-US" sz="1400" dirty="0" smtClean="0">
                <a:solidFill>
                  <a:srgbClr val="002060"/>
                </a:solidFill>
                <a:latin typeface="가는각진제목체" pitchFamily="18" charset="-127"/>
                <a:ea typeface="가는각진제목체" pitchFamily="18" charset="-127"/>
              </a:rPr>
              <a:t>동영상에 대한 메타 정보 저장</a:t>
            </a:r>
            <a:endParaRPr lang="en-US" altLang="ko-KR" sz="1400" dirty="0" smtClean="0">
              <a:solidFill>
                <a:srgbClr val="FF0000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0"/>
            <a:ext cx="5929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5.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통합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DB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구성 방안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–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영상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DB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구성 방안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250825" y="881374"/>
            <a:ext cx="87137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" tIns="0" rIns="10800">
            <a:spAutoFit/>
          </a:bodyPr>
          <a:lstStyle/>
          <a:p>
            <a:pPr algn="l">
              <a:spcBef>
                <a:spcPct val="20000"/>
              </a:spcBef>
            </a:pPr>
            <a:r>
              <a:rPr lang="ko-KR" altLang="en-US" sz="1400" b="0" dirty="0" smtClean="0">
                <a:latin typeface="+mn-ea"/>
              </a:rPr>
              <a:t>영상 정보에 대한 </a:t>
            </a:r>
            <a:r>
              <a:rPr lang="en-US" altLang="ko-KR" sz="1400" b="0" dirty="0" smtClean="0">
                <a:latin typeface="+mn-ea"/>
              </a:rPr>
              <a:t>DB</a:t>
            </a:r>
            <a:r>
              <a:rPr lang="ko-KR" altLang="en-US" sz="1400" b="0" dirty="0" smtClean="0">
                <a:latin typeface="+mn-ea"/>
              </a:rPr>
              <a:t>가 존재 하며 실제 파일들은 영상 서버에 별도 관리 됩니다</a:t>
            </a:r>
            <a:r>
              <a:rPr lang="en-US" altLang="ko-KR" sz="1400" b="0" dirty="0" smtClean="0">
                <a:latin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07" name="Rectangle 23"/>
          <p:cNvSpPr>
            <a:spLocks noChangeArrowheads="1"/>
          </p:cNvSpPr>
          <p:nvPr/>
        </p:nvSpPr>
        <p:spPr bwMode="auto">
          <a:xfrm>
            <a:off x="0" y="0"/>
            <a:ext cx="53578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6. CTS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와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CMS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의 연동 방안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0622" y="1844675"/>
            <a:ext cx="8642757" cy="4679950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250825" y="981075"/>
            <a:ext cx="850792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" tIns="0" rIns="10800">
            <a:spAutoFit/>
          </a:bodyPr>
          <a:lstStyle/>
          <a:p>
            <a:pPr algn="l">
              <a:spcBef>
                <a:spcPct val="20000"/>
              </a:spcBef>
            </a:pPr>
            <a:r>
              <a:rPr lang="ko-KR" altLang="ko-KR" sz="1400" b="0" dirty="0" smtClean="0">
                <a:latin typeface="+mn-ea"/>
              </a:rPr>
              <a:t>CMS</a:t>
            </a:r>
            <a:r>
              <a:rPr lang="ko-KR" altLang="ko-KR" sz="1400" b="0" dirty="0">
                <a:latin typeface="+mn-ea"/>
              </a:rPr>
              <a:t>는 기존 운영 중인 뉴스 제작 </a:t>
            </a:r>
            <a:r>
              <a:rPr lang="ko-KR" altLang="ko-KR" sz="1400" b="0" dirty="0" smtClean="0">
                <a:latin typeface="+mn-ea"/>
              </a:rPr>
              <a:t>시스템</a:t>
            </a:r>
            <a:r>
              <a:rPr lang="en-US" altLang="ko-KR" sz="1400" b="0" dirty="0" smtClean="0">
                <a:latin typeface="+mn-ea"/>
              </a:rPr>
              <a:t>(CTS)</a:t>
            </a:r>
            <a:r>
              <a:rPr lang="ko-KR" altLang="ko-KR" sz="1400" b="0" dirty="0" smtClean="0">
                <a:latin typeface="+mn-ea"/>
              </a:rPr>
              <a:t>과 </a:t>
            </a:r>
            <a:r>
              <a:rPr lang="ko-KR" altLang="ko-KR" sz="1400" b="0" dirty="0">
                <a:latin typeface="+mn-ea"/>
              </a:rPr>
              <a:t>유기적으로 결합하여 전체 작업 공정을 최소화 할 수 있습니다</a:t>
            </a:r>
            <a:r>
              <a:rPr lang="ko-KR" altLang="ko-KR" sz="1400" b="0" dirty="0" smtClean="0">
                <a:latin typeface="+mn-ea"/>
              </a:rPr>
              <a:t>.</a:t>
            </a:r>
            <a:r>
              <a:rPr lang="en-US" altLang="ko-KR" sz="1400" b="0" dirty="0" smtClean="0">
                <a:latin typeface="+mn-ea"/>
              </a:rPr>
              <a:t> </a:t>
            </a:r>
            <a:r>
              <a:rPr lang="ko-KR" altLang="en-US" sz="1400" b="0" dirty="0" smtClean="0">
                <a:latin typeface="+mn-ea"/>
              </a:rPr>
              <a:t>또한</a:t>
            </a:r>
            <a:r>
              <a:rPr lang="en-US" altLang="ko-KR" sz="1400" b="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다양한 외부 시스템들</a:t>
            </a:r>
            <a:r>
              <a:rPr lang="en-US" altLang="ko-KR" sz="1400" dirty="0" smtClean="0">
                <a:latin typeface="+mn-ea"/>
              </a:rPr>
              <a:t>(CTS,ERP,</a:t>
            </a:r>
            <a:r>
              <a:rPr lang="ko-KR" altLang="en-US" sz="1400" dirty="0" smtClean="0">
                <a:latin typeface="+mn-ea"/>
              </a:rPr>
              <a:t>그룹웨어</a:t>
            </a:r>
            <a:r>
              <a:rPr lang="en-US" altLang="ko-KR" sz="1400" dirty="0" smtClean="0">
                <a:latin typeface="+mn-ea"/>
              </a:rPr>
              <a:t>)</a:t>
            </a:r>
            <a:r>
              <a:rPr lang="ko-KR" altLang="en-US" sz="1400" dirty="0" smtClean="0">
                <a:latin typeface="+mn-ea"/>
              </a:rPr>
              <a:t>과 컨텐츠를 공유 할 수 있도록 표준 </a:t>
            </a:r>
            <a:r>
              <a:rPr lang="en-US" altLang="ko-KR" sz="1400" dirty="0" smtClean="0">
                <a:latin typeface="+mn-ea"/>
              </a:rPr>
              <a:t>NewsML </a:t>
            </a:r>
            <a:r>
              <a:rPr lang="ko-KR" altLang="en-US" sz="1400" dirty="0" smtClean="0">
                <a:latin typeface="+mn-ea"/>
              </a:rPr>
              <a:t>인터페이스를 제공하며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ko-KR" sz="1400" b="0" dirty="0" smtClean="0">
                <a:latin typeface="+mn-ea"/>
              </a:rPr>
              <a:t>다양한 </a:t>
            </a:r>
            <a:r>
              <a:rPr lang="ko-KR" altLang="ko-KR" sz="1400" b="0" dirty="0">
                <a:latin typeface="+mn-ea"/>
              </a:rPr>
              <a:t>포맷의 컨텐츠를 수용하여 분류체계를 구축, 관리 할 수 있습니다.(제 3의 컨텐츠를 수용 가능</a:t>
            </a:r>
            <a:r>
              <a:rPr lang="ko-KR" altLang="ko-KR" sz="1400" b="0" dirty="0" smtClean="0">
                <a:latin typeface="+mn-ea"/>
              </a:rPr>
              <a:t>)</a:t>
            </a:r>
            <a:r>
              <a:rPr lang="en-US" altLang="ko-KR" sz="1400" b="0" dirty="0" smtClean="0">
                <a:latin typeface="+mn-ea"/>
              </a:rPr>
              <a:t> </a:t>
            </a:r>
            <a:r>
              <a:rPr lang="ko-KR" altLang="en-US" sz="1400" b="0" dirty="0" smtClean="0">
                <a:latin typeface="+mn-ea"/>
              </a:rPr>
              <a:t>이렇게 </a:t>
            </a:r>
            <a:r>
              <a:rPr lang="ko-KR" altLang="ko-KR" sz="1400" b="0" dirty="0" smtClean="0">
                <a:latin typeface="+mn-ea"/>
              </a:rPr>
              <a:t>관리되는 </a:t>
            </a:r>
            <a:r>
              <a:rPr lang="ko-KR" altLang="ko-KR" sz="1400" b="0" dirty="0">
                <a:latin typeface="+mn-ea"/>
              </a:rPr>
              <a:t>컨텐츠는 다양한 포맷으로 배포 할 수 있는 인프라를 제공합니다</a:t>
            </a:r>
            <a:r>
              <a:rPr lang="ko-KR" altLang="ko-KR" sz="1400" b="0" dirty="0" smtClean="0">
                <a:latin typeface="+mn-ea"/>
              </a:rPr>
              <a:t>.</a:t>
            </a:r>
            <a:endParaRPr lang="en-US" altLang="ko-KR" sz="1400" b="0" dirty="0" smtClean="0">
              <a:latin typeface="+mn-ea"/>
            </a:endParaRPr>
          </a:p>
        </p:txBody>
      </p:sp>
      <p:sp>
        <p:nvSpPr>
          <p:cNvPr id="12" name="Line 738"/>
          <p:cNvSpPr>
            <a:spLocks noChangeShapeType="1"/>
          </p:cNvSpPr>
          <p:nvPr/>
        </p:nvSpPr>
        <p:spPr bwMode="auto">
          <a:xfrm flipV="1">
            <a:off x="1181290" y="2852738"/>
            <a:ext cx="930669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Text Box 739"/>
          <p:cNvSpPr txBox="1">
            <a:spLocks noChangeArrowheads="1"/>
          </p:cNvSpPr>
          <p:nvPr/>
        </p:nvSpPr>
        <p:spPr bwMode="auto">
          <a:xfrm>
            <a:off x="515899" y="3184526"/>
            <a:ext cx="54373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0" dirty="0">
                <a:latin typeface="가는각진제목체" pitchFamily="18" charset="-127"/>
                <a:ea typeface="HY울릉도M" pitchFamily="18" charset="-127"/>
              </a:rPr>
              <a:t>&lt;</a:t>
            </a:r>
            <a:r>
              <a:rPr lang="ko-KR" altLang="en-US" sz="1000" b="0" dirty="0">
                <a:latin typeface="가는각진제목체" pitchFamily="18" charset="-127"/>
                <a:ea typeface="HY울릉도M" pitchFamily="18" charset="-127"/>
              </a:rPr>
              <a:t>기자</a:t>
            </a:r>
            <a:r>
              <a:rPr lang="en-US" altLang="ko-KR" sz="1000" b="0" dirty="0">
                <a:latin typeface="가는각진제목체" pitchFamily="18" charset="-127"/>
                <a:ea typeface="HY울릉도M" pitchFamily="18" charset="-127"/>
              </a:rPr>
              <a:t>&gt;</a:t>
            </a:r>
          </a:p>
        </p:txBody>
      </p:sp>
      <p:pic>
        <p:nvPicPr>
          <p:cNvPr id="14" name="Picture 740" descr="MCj041901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46" y="2420939"/>
            <a:ext cx="653666" cy="720725"/>
          </a:xfrm>
          <a:prstGeom prst="rect">
            <a:avLst/>
          </a:prstGeom>
          <a:noFill/>
        </p:spPr>
      </p:pic>
      <p:sp>
        <p:nvSpPr>
          <p:cNvPr id="15" name="Rectangle 741"/>
          <p:cNvSpPr>
            <a:spLocks noChangeArrowheads="1"/>
          </p:cNvSpPr>
          <p:nvPr/>
        </p:nvSpPr>
        <p:spPr bwMode="auto">
          <a:xfrm>
            <a:off x="1978587" y="2060576"/>
            <a:ext cx="6324148" cy="1223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/>
          </a:p>
        </p:txBody>
      </p:sp>
      <p:grpSp>
        <p:nvGrpSpPr>
          <p:cNvPr id="16" name="Group 742"/>
          <p:cNvGrpSpPr>
            <a:grpSpLocks/>
          </p:cNvGrpSpPr>
          <p:nvPr/>
        </p:nvGrpSpPr>
        <p:grpSpPr bwMode="auto">
          <a:xfrm>
            <a:off x="2111958" y="2428876"/>
            <a:ext cx="1802712" cy="720725"/>
            <a:chOff x="1033" y="1434"/>
            <a:chExt cx="1291" cy="454"/>
          </a:xfrm>
        </p:grpSpPr>
        <p:sp>
          <p:nvSpPr>
            <p:cNvPr id="17" name="Rectangle 743"/>
            <p:cNvSpPr>
              <a:spLocks noChangeArrowheads="1"/>
            </p:cNvSpPr>
            <p:nvPr/>
          </p:nvSpPr>
          <p:spPr bwMode="auto">
            <a:xfrm>
              <a:off x="1038" y="1568"/>
              <a:ext cx="1283" cy="320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ko-KR" altLang="en-US" sz="1000" b="0" dirty="0"/>
                <a:t>기사 입력 단말기</a:t>
              </a:r>
              <a:br>
                <a:rPr lang="ko-KR" altLang="en-US" sz="1000" b="0" dirty="0"/>
              </a:br>
              <a:r>
                <a:rPr lang="ko-KR" altLang="en-US" sz="1000" b="0" dirty="0"/>
                <a:t>데스크 단말기</a:t>
              </a:r>
              <a:br>
                <a:rPr lang="ko-KR" altLang="en-US" sz="1000" b="0" dirty="0"/>
              </a:br>
              <a:r>
                <a:rPr lang="ko-KR" altLang="en-US" sz="1000" b="0" dirty="0"/>
                <a:t>화상작업단말기</a:t>
              </a:r>
            </a:p>
          </p:txBody>
        </p:sp>
        <p:sp>
          <p:nvSpPr>
            <p:cNvPr id="18" name="Text Box 744"/>
            <p:cNvSpPr txBox="1">
              <a:spLocks noChangeArrowheads="1"/>
            </p:cNvSpPr>
            <p:nvPr/>
          </p:nvSpPr>
          <p:spPr bwMode="auto">
            <a:xfrm>
              <a:off x="1033" y="1434"/>
              <a:ext cx="1291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10800"/>
            <a:lstStyle/>
            <a:p>
              <a:r>
                <a:rPr lang="en-US" altLang="ko-KR" sz="1000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CTS </a:t>
              </a:r>
              <a:r>
                <a:rPr lang="en-US" altLang="ko-KR" sz="1000" dirty="0" smtClean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&amp; </a:t>
              </a:r>
              <a:r>
                <a:rPr lang="ko-KR" altLang="en-US" sz="1000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집배신 시스템</a:t>
              </a:r>
            </a:p>
          </p:txBody>
        </p:sp>
      </p:grpSp>
      <p:grpSp>
        <p:nvGrpSpPr>
          <p:cNvPr id="19" name="Group 745"/>
          <p:cNvGrpSpPr>
            <a:grpSpLocks/>
          </p:cNvGrpSpPr>
          <p:nvPr/>
        </p:nvGrpSpPr>
        <p:grpSpPr bwMode="auto">
          <a:xfrm>
            <a:off x="4238572" y="2424114"/>
            <a:ext cx="1802712" cy="720725"/>
            <a:chOff x="2645" y="1527"/>
            <a:chExt cx="1497" cy="454"/>
          </a:xfrm>
        </p:grpSpPr>
        <p:sp>
          <p:nvSpPr>
            <p:cNvPr id="20" name="Rectangle 746"/>
            <p:cNvSpPr>
              <a:spLocks noChangeArrowheads="1"/>
            </p:cNvSpPr>
            <p:nvPr/>
          </p:nvSpPr>
          <p:spPr bwMode="auto">
            <a:xfrm>
              <a:off x="2651" y="1661"/>
              <a:ext cx="1488" cy="320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ko-KR" altLang="en-US" sz="1200" b="0"/>
                <a:t>취재 </a:t>
              </a:r>
              <a:r>
                <a:rPr lang="ko-KR" altLang="en-US" sz="1200" b="0">
                  <a:sym typeface="Wingdings" pitchFamily="2" charset="2"/>
                </a:rPr>
                <a:t> 편집  교열</a:t>
              </a:r>
              <a:endParaRPr lang="ko-KR" altLang="en-US" sz="1200" b="0"/>
            </a:p>
          </p:txBody>
        </p:sp>
        <p:sp>
          <p:nvSpPr>
            <p:cNvPr id="21" name="Text Box 747"/>
            <p:cNvSpPr txBox="1">
              <a:spLocks noChangeArrowheads="1"/>
            </p:cNvSpPr>
            <p:nvPr/>
          </p:nvSpPr>
          <p:spPr bwMode="auto">
            <a:xfrm>
              <a:off x="2645" y="1527"/>
              <a:ext cx="1497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10800"/>
            <a:lstStyle/>
            <a:p>
              <a:r>
                <a:rPr lang="ko-KR" altLang="en-US" sz="1000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데스크 시스템</a:t>
              </a:r>
            </a:p>
          </p:txBody>
        </p:sp>
      </p:grpSp>
      <p:grpSp>
        <p:nvGrpSpPr>
          <p:cNvPr id="22" name="Group 748"/>
          <p:cNvGrpSpPr>
            <a:grpSpLocks/>
          </p:cNvGrpSpPr>
          <p:nvPr/>
        </p:nvGrpSpPr>
        <p:grpSpPr bwMode="auto">
          <a:xfrm>
            <a:off x="6357857" y="2424114"/>
            <a:ext cx="1802712" cy="720725"/>
            <a:chOff x="1033" y="1434"/>
            <a:chExt cx="1291" cy="454"/>
          </a:xfrm>
        </p:grpSpPr>
        <p:sp>
          <p:nvSpPr>
            <p:cNvPr id="23" name="Rectangle 749"/>
            <p:cNvSpPr>
              <a:spLocks noChangeArrowheads="1"/>
            </p:cNvSpPr>
            <p:nvPr/>
          </p:nvSpPr>
          <p:spPr bwMode="auto">
            <a:xfrm>
              <a:off x="1038" y="1568"/>
              <a:ext cx="1283" cy="320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ko-KR" altLang="en-US" sz="1200" b="0"/>
                <a:t>제작 </a:t>
              </a:r>
              <a:r>
                <a:rPr lang="ko-KR" altLang="en-US" sz="1200" b="0">
                  <a:sym typeface="Wingdings" pitchFamily="2" charset="2"/>
                </a:rPr>
                <a:t> 송출  </a:t>
              </a:r>
              <a:br>
                <a:rPr lang="ko-KR" altLang="en-US" sz="1200" b="0">
                  <a:sym typeface="Wingdings" pitchFamily="2" charset="2"/>
                </a:rPr>
              </a:br>
              <a:r>
                <a:rPr lang="ko-KR" altLang="en-US" sz="1200" b="0">
                  <a:sym typeface="Wingdings" pitchFamily="2" charset="2"/>
                </a:rPr>
                <a:t>필름현상  윤전기</a:t>
              </a:r>
              <a:endParaRPr lang="ko-KR" altLang="en-US" sz="1200" b="0"/>
            </a:p>
          </p:txBody>
        </p:sp>
        <p:sp>
          <p:nvSpPr>
            <p:cNvPr id="24" name="Text Box 750"/>
            <p:cNvSpPr txBox="1">
              <a:spLocks noChangeArrowheads="1"/>
            </p:cNvSpPr>
            <p:nvPr/>
          </p:nvSpPr>
          <p:spPr bwMode="auto">
            <a:xfrm>
              <a:off x="1033" y="1434"/>
              <a:ext cx="1291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10800"/>
            <a:lstStyle/>
            <a:p>
              <a:r>
                <a:rPr lang="ko-KR" altLang="en-US" sz="1000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연계 시스템</a:t>
              </a:r>
              <a:r>
                <a:rPr lang="en-US" altLang="ko-KR" sz="1000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(</a:t>
              </a:r>
              <a:r>
                <a:rPr lang="ko-KR" altLang="en-US" sz="1000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작업</a:t>
              </a:r>
              <a:r>
                <a:rPr lang="en-US" altLang="ko-KR" sz="1000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)</a:t>
              </a:r>
            </a:p>
          </p:txBody>
        </p:sp>
      </p:grpSp>
      <p:sp>
        <p:nvSpPr>
          <p:cNvPr id="25" name="Text Box 751"/>
          <p:cNvSpPr txBox="1">
            <a:spLocks noChangeArrowheads="1"/>
          </p:cNvSpPr>
          <p:nvPr/>
        </p:nvSpPr>
        <p:spPr bwMode="auto">
          <a:xfrm>
            <a:off x="1978587" y="2060575"/>
            <a:ext cx="6324148" cy="211138"/>
          </a:xfrm>
          <a:prstGeom prst="rect">
            <a:avLst/>
          </a:prstGeom>
          <a:solidFill>
            <a:srgbClr val="66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10800"/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뉴스제작 </a:t>
            </a:r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시스템</a:t>
            </a:r>
          </a:p>
        </p:txBody>
      </p:sp>
      <p:sp>
        <p:nvSpPr>
          <p:cNvPr id="26" name="Line 752"/>
          <p:cNvSpPr>
            <a:spLocks noChangeShapeType="1"/>
          </p:cNvSpPr>
          <p:nvPr/>
        </p:nvSpPr>
        <p:spPr bwMode="auto">
          <a:xfrm>
            <a:off x="3914670" y="2924175"/>
            <a:ext cx="315108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" name="Line 753"/>
          <p:cNvSpPr>
            <a:spLocks noChangeShapeType="1"/>
          </p:cNvSpPr>
          <p:nvPr/>
        </p:nvSpPr>
        <p:spPr bwMode="auto">
          <a:xfrm>
            <a:off x="6032490" y="2924175"/>
            <a:ext cx="315109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" name="Rectangle 754"/>
          <p:cNvSpPr>
            <a:spLocks noChangeArrowheads="1"/>
          </p:cNvSpPr>
          <p:nvPr/>
        </p:nvSpPr>
        <p:spPr bwMode="auto">
          <a:xfrm>
            <a:off x="1987380" y="3789364"/>
            <a:ext cx="5013512" cy="25923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/>
          </a:p>
        </p:txBody>
      </p:sp>
      <p:grpSp>
        <p:nvGrpSpPr>
          <p:cNvPr id="29" name="Group 755"/>
          <p:cNvGrpSpPr>
            <a:grpSpLocks/>
          </p:cNvGrpSpPr>
          <p:nvPr/>
        </p:nvGrpSpPr>
        <p:grpSpPr bwMode="auto">
          <a:xfrm>
            <a:off x="2111959" y="4689476"/>
            <a:ext cx="1537434" cy="639763"/>
            <a:chOff x="937" y="2664"/>
            <a:chExt cx="1049" cy="403"/>
          </a:xfrm>
        </p:grpSpPr>
        <p:sp>
          <p:nvSpPr>
            <p:cNvPr id="30" name="Rectangle 756"/>
            <p:cNvSpPr>
              <a:spLocks noChangeArrowheads="1"/>
            </p:cNvSpPr>
            <p:nvPr/>
          </p:nvSpPr>
          <p:spPr bwMode="auto">
            <a:xfrm>
              <a:off x="943" y="2798"/>
              <a:ext cx="1043" cy="269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ko-KR" altLang="en-US" sz="1000" b="0" dirty="0" smtClean="0"/>
                <a:t>선출고용 기사 입력</a:t>
              </a:r>
              <a:endParaRPr lang="ko-KR" altLang="en-US" sz="1000" b="0" dirty="0"/>
            </a:p>
            <a:p>
              <a:r>
                <a:rPr lang="ko-KR" altLang="en-US" sz="1000" dirty="0" smtClean="0"/>
                <a:t>원스탑 출고용 기사 입력</a:t>
              </a:r>
              <a:endParaRPr lang="ko-KR" altLang="en-US" sz="1000" b="0" dirty="0"/>
            </a:p>
          </p:txBody>
        </p:sp>
        <p:sp>
          <p:nvSpPr>
            <p:cNvPr id="32" name="Text Box 757"/>
            <p:cNvSpPr txBox="1">
              <a:spLocks noChangeArrowheads="1"/>
            </p:cNvSpPr>
            <p:nvPr/>
          </p:nvSpPr>
          <p:spPr bwMode="auto">
            <a:xfrm>
              <a:off x="937" y="2664"/>
              <a:ext cx="1049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10800"/>
            <a:lstStyle/>
            <a:p>
              <a:r>
                <a:rPr lang="ko-KR" altLang="en-US" sz="1000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기사 입력 </a:t>
              </a:r>
              <a:r>
                <a:rPr lang="en-US" altLang="ko-KR" sz="1000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Adapter</a:t>
              </a:r>
            </a:p>
          </p:txBody>
        </p:sp>
      </p:grpSp>
      <p:sp>
        <p:nvSpPr>
          <p:cNvPr id="33" name="Text Box 758"/>
          <p:cNvSpPr txBox="1">
            <a:spLocks noChangeArrowheads="1"/>
          </p:cNvSpPr>
          <p:nvPr/>
        </p:nvSpPr>
        <p:spPr bwMode="auto">
          <a:xfrm>
            <a:off x="1978587" y="6165850"/>
            <a:ext cx="5013512" cy="211138"/>
          </a:xfrm>
          <a:prstGeom prst="rect">
            <a:avLst/>
          </a:prstGeom>
          <a:solidFill>
            <a:srgbClr val="66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10800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구축 시스템 </a:t>
            </a:r>
            <a:r>
              <a:rPr lang="en-US" altLang="ko-KR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(CMS)</a:t>
            </a:r>
          </a:p>
        </p:txBody>
      </p:sp>
      <p:sp>
        <p:nvSpPr>
          <p:cNvPr id="34" name="Line 759"/>
          <p:cNvSpPr>
            <a:spLocks noChangeShapeType="1"/>
          </p:cNvSpPr>
          <p:nvPr/>
        </p:nvSpPr>
        <p:spPr bwMode="auto">
          <a:xfrm>
            <a:off x="3756383" y="4437063"/>
            <a:ext cx="1396735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5" name="Group 760"/>
          <p:cNvGrpSpPr>
            <a:grpSpLocks/>
          </p:cNvGrpSpPr>
          <p:nvPr/>
        </p:nvGrpSpPr>
        <p:grpSpPr bwMode="auto">
          <a:xfrm>
            <a:off x="2111959" y="3916363"/>
            <a:ext cx="1537434" cy="639762"/>
            <a:chOff x="937" y="2664"/>
            <a:chExt cx="1049" cy="403"/>
          </a:xfrm>
        </p:grpSpPr>
        <p:sp>
          <p:nvSpPr>
            <p:cNvPr id="36" name="Rectangle 761"/>
            <p:cNvSpPr>
              <a:spLocks noChangeArrowheads="1"/>
            </p:cNvSpPr>
            <p:nvPr/>
          </p:nvSpPr>
          <p:spPr bwMode="auto">
            <a:xfrm>
              <a:off x="943" y="2798"/>
              <a:ext cx="1043" cy="269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000" b="0"/>
                <a:t>NewsML </a:t>
              </a:r>
              <a:r>
                <a:rPr lang="ko-KR" altLang="en-US" sz="1000" b="0"/>
                <a:t>분석기</a:t>
              </a:r>
              <a:br>
                <a:rPr lang="ko-KR" altLang="en-US" sz="1000" b="0"/>
              </a:br>
              <a:r>
                <a:rPr lang="en-US" altLang="ko-KR" sz="1000" b="0"/>
                <a:t>NewsML </a:t>
              </a:r>
              <a:r>
                <a:rPr lang="ko-KR" altLang="en-US" sz="1000" b="0"/>
                <a:t>변환기</a:t>
              </a:r>
            </a:p>
          </p:txBody>
        </p:sp>
        <p:sp>
          <p:nvSpPr>
            <p:cNvPr id="37" name="Text Box 762"/>
            <p:cNvSpPr txBox="1">
              <a:spLocks noChangeArrowheads="1"/>
            </p:cNvSpPr>
            <p:nvPr/>
          </p:nvSpPr>
          <p:spPr bwMode="auto">
            <a:xfrm>
              <a:off x="937" y="2664"/>
              <a:ext cx="1049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10800"/>
            <a:lstStyle/>
            <a:p>
              <a:r>
                <a:rPr lang="en-US" altLang="ko-KR" sz="1000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NewsML Adapter</a:t>
              </a:r>
            </a:p>
          </p:txBody>
        </p:sp>
      </p:grpSp>
      <p:grpSp>
        <p:nvGrpSpPr>
          <p:cNvPr id="38" name="Group 763"/>
          <p:cNvGrpSpPr>
            <a:grpSpLocks/>
          </p:cNvGrpSpPr>
          <p:nvPr/>
        </p:nvGrpSpPr>
        <p:grpSpPr bwMode="auto">
          <a:xfrm>
            <a:off x="2111959" y="5410201"/>
            <a:ext cx="1537434" cy="639763"/>
            <a:chOff x="937" y="2664"/>
            <a:chExt cx="1049" cy="403"/>
          </a:xfrm>
        </p:grpSpPr>
        <p:sp>
          <p:nvSpPr>
            <p:cNvPr id="39" name="Rectangle 764"/>
            <p:cNvSpPr>
              <a:spLocks noChangeArrowheads="1"/>
            </p:cNvSpPr>
            <p:nvPr/>
          </p:nvSpPr>
          <p:spPr bwMode="auto">
            <a:xfrm>
              <a:off x="943" y="2798"/>
              <a:ext cx="1043" cy="269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sz="1000" b="0" dirty="0"/>
                <a:t>ATOM </a:t>
              </a:r>
              <a:r>
                <a:rPr lang="ko-KR" altLang="en-US" sz="1000" b="0" dirty="0"/>
                <a:t>분석기</a:t>
              </a:r>
              <a:br>
                <a:rPr lang="ko-KR" altLang="en-US" sz="1000" b="0" dirty="0"/>
              </a:br>
              <a:r>
                <a:rPr lang="en-US" altLang="ko-KR" sz="1000" b="0" dirty="0"/>
                <a:t>ATOM </a:t>
              </a:r>
              <a:r>
                <a:rPr lang="ko-KR" altLang="en-US" sz="1000" b="0" dirty="0"/>
                <a:t>변환기</a:t>
              </a:r>
            </a:p>
          </p:txBody>
        </p:sp>
        <p:sp>
          <p:nvSpPr>
            <p:cNvPr id="40" name="Text Box 765"/>
            <p:cNvSpPr txBox="1">
              <a:spLocks noChangeArrowheads="1"/>
            </p:cNvSpPr>
            <p:nvPr/>
          </p:nvSpPr>
          <p:spPr bwMode="auto">
            <a:xfrm>
              <a:off x="937" y="2664"/>
              <a:ext cx="1049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10800"/>
            <a:lstStyle/>
            <a:p>
              <a:r>
                <a:rPr lang="en-US" altLang="ko-KR" sz="1000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ATOM(RSS) Adapter</a:t>
              </a:r>
            </a:p>
          </p:txBody>
        </p:sp>
      </p:grpSp>
      <p:grpSp>
        <p:nvGrpSpPr>
          <p:cNvPr id="41" name="Group 766"/>
          <p:cNvGrpSpPr>
            <a:grpSpLocks/>
          </p:cNvGrpSpPr>
          <p:nvPr/>
        </p:nvGrpSpPr>
        <p:grpSpPr bwMode="auto">
          <a:xfrm>
            <a:off x="5365611" y="3905251"/>
            <a:ext cx="1537434" cy="639763"/>
            <a:chOff x="937" y="2664"/>
            <a:chExt cx="1049" cy="403"/>
          </a:xfrm>
        </p:grpSpPr>
        <p:sp>
          <p:nvSpPr>
            <p:cNvPr id="42" name="Rectangle 767"/>
            <p:cNvSpPr>
              <a:spLocks noChangeArrowheads="1"/>
            </p:cNvSpPr>
            <p:nvPr/>
          </p:nvSpPr>
          <p:spPr bwMode="auto">
            <a:xfrm>
              <a:off x="943" y="2798"/>
              <a:ext cx="1043" cy="269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ko-KR" altLang="en-US" sz="1000" b="0"/>
                <a:t>메타 데이터 분류</a:t>
              </a:r>
            </a:p>
            <a:p>
              <a:r>
                <a:rPr lang="ko-KR" altLang="en-US" sz="1000" b="0"/>
                <a:t>코드 관리</a:t>
              </a:r>
            </a:p>
          </p:txBody>
        </p:sp>
        <p:sp>
          <p:nvSpPr>
            <p:cNvPr id="43" name="Text Box 768"/>
            <p:cNvSpPr txBox="1">
              <a:spLocks noChangeArrowheads="1"/>
            </p:cNvSpPr>
            <p:nvPr/>
          </p:nvSpPr>
          <p:spPr bwMode="auto">
            <a:xfrm>
              <a:off x="937" y="2664"/>
              <a:ext cx="1049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10800"/>
            <a:lstStyle/>
            <a:p>
              <a:r>
                <a:rPr lang="ko-KR" altLang="en-US" sz="1000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기사 분류 시스템</a:t>
              </a:r>
            </a:p>
          </p:txBody>
        </p:sp>
      </p:grpSp>
      <p:grpSp>
        <p:nvGrpSpPr>
          <p:cNvPr id="44" name="Group 769"/>
          <p:cNvGrpSpPr>
            <a:grpSpLocks/>
          </p:cNvGrpSpPr>
          <p:nvPr/>
        </p:nvGrpSpPr>
        <p:grpSpPr bwMode="auto">
          <a:xfrm>
            <a:off x="5365611" y="4689476"/>
            <a:ext cx="1537434" cy="639763"/>
            <a:chOff x="937" y="2664"/>
            <a:chExt cx="1049" cy="403"/>
          </a:xfrm>
        </p:grpSpPr>
        <p:sp>
          <p:nvSpPr>
            <p:cNvPr id="45" name="Rectangle 770"/>
            <p:cNvSpPr>
              <a:spLocks noChangeArrowheads="1"/>
            </p:cNvSpPr>
            <p:nvPr/>
          </p:nvSpPr>
          <p:spPr bwMode="auto">
            <a:xfrm>
              <a:off x="943" y="2798"/>
              <a:ext cx="1043" cy="269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ko-KR" altLang="en-US" sz="1000" b="0"/>
                <a:t>컨텐츠 관리</a:t>
              </a:r>
              <a:br>
                <a:rPr lang="ko-KR" altLang="en-US" sz="1000" b="0"/>
              </a:br>
              <a:r>
                <a:rPr lang="ko-KR" altLang="en-US" sz="1000" b="0"/>
                <a:t>워크플로우</a:t>
              </a:r>
              <a:r>
                <a:rPr lang="en-US" altLang="ko-KR" sz="1000" b="0"/>
                <a:t>/</a:t>
              </a:r>
              <a:r>
                <a:rPr lang="ko-KR" altLang="en-US" sz="1000" b="0"/>
                <a:t>버전 관리</a:t>
              </a:r>
            </a:p>
          </p:txBody>
        </p:sp>
        <p:sp>
          <p:nvSpPr>
            <p:cNvPr id="46" name="Text Box 771"/>
            <p:cNvSpPr txBox="1">
              <a:spLocks noChangeArrowheads="1"/>
            </p:cNvSpPr>
            <p:nvPr/>
          </p:nvSpPr>
          <p:spPr bwMode="auto">
            <a:xfrm>
              <a:off x="937" y="2664"/>
              <a:ext cx="1049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10800"/>
            <a:lstStyle/>
            <a:p>
              <a:r>
                <a:rPr lang="ko-KR" altLang="en-US" sz="1000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기사 관리 엔진</a:t>
              </a:r>
            </a:p>
          </p:txBody>
        </p:sp>
      </p:grpSp>
      <p:grpSp>
        <p:nvGrpSpPr>
          <p:cNvPr id="47" name="Group 772"/>
          <p:cNvGrpSpPr>
            <a:grpSpLocks/>
          </p:cNvGrpSpPr>
          <p:nvPr/>
        </p:nvGrpSpPr>
        <p:grpSpPr bwMode="auto">
          <a:xfrm>
            <a:off x="5365611" y="5419726"/>
            <a:ext cx="1537434" cy="639763"/>
            <a:chOff x="937" y="2664"/>
            <a:chExt cx="1049" cy="403"/>
          </a:xfrm>
        </p:grpSpPr>
        <p:sp>
          <p:nvSpPr>
            <p:cNvPr id="48" name="Rectangle 773"/>
            <p:cNvSpPr>
              <a:spLocks noChangeArrowheads="1"/>
            </p:cNvSpPr>
            <p:nvPr/>
          </p:nvSpPr>
          <p:spPr bwMode="auto">
            <a:xfrm>
              <a:off x="943" y="2798"/>
              <a:ext cx="1043" cy="269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ko-KR" altLang="en-US" sz="1000" b="0"/>
                <a:t>다중 서버 배포</a:t>
              </a:r>
              <a:br>
                <a:rPr lang="ko-KR" altLang="en-US" sz="1000" b="0"/>
              </a:br>
              <a:r>
                <a:rPr lang="ko-KR" altLang="en-US" sz="1000" b="0"/>
                <a:t>멀티 포맷 관리</a:t>
              </a:r>
            </a:p>
          </p:txBody>
        </p:sp>
        <p:sp>
          <p:nvSpPr>
            <p:cNvPr id="49" name="Text Box 774"/>
            <p:cNvSpPr txBox="1">
              <a:spLocks noChangeArrowheads="1"/>
            </p:cNvSpPr>
            <p:nvPr/>
          </p:nvSpPr>
          <p:spPr bwMode="auto">
            <a:xfrm>
              <a:off x="937" y="2664"/>
              <a:ext cx="1049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10800"/>
            <a:lstStyle/>
            <a:p>
              <a:r>
                <a:rPr lang="ko-KR" altLang="en-US" sz="1000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배포 시스템</a:t>
              </a:r>
            </a:p>
          </p:txBody>
        </p:sp>
      </p:grpSp>
      <p:sp>
        <p:nvSpPr>
          <p:cNvPr id="50" name="Line 775"/>
          <p:cNvSpPr>
            <a:spLocks noChangeShapeType="1"/>
          </p:cNvSpPr>
          <p:nvPr/>
        </p:nvSpPr>
        <p:spPr bwMode="auto">
          <a:xfrm>
            <a:off x="1181290" y="3357563"/>
            <a:ext cx="864715" cy="1655762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51" name="Picture 776" descr="MPj039009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98" y="4508500"/>
            <a:ext cx="731345" cy="565150"/>
          </a:xfrm>
          <a:prstGeom prst="rect">
            <a:avLst/>
          </a:prstGeom>
          <a:noFill/>
        </p:spPr>
      </p:pic>
      <p:sp>
        <p:nvSpPr>
          <p:cNvPr id="52" name="Text Box 777"/>
          <p:cNvSpPr txBox="1">
            <a:spLocks noChangeArrowheads="1"/>
          </p:cNvSpPr>
          <p:nvPr/>
        </p:nvSpPr>
        <p:spPr bwMode="auto">
          <a:xfrm>
            <a:off x="383993" y="5056189"/>
            <a:ext cx="97975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0" dirty="0">
                <a:latin typeface="가는각진제목체" pitchFamily="18" charset="-127"/>
                <a:ea typeface="HY울릉도M" pitchFamily="18" charset="-127"/>
              </a:rPr>
              <a:t>&lt;</a:t>
            </a:r>
            <a:r>
              <a:rPr lang="ko-KR" altLang="en-US" sz="1000" b="0" dirty="0">
                <a:latin typeface="가는각진제목체" pitchFamily="18" charset="-127"/>
                <a:ea typeface="HY울릉도M" pitchFamily="18" charset="-127"/>
              </a:rPr>
              <a:t>외부 페이지</a:t>
            </a:r>
            <a:r>
              <a:rPr lang="en-US" altLang="ko-KR" sz="1000" b="0" dirty="0">
                <a:latin typeface="가는각진제목체" pitchFamily="18" charset="-127"/>
                <a:ea typeface="HY울릉도M" pitchFamily="18" charset="-127"/>
              </a:rPr>
              <a:t>&gt;</a:t>
            </a:r>
          </a:p>
        </p:txBody>
      </p:sp>
      <p:sp>
        <p:nvSpPr>
          <p:cNvPr id="53" name="Line 778"/>
          <p:cNvSpPr>
            <a:spLocks noChangeShapeType="1"/>
          </p:cNvSpPr>
          <p:nvPr/>
        </p:nvSpPr>
        <p:spPr bwMode="auto">
          <a:xfrm>
            <a:off x="1275089" y="4887914"/>
            <a:ext cx="770916" cy="846137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54" name="Picture 779" descr="blog_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993" y="5734051"/>
            <a:ext cx="864715" cy="360363"/>
          </a:xfrm>
          <a:prstGeom prst="rect">
            <a:avLst/>
          </a:prstGeom>
          <a:noFill/>
        </p:spPr>
      </p:pic>
      <p:sp>
        <p:nvSpPr>
          <p:cNvPr id="55" name="Line 780"/>
          <p:cNvSpPr>
            <a:spLocks noChangeShapeType="1"/>
          </p:cNvSpPr>
          <p:nvPr/>
        </p:nvSpPr>
        <p:spPr bwMode="auto">
          <a:xfrm>
            <a:off x="1314661" y="5876925"/>
            <a:ext cx="731344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6" name="Text Box 781"/>
          <p:cNvSpPr txBox="1">
            <a:spLocks noChangeArrowheads="1"/>
          </p:cNvSpPr>
          <p:nvPr/>
        </p:nvSpPr>
        <p:spPr bwMode="auto">
          <a:xfrm>
            <a:off x="1065506" y="5445126"/>
            <a:ext cx="93647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0" u="sng" dirty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ATOM(RSS)</a:t>
            </a:r>
          </a:p>
        </p:txBody>
      </p:sp>
      <p:sp>
        <p:nvSpPr>
          <p:cNvPr id="57" name="Line 782"/>
          <p:cNvSpPr>
            <a:spLocks noChangeShapeType="1"/>
          </p:cNvSpPr>
          <p:nvPr/>
        </p:nvSpPr>
        <p:spPr bwMode="auto">
          <a:xfrm flipV="1">
            <a:off x="2683550" y="3194050"/>
            <a:ext cx="0" cy="66675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" name="Text Box 783"/>
          <p:cNvSpPr txBox="1">
            <a:spLocks noChangeArrowheads="1"/>
          </p:cNvSpPr>
          <p:nvPr/>
        </p:nvSpPr>
        <p:spPr bwMode="auto">
          <a:xfrm>
            <a:off x="2745106" y="3429001"/>
            <a:ext cx="702436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0" u="sng" dirty="0" smtClean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NewsML</a:t>
            </a:r>
            <a:endParaRPr lang="en-US" altLang="ko-KR" sz="1000" b="0" u="sng" dirty="0">
              <a:solidFill>
                <a:srgbClr val="006600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59" name="Line 784"/>
          <p:cNvSpPr>
            <a:spLocks noChangeShapeType="1"/>
          </p:cNvSpPr>
          <p:nvPr/>
        </p:nvSpPr>
        <p:spPr bwMode="auto">
          <a:xfrm flipH="1">
            <a:off x="3375322" y="3141664"/>
            <a:ext cx="1596059" cy="719137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0" name="Text Box 785"/>
          <p:cNvSpPr txBox="1">
            <a:spLocks noChangeArrowheads="1"/>
          </p:cNvSpPr>
          <p:nvPr/>
        </p:nvSpPr>
        <p:spPr bwMode="auto">
          <a:xfrm>
            <a:off x="4172619" y="3429001"/>
            <a:ext cx="284885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0" u="sng" dirty="0" smtClean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NewsML( </a:t>
            </a:r>
            <a:r>
              <a:rPr lang="ko-KR" altLang="en-US" sz="1000" b="0" u="sng" dirty="0" smtClean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기사</a:t>
            </a:r>
            <a:r>
              <a:rPr lang="en-US" altLang="ko-KR" sz="1000" b="0" u="sng" dirty="0" smtClean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000" b="0" u="sng" dirty="0" smtClean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동화상</a:t>
            </a:r>
            <a:r>
              <a:rPr lang="en-US" altLang="ko-KR" sz="1000" b="0" u="sng" dirty="0" smtClean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, </a:t>
            </a:r>
            <a:r>
              <a:rPr lang="ko-KR" altLang="en-US" sz="1000" b="0" u="sng" dirty="0" smtClean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기사 동화상 연관 정보 포함</a:t>
            </a:r>
            <a:r>
              <a:rPr lang="en-US" altLang="ko-KR" sz="1000" b="0" u="sng" dirty="0" smtClean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)</a:t>
            </a:r>
            <a:endParaRPr lang="en-US" altLang="ko-KR" sz="1000" b="0" u="sng" dirty="0">
              <a:solidFill>
                <a:srgbClr val="006600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61" name="Line 786"/>
          <p:cNvSpPr>
            <a:spLocks noChangeShapeType="1"/>
          </p:cNvSpPr>
          <p:nvPr/>
        </p:nvSpPr>
        <p:spPr bwMode="auto">
          <a:xfrm flipH="1">
            <a:off x="6303607" y="4579939"/>
            <a:ext cx="0" cy="73025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" name="Line 787"/>
          <p:cNvSpPr>
            <a:spLocks noChangeShapeType="1"/>
          </p:cNvSpPr>
          <p:nvPr/>
        </p:nvSpPr>
        <p:spPr bwMode="auto">
          <a:xfrm flipH="1">
            <a:off x="6303607" y="5348289"/>
            <a:ext cx="0" cy="73025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3" name="Picture 788" descr="MCj041611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0204" y="4294188"/>
            <a:ext cx="332696" cy="290512"/>
          </a:xfrm>
          <a:prstGeom prst="rect">
            <a:avLst/>
          </a:prstGeom>
          <a:noFill/>
        </p:spPr>
      </p:pic>
      <p:pic>
        <p:nvPicPr>
          <p:cNvPr id="64" name="Picture 789" descr="MMj02544440000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4341" y="3644900"/>
            <a:ext cx="404511" cy="323850"/>
          </a:xfrm>
          <a:prstGeom prst="rect">
            <a:avLst/>
          </a:prstGeom>
          <a:noFill/>
        </p:spPr>
      </p:pic>
      <p:pic>
        <p:nvPicPr>
          <p:cNvPr id="68" name="Picture 790" descr="MCj0197438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96158" y="5734051"/>
            <a:ext cx="235964" cy="360363"/>
          </a:xfrm>
          <a:prstGeom prst="rect">
            <a:avLst/>
          </a:prstGeom>
          <a:noFill/>
        </p:spPr>
      </p:pic>
      <p:sp>
        <p:nvSpPr>
          <p:cNvPr id="70" name="Text Box 791"/>
          <p:cNvSpPr txBox="1">
            <a:spLocks noChangeArrowheads="1"/>
          </p:cNvSpPr>
          <p:nvPr/>
        </p:nvSpPr>
        <p:spPr bwMode="auto">
          <a:xfrm>
            <a:off x="7830880" y="6075364"/>
            <a:ext cx="85151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0" dirty="0">
                <a:latin typeface="가는각진제목체" pitchFamily="18" charset="-127"/>
                <a:ea typeface="HY울릉도M" pitchFamily="18" charset="-127"/>
              </a:rPr>
              <a:t>&lt;</a:t>
            </a:r>
            <a:r>
              <a:rPr lang="ko-KR" altLang="en-US" sz="1000" b="0" dirty="0">
                <a:latin typeface="가는각진제목체" pitchFamily="18" charset="-127"/>
                <a:ea typeface="HY울릉도M" pitchFamily="18" charset="-127"/>
              </a:rPr>
              <a:t>타 시스템</a:t>
            </a:r>
            <a:r>
              <a:rPr lang="en-US" altLang="ko-KR" sz="1000" b="0" dirty="0">
                <a:latin typeface="가는각진제목체" pitchFamily="18" charset="-127"/>
                <a:ea typeface="HY울릉도M" pitchFamily="18" charset="-127"/>
              </a:rPr>
              <a:t>&gt;</a:t>
            </a:r>
          </a:p>
        </p:txBody>
      </p:sp>
      <p:sp>
        <p:nvSpPr>
          <p:cNvPr id="72" name="Text Box 792"/>
          <p:cNvSpPr txBox="1">
            <a:spLocks noChangeArrowheads="1"/>
          </p:cNvSpPr>
          <p:nvPr/>
        </p:nvSpPr>
        <p:spPr bwMode="auto">
          <a:xfrm>
            <a:off x="7911490" y="4583114"/>
            <a:ext cx="73289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0" dirty="0">
                <a:latin typeface="가는각진제목체" pitchFamily="18" charset="-127"/>
                <a:ea typeface="HY울릉도M" pitchFamily="18" charset="-127"/>
              </a:rPr>
              <a:t>&lt;Mobile&gt;</a:t>
            </a:r>
          </a:p>
        </p:txBody>
      </p:sp>
      <p:sp>
        <p:nvSpPr>
          <p:cNvPr id="73" name="Text Box 793"/>
          <p:cNvSpPr txBox="1">
            <a:spLocks noChangeArrowheads="1"/>
          </p:cNvSpPr>
          <p:nvPr/>
        </p:nvSpPr>
        <p:spPr bwMode="auto">
          <a:xfrm>
            <a:off x="7964252" y="3933826"/>
            <a:ext cx="56778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0" dirty="0">
                <a:latin typeface="가는각진제목체" pitchFamily="18" charset="-127"/>
                <a:ea typeface="HY울릉도M" pitchFamily="18" charset="-127"/>
              </a:rPr>
              <a:t>&lt;Web&gt;</a:t>
            </a:r>
          </a:p>
        </p:txBody>
      </p:sp>
      <p:grpSp>
        <p:nvGrpSpPr>
          <p:cNvPr id="74" name="그룹 73"/>
          <p:cNvGrpSpPr/>
          <p:nvPr/>
        </p:nvGrpSpPr>
        <p:grpSpPr>
          <a:xfrm>
            <a:off x="3890957" y="5143512"/>
            <a:ext cx="1445780" cy="997595"/>
            <a:chOff x="3786182" y="5143512"/>
            <a:chExt cx="1445780" cy="997595"/>
          </a:xfrm>
        </p:grpSpPr>
        <p:sp>
          <p:nvSpPr>
            <p:cNvPr id="75" name="AutoShape 795"/>
            <p:cNvSpPr>
              <a:spLocks noChangeArrowheads="1"/>
            </p:cNvSpPr>
            <p:nvPr/>
          </p:nvSpPr>
          <p:spPr bwMode="auto">
            <a:xfrm>
              <a:off x="4710973" y="5470537"/>
              <a:ext cx="262346" cy="382588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76" name="Picture 79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22147" y="5497525"/>
              <a:ext cx="322436" cy="3746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grpSp>
          <p:nvGrpSpPr>
            <p:cNvPr id="77" name="Group 797"/>
            <p:cNvGrpSpPr>
              <a:grpSpLocks/>
            </p:cNvGrpSpPr>
            <p:nvPr/>
          </p:nvGrpSpPr>
          <p:grpSpPr bwMode="auto">
            <a:xfrm>
              <a:off x="3792050" y="5143512"/>
              <a:ext cx="1384791" cy="993776"/>
              <a:chOff x="4299" y="2931"/>
              <a:chExt cx="1315" cy="726"/>
            </a:xfrm>
          </p:grpSpPr>
          <p:sp>
            <p:nvSpPr>
              <p:cNvPr id="80" name="Rectangle 798"/>
              <p:cNvSpPr>
                <a:spLocks noChangeArrowheads="1"/>
              </p:cNvSpPr>
              <p:nvPr/>
            </p:nvSpPr>
            <p:spPr bwMode="auto">
              <a:xfrm>
                <a:off x="4308" y="3065"/>
                <a:ext cx="1289" cy="592"/>
              </a:xfrm>
              <a:prstGeom prst="rect">
                <a:avLst/>
              </a:prstGeom>
              <a:noFill/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" name="Text Box 799"/>
              <p:cNvSpPr txBox="1">
                <a:spLocks noChangeArrowheads="1"/>
              </p:cNvSpPr>
              <p:nvPr/>
            </p:nvSpPr>
            <p:spPr bwMode="auto">
              <a:xfrm>
                <a:off x="4299" y="2931"/>
                <a:ext cx="1315" cy="133"/>
              </a:xfrm>
              <a:prstGeom prst="rect">
                <a:avLst/>
              </a:prstGeom>
              <a:solidFill>
                <a:srgbClr val="003366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tIns="10800"/>
              <a:lstStyle/>
              <a:p>
                <a:pPr algn="ctr"/>
                <a:r>
                  <a:rPr lang="ko-KR" altLang="en-US" sz="1000" dirty="0" smtClean="0">
                    <a:solidFill>
                      <a:schemeClr val="bg1"/>
                    </a:solidFill>
                    <a:latin typeface="가는각진제목체" pitchFamily="18" charset="-127"/>
                    <a:ea typeface="가는각진제목체" pitchFamily="18" charset="-127"/>
                  </a:rPr>
                  <a:t>통합 저장소</a:t>
                </a:r>
                <a:endParaRPr lang="en-US" altLang="ko-KR" sz="1000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</p:grpSp>
        <p:sp>
          <p:nvSpPr>
            <p:cNvPr id="78" name="Text Box 800"/>
            <p:cNvSpPr txBox="1">
              <a:spLocks noChangeArrowheads="1"/>
            </p:cNvSpPr>
            <p:nvPr/>
          </p:nvSpPr>
          <p:spPr bwMode="auto">
            <a:xfrm>
              <a:off x="3786182" y="5910275"/>
              <a:ext cx="944489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900" b="0" dirty="0">
                  <a:latin typeface="가는각진제목체" pitchFamily="18" charset="-127"/>
                  <a:ea typeface="HY울릉도M" pitchFamily="18" charset="-127"/>
                </a:rPr>
                <a:t>&lt;File System&gt;</a:t>
              </a:r>
            </a:p>
          </p:txBody>
        </p:sp>
        <p:sp>
          <p:nvSpPr>
            <p:cNvPr id="79" name="Text Box 801"/>
            <p:cNvSpPr txBox="1">
              <a:spLocks noChangeArrowheads="1"/>
            </p:cNvSpPr>
            <p:nvPr/>
          </p:nvSpPr>
          <p:spPr bwMode="auto">
            <a:xfrm>
              <a:off x="4526320" y="5907100"/>
              <a:ext cx="705642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900" b="0" dirty="0" smtClean="0">
                  <a:latin typeface="가는각진제목체" pitchFamily="18" charset="-127"/>
                  <a:ea typeface="HY울릉도M" pitchFamily="18" charset="-127"/>
                </a:rPr>
                <a:t>&lt;</a:t>
              </a:r>
              <a:r>
                <a:rPr lang="ko-KR" altLang="en-US" sz="900" dirty="0" smtClean="0">
                  <a:latin typeface="가는각진제목체" pitchFamily="18" charset="-127"/>
                  <a:ea typeface="HY울릉도M" pitchFamily="18" charset="-127"/>
                </a:rPr>
                <a:t>통합 </a:t>
              </a:r>
              <a:r>
                <a:rPr lang="en-US" altLang="ko-KR" sz="900" b="0" dirty="0" smtClean="0">
                  <a:latin typeface="가는각진제목체" pitchFamily="18" charset="-127"/>
                  <a:ea typeface="HY울릉도M" pitchFamily="18" charset="-127"/>
                </a:rPr>
                <a:t>DB</a:t>
              </a:r>
              <a:r>
                <a:rPr lang="en-US" altLang="ko-KR" sz="900" b="0" dirty="0">
                  <a:latin typeface="가는각진제목체" pitchFamily="18" charset="-127"/>
                  <a:ea typeface="HY울릉도M" pitchFamily="18" charset="-127"/>
                </a:rPr>
                <a:t>&gt;</a:t>
              </a:r>
            </a:p>
          </p:txBody>
        </p:sp>
      </p:grpSp>
      <p:cxnSp>
        <p:nvCxnSpPr>
          <p:cNvPr id="82" name="AutoShape 802"/>
          <p:cNvCxnSpPr>
            <a:cxnSpLocks noChangeShapeType="1"/>
            <a:stCxn id="36" idx="3"/>
            <a:endCxn id="39" idx="3"/>
          </p:cNvCxnSpPr>
          <p:nvPr/>
        </p:nvCxnSpPr>
        <p:spPr bwMode="auto">
          <a:xfrm>
            <a:off x="3649392" y="4343400"/>
            <a:ext cx="1466" cy="1493838"/>
          </a:xfrm>
          <a:prstGeom prst="bentConnector3">
            <a:avLst>
              <a:gd name="adj1" fmla="val 7100000"/>
            </a:avLst>
          </a:prstGeom>
          <a:noFill/>
          <a:ln w="25400">
            <a:solidFill>
              <a:srgbClr val="333300"/>
            </a:solidFill>
            <a:miter lim="800000"/>
            <a:headEnd/>
            <a:tailEnd/>
          </a:ln>
          <a:effectLst/>
        </p:spPr>
      </p:cxnSp>
      <p:sp>
        <p:nvSpPr>
          <p:cNvPr id="83" name="Line 805"/>
          <p:cNvSpPr>
            <a:spLocks noChangeShapeType="1"/>
          </p:cNvSpPr>
          <p:nvPr/>
        </p:nvSpPr>
        <p:spPr bwMode="auto">
          <a:xfrm>
            <a:off x="3649393" y="5157788"/>
            <a:ext cx="115784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4" name="Line 806"/>
          <p:cNvSpPr>
            <a:spLocks noChangeShapeType="1"/>
          </p:cNvSpPr>
          <p:nvPr/>
        </p:nvSpPr>
        <p:spPr bwMode="auto">
          <a:xfrm flipV="1">
            <a:off x="7113469" y="3860801"/>
            <a:ext cx="0" cy="2016125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5" name="Line 807"/>
          <p:cNvSpPr>
            <a:spLocks noChangeShapeType="1"/>
          </p:cNvSpPr>
          <p:nvPr/>
        </p:nvSpPr>
        <p:spPr bwMode="auto">
          <a:xfrm>
            <a:off x="7111261" y="3860800"/>
            <a:ext cx="831006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6" name="Line 808"/>
          <p:cNvSpPr>
            <a:spLocks noChangeShapeType="1"/>
          </p:cNvSpPr>
          <p:nvPr/>
        </p:nvSpPr>
        <p:spPr bwMode="auto">
          <a:xfrm>
            <a:off x="7111261" y="4508500"/>
            <a:ext cx="831006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7" name="Line 809"/>
          <p:cNvSpPr>
            <a:spLocks noChangeShapeType="1"/>
          </p:cNvSpPr>
          <p:nvPr/>
        </p:nvSpPr>
        <p:spPr bwMode="auto">
          <a:xfrm>
            <a:off x="7111261" y="5157788"/>
            <a:ext cx="831006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8" name="Line 810"/>
          <p:cNvSpPr>
            <a:spLocks noChangeShapeType="1"/>
          </p:cNvSpPr>
          <p:nvPr/>
        </p:nvSpPr>
        <p:spPr bwMode="auto">
          <a:xfrm>
            <a:off x="7111261" y="5876925"/>
            <a:ext cx="831006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9" name="Line 811"/>
          <p:cNvSpPr>
            <a:spLocks noChangeShapeType="1"/>
          </p:cNvSpPr>
          <p:nvPr/>
        </p:nvSpPr>
        <p:spPr bwMode="auto">
          <a:xfrm>
            <a:off x="6914145" y="5762625"/>
            <a:ext cx="199324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" name="Text Box 812"/>
          <p:cNvSpPr txBox="1">
            <a:spLocks noChangeArrowheads="1"/>
          </p:cNvSpPr>
          <p:nvPr/>
        </p:nvSpPr>
        <p:spPr bwMode="auto">
          <a:xfrm>
            <a:off x="7086345" y="5622926"/>
            <a:ext cx="103265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0" u="sng" dirty="0" err="1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NewsML</a:t>
            </a:r>
            <a:r>
              <a:rPr lang="en-US" altLang="ko-KR" sz="1000" b="0" u="sng" dirty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/XML</a:t>
            </a:r>
          </a:p>
        </p:txBody>
      </p:sp>
      <p:pic>
        <p:nvPicPr>
          <p:cNvPr id="91" name="Picture 813" descr="blog_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3565" y="5032376"/>
            <a:ext cx="864715" cy="360363"/>
          </a:xfrm>
          <a:prstGeom prst="rect">
            <a:avLst/>
          </a:prstGeom>
          <a:noFill/>
        </p:spPr>
      </p:pic>
      <p:sp>
        <p:nvSpPr>
          <p:cNvPr id="92" name="Text Box 814"/>
          <p:cNvSpPr txBox="1">
            <a:spLocks noChangeArrowheads="1"/>
          </p:cNvSpPr>
          <p:nvPr/>
        </p:nvSpPr>
        <p:spPr bwMode="auto">
          <a:xfrm>
            <a:off x="7125917" y="4906964"/>
            <a:ext cx="93647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0" u="sng" dirty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ATOM(RSS)</a:t>
            </a:r>
          </a:p>
        </p:txBody>
      </p:sp>
      <p:sp>
        <p:nvSpPr>
          <p:cNvPr id="93" name="Text Box 815"/>
          <p:cNvSpPr txBox="1">
            <a:spLocks noChangeArrowheads="1"/>
          </p:cNvSpPr>
          <p:nvPr/>
        </p:nvSpPr>
        <p:spPr bwMode="auto">
          <a:xfrm>
            <a:off x="7317913" y="4264026"/>
            <a:ext cx="49725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0" u="sng" dirty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WML</a:t>
            </a:r>
          </a:p>
        </p:txBody>
      </p:sp>
      <p:sp>
        <p:nvSpPr>
          <p:cNvPr id="94" name="Text Box 816"/>
          <p:cNvSpPr txBox="1">
            <a:spLocks noChangeArrowheads="1"/>
          </p:cNvSpPr>
          <p:nvPr/>
        </p:nvSpPr>
        <p:spPr bwMode="auto">
          <a:xfrm>
            <a:off x="7043842" y="3611564"/>
            <a:ext cx="114646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0" u="sng" dirty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HTML/ASP/JSP</a:t>
            </a:r>
          </a:p>
        </p:txBody>
      </p:sp>
      <p:sp>
        <p:nvSpPr>
          <p:cNvPr id="95" name="Line 803"/>
          <p:cNvSpPr>
            <a:spLocks noChangeShapeType="1"/>
          </p:cNvSpPr>
          <p:nvPr/>
        </p:nvSpPr>
        <p:spPr bwMode="auto">
          <a:xfrm>
            <a:off x="4557712" y="4892675"/>
            <a:ext cx="792162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6" name="Line 804"/>
          <p:cNvSpPr>
            <a:spLocks noChangeShapeType="1"/>
          </p:cNvSpPr>
          <p:nvPr/>
        </p:nvSpPr>
        <p:spPr bwMode="auto">
          <a:xfrm>
            <a:off x="4557712" y="4883150"/>
            <a:ext cx="0" cy="225425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42844" y="642918"/>
            <a:ext cx="84280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CTS</a:t>
            </a:r>
            <a:r>
              <a:rPr lang="ko-KR" altLang="en-US" sz="1400" dirty="0" smtClean="0"/>
              <a:t>와 </a:t>
            </a:r>
            <a:r>
              <a:rPr lang="en-US" altLang="ko-KR" sz="1400" dirty="0" smtClean="0"/>
              <a:t>CMS</a:t>
            </a:r>
            <a:r>
              <a:rPr lang="ko-KR" altLang="en-US" sz="1400" dirty="0" smtClean="0"/>
              <a:t>간의 기사 및 기타 컨텐츠 전송 시 고유 아이디 처리 및 시스템 간 컨텐츠 보정이 필요합니다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</p:txBody>
      </p:sp>
      <p:sp>
        <p:nvSpPr>
          <p:cNvPr id="31" name="Rectangle 56"/>
          <p:cNvSpPr>
            <a:spLocks noChangeArrowheads="1"/>
          </p:cNvSpPr>
          <p:nvPr/>
        </p:nvSpPr>
        <p:spPr bwMode="auto">
          <a:xfrm>
            <a:off x="142845" y="1214422"/>
            <a:ext cx="8858312" cy="5310203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357158" y="1357298"/>
            <a:ext cx="8483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400" dirty="0" smtClean="0"/>
              <a:t> CTS</a:t>
            </a:r>
            <a:r>
              <a:rPr lang="ko-KR" altLang="en-US" sz="1400" dirty="0" smtClean="0"/>
              <a:t>에서 전송 받은 컨텐츠의 키코드나 아이디는 재 가공이 가능 하며 재 가공 시 이전 데이터를 반드시 가지고 있도록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</a:t>
            </a:r>
            <a:r>
              <a:rPr lang="ko-KR" altLang="en-US" sz="1400" dirty="0" smtClean="0"/>
              <a:t>설계 </a:t>
            </a:r>
            <a:r>
              <a:rPr lang="en-US" altLang="ko-KR" sz="1400" dirty="0" smtClean="0"/>
              <a:t>(CMS</a:t>
            </a:r>
            <a:r>
              <a:rPr lang="ko-KR" altLang="en-US" sz="1400" dirty="0" smtClean="0"/>
              <a:t>에서 다시 </a:t>
            </a:r>
            <a:r>
              <a:rPr lang="en-US" altLang="ko-KR" sz="1400" dirty="0" smtClean="0"/>
              <a:t>CTS</a:t>
            </a:r>
            <a:r>
              <a:rPr lang="ko-KR" altLang="en-US" sz="1400" dirty="0" smtClean="0"/>
              <a:t>로 재 전송 하는 경우 재사용 될 수 있는 데이터임</a:t>
            </a:r>
            <a:r>
              <a:rPr lang="en-US" altLang="ko-KR" sz="1400" dirty="0" smtClean="0"/>
              <a:t>)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571472" y="2214554"/>
            <a:ext cx="2000264" cy="42148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/>
              <a:t>CTS</a:t>
            </a:r>
            <a:endParaRPr kumimoji="0" lang="ko-KR" altLang="en-US" sz="1400" dirty="0"/>
          </a:p>
        </p:txBody>
      </p:sp>
      <p:sp>
        <p:nvSpPr>
          <p:cNvPr id="67" name="직사각형 66"/>
          <p:cNvSpPr/>
          <p:nvPr/>
        </p:nvSpPr>
        <p:spPr>
          <a:xfrm>
            <a:off x="6786578" y="2214555"/>
            <a:ext cx="2071702" cy="41957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CMS</a:t>
            </a:r>
            <a:br>
              <a:rPr kumimoji="0" lang="en-US" altLang="ko-KR" dirty="0"/>
            </a:br>
            <a:endParaRPr kumimoji="0" lang="ko-KR" altLang="en-US" sz="1200" dirty="0"/>
          </a:p>
        </p:txBody>
      </p:sp>
      <p:sp>
        <p:nvSpPr>
          <p:cNvPr id="69" name="오른쪽 화살표 68"/>
          <p:cNvSpPr/>
          <p:nvPr/>
        </p:nvSpPr>
        <p:spPr>
          <a:xfrm>
            <a:off x="3000364" y="2000240"/>
            <a:ext cx="3500462" cy="22859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/>
              <a:t>1.</a:t>
            </a:r>
            <a:r>
              <a:rPr lang="ko-KR" altLang="en-US" sz="1400" dirty="0" smtClean="0"/>
              <a:t>기사와 관련 된 동화상 정보 분석</a:t>
            </a:r>
            <a:endParaRPr lang="en-US" altLang="ko-KR" sz="1400" dirty="0" smtClean="0"/>
          </a:p>
          <a:p>
            <a:r>
              <a:rPr lang="en-US" altLang="ko-KR" sz="1400" dirty="0" smtClean="0"/>
              <a:t>2. </a:t>
            </a:r>
            <a:r>
              <a:rPr lang="ko-KR" altLang="en-US" sz="1400" dirty="0" err="1" smtClean="0"/>
              <a:t>키코드나</a:t>
            </a:r>
            <a:r>
              <a:rPr lang="ko-KR" altLang="en-US" sz="1400" dirty="0" smtClean="0"/>
              <a:t> 아이디 백업</a:t>
            </a:r>
            <a:endParaRPr lang="en-US" altLang="ko-KR" sz="1400" dirty="0" smtClean="0"/>
          </a:p>
          <a:p>
            <a:r>
              <a:rPr lang="en-US" altLang="ko-KR" sz="1400" dirty="0" smtClean="0"/>
              <a:t>3. CMS</a:t>
            </a:r>
            <a:r>
              <a:rPr lang="ko-KR" altLang="en-US" sz="1400" dirty="0" smtClean="0"/>
              <a:t>용 아이디 부여</a:t>
            </a:r>
            <a:endParaRPr lang="en-US" altLang="ko-KR" sz="1400" dirty="0" smtClean="0"/>
          </a:p>
          <a:p>
            <a:r>
              <a:rPr lang="en-US" altLang="ko-KR" sz="1400" dirty="0" smtClean="0"/>
              <a:t>4. </a:t>
            </a:r>
            <a:r>
              <a:rPr lang="ko-KR" altLang="en-US" sz="1400" dirty="0" smtClean="0"/>
              <a:t>내용 보정</a:t>
            </a:r>
            <a:r>
              <a:rPr lang="en-US" altLang="ko-KR" sz="1400" dirty="0" smtClean="0"/>
              <a:t>(HTML </a:t>
            </a:r>
            <a:r>
              <a:rPr lang="ko-KR" altLang="en-US" sz="1400" dirty="0" smtClean="0"/>
              <a:t>화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71" name="왼쪽 화살표 70"/>
          <p:cNvSpPr/>
          <p:nvPr/>
        </p:nvSpPr>
        <p:spPr>
          <a:xfrm>
            <a:off x="3000364" y="3929066"/>
            <a:ext cx="3429024" cy="235745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/>
              <a:t>1.</a:t>
            </a:r>
            <a:r>
              <a:rPr lang="ko-KR" altLang="en-US" sz="1400" dirty="0" smtClean="0"/>
              <a:t>기존 </a:t>
            </a:r>
            <a:r>
              <a:rPr lang="ko-KR" altLang="en-US" sz="1400" dirty="0" err="1" smtClean="0"/>
              <a:t>키코드나</a:t>
            </a:r>
            <a:r>
              <a:rPr lang="ko-KR" altLang="en-US" sz="1400" dirty="0" smtClean="0"/>
              <a:t> 아이디 추출</a:t>
            </a:r>
            <a:endParaRPr lang="en-US" altLang="ko-KR" sz="1400" dirty="0" smtClean="0"/>
          </a:p>
          <a:p>
            <a:r>
              <a:rPr lang="en-US" altLang="ko-KR" sz="1400" dirty="0" smtClean="0"/>
              <a:t>2.</a:t>
            </a:r>
            <a:r>
              <a:rPr lang="ko-KR" altLang="en-US" sz="1400" dirty="0" smtClean="0"/>
              <a:t>중복 시 처리</a:t>
            </a:r>
            <a:endParaRPr lang="en-US" altLang="ko-KR" sz="1400" dirty="0" smtClean="0"/>
          </a:p>
          <a:p>
            <a:r>
              <a:rPr lang="en-US" altLang="ko-KR" sz="1400" dirty="0" smtClean="0"/>
              <a:t>3. </a:t>
            </a:r>
            <a:r>
              <a:rPr lang="ko-KR" altLang="en-US" sz="1400" dirty="0" smtClean="0"/>
              <a:t>내용 보정</a:t>
            </a:r>
            <a:r>
              <a:rPr lang="en-US" altLang="ko-KR" sz="1400" dirty="0" smtClean="0"/>
              <a:t>(Text</a:t>
            </a:r>
            <a:r>
              <a:rPr lang="ko-KR" altLang="en-US" sz="1400" dirty="0" smtClean="0"/>
              <a:t>화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0" y="0"/>
            <a:ext cx="53578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6. CTS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와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CMS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의 연동 방안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계속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0" y="0"/>
            <a:ext cx="53578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7.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토네이도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CMS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소개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개요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250621" y="1000108"/>
            <a:ext cx="8713991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" tIns="0" rIns="10800">
            <a:spAutoFit/>
          </a:bodyPr>
          <a:lstStyle/>
          <a:p>
            <a:pPr>
              <a:spcBef>
                <a:spcPct val="20000"/>
              </a:spcBef>
            </a:pPr>
            <a:r>
              <a:rPr lang="ko-KR" altLang="ko-KR" sz="1400" dirty="0" smtClean="0">
                <a:latin typeface="+mn-ea"/>
              </a:rPr>
              <a:t>Tornado </a:t>
            </a:r>
            <a:r>
              <a:rPr lang="en-US" altLang="ko-KR" sz="1400" dirty="0" smtClean="0">
                <a:latin typeface="+mn-ea"/>
              </a:rPr>
              <a:t>CMS</a:t>
            </a:r>
            <a:r>
              <a:rPr lang="ko-KR" altLang="ko-KR" sz="1400" dirty="0" smtClean="0">
                <a:latin typeface="+mn-ea"/>
              </a:rPr>
              <a:t> 기능은 기업</a:t>
            </a:r>
            <a:r>
              <a:rPr lang="ko-KR" altLang="en-US" sz="1400" dirty="0" smtClean="0">
                <a:latin typeface="+mn-ea"/>
              </a:rPr>
              <a:t>내부</a:t>
            </a:r>
            <a:r>
              <a:rPr lang="ko-KR" altLang="ko-KR" sz="1400" dirty="0" smtClean="0">
                <a:latin typeface="+mn-ea"/>
              </a:rPr>
              <a:t>의 산재 되어 있는 웹</a:t>
            </a:r>
            <a:r>
              <a:rPr lang="ko-KR" altLang="en-US" sz="1400" dirty="0" smtClean="0">
                <a:latin typeface="+mn-ea"/>
              </a:rPr>
              <a:t> </a:t>
            </a:r>
            <a:r>
              <a:rPr lang="ko-KR" altLang="ko-KR" sz="1400" dirty="0" smtClean="0">
                <a:latin typeface="+mn-ea"/>
              </a:rPr>
              <a:t>어플리케이션, 컨텐츠 등의 웹 </a:t>
            </a:r>
            <a:r>
              <a:rPr lang="ko-KR" altLang="en-US" sz="1400" dirty="0" smtClean="0">
                <a:latin typeface="+mn-ea"/>
              </a:rPr>
              <a:t>리소스</a:t>
            </a:r>
            <a:r>
              <a:rPr lang="ko-KR" altLang="ko-KR" sz="1400" dirty="0" smtClean="0">
                <a:latin typeface="+mn-ea"/>
              </a:rPr>
              <a:t>를 통합하여 정보자원을 효율적으로 관리하고 재사용성, 이식성, 가용성을 높이며, 운영 시스템의 중단 없이 웹 자원을 운영서버에 배포하는 배포관리 기능을 지원합니다</a:t>
            </a:r>
            <a:endParaRPr lang="en-US" altLang="ko-KR" b="0" dirty="0">
              <a:latin typeface="+mn-ea"/>
            </a:endParaRPr>
          </a:p>
        </p:txBody>
      </p:sp>
      <p:sp>
        <p:nvSpPr>
          <p:cNvPr id="12" name="Rectangle 158"/>
          <p:cNvSpPr>
            <a:spLocks noChangeArrowheads="1"/>
          </p:cNvSpPr>
          <p:nvPr/>
        </p:nvSpPr>
        <p:spPr bwMode="auto">
          <a:xfrm>
            <a:off x="107950" y="1928802"/>
            <a:ext cx="8928100" cy="4595823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174625" y="1993900"/>
            <a:ext cx="2201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altLang="ko-KR" sz="1600" b="1">
                <a:solidFill>
                  <a:srgbClr val="FF6600"/>
                </a:solidFill>
                <a:latin typeface="가는각진제목체" pitchFamily="18" charset="-127"/>
                <a:ea typeface="가는각진제목체" pitchFamily="18" charset="-127"/>
              </a:rPr>
              <a:t> </a:t>
            </a:r>
            <a:r>
              <a:rPr lang="ko-KR" altLang="en-US" sz="1600" b="1" u="sng">
                <a:solidFill>
                  <a:srgbClr val="FF6600"/>
                </a:solidFill>
                <a:latin typeface="가는각진제목체" pitchFamily="18" charset="-127"/>
                <a:ea typeface="가는각진제목체" pitchFamily="18" charset="-127"/>
              </a:rPr>
              <a:t>웹 사이트의 체계적 관리</a:t>
            </a:r>
          </a:p>
        </p:txBody>
      </p:sp>
      <p:sp>
        <p:nvSpPr>
          <p:cNvPr id="14" name="Rectangle 161"/>
          <p:cNvSpPr>
            <a:spLocks noChangeArrowheads="1"/>
          </p:cNvSpPr>
          <p:nvPr/>
        </p:nvSpPr>
        <p:spPr bwMode="auto">
          <a:xfrm>
            <a:off x="6537325" y="4181475"/>
            <a:ext cx="17972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altLang="ko-KR" sz="1600" b="1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 </a:t>
            </a:r>
            <a:r>
              <a:rPr lang="ko-KR" altLang="en-US" sz="1600" b="1" u="sng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전사적 컨텐츠 관리</a:t>
            </a:r>
          </a:p>
        </p:txBody>
      </p:sp>
      <p:sp>
        <p:nvSpPr>
          <p:cNvPr id="15" name="Rectangle 162"/>
          <p:cNvSpPr>
            <a:spLocks noChangeArrowheads="1"/>
          </p:cNvSpPr>
          <p:nvPr/>
        </p:nvSpPr>
        <p:spPr bwMode="auto">
          <a:xfrm>
            <a:off x="141288" y="4221163"/>
            <a:ext cx="1877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altLang="ko-KR" sz="1600" b="1">
                <a:solidFill>
                  <a:srgbClr val="963894"/>
                </a:solidFill>
                <a:latin typeface="가는각진제목체" pitchFamily="18" charset="-127"/>
                <a:ea typeface="가는각진제목체" pitchFamily="18" charset="-127"/>
              </a:rPr>
              <a:t> </a:t>
            </a:r>
            <a:r>
              <a:rPr lang="ko-KR" altLang="en-US" sz="1600" b="1" u="sng">
                <a:solidFill>
                  <a:srgbClr val="963894"/>
                </a:solidFill>
                <a:latin typeface="가는각진제목체" pitchFamily="18" charset="-127"/>
                <a:ea typeface="가는각진제목체" pitchFamily="18" charset="-127"/>
              </a:rPr>
              <a:t>다중 서버 배포 관리</a:t>
            </a:r>
          </a:p>
        </p:txBody>
      </p:sp>
      <p:sp>
        <p:nvSpPr>
          <p:cNvPr id="16" name="Rectangle 163"/>
          <p:cNvSpPr>
            <a:spLocks noChangeArrowheads="1"/>
          </p:cNvSpPr>
          <p:nvPr/>
        </p:nvSpPr>
        <p:spPr bwMode="auto">
          <a:xfrm>
            <a:off x="6413500" y="1989138"/>
            <a:ext cx="1877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altLang="ko-KR" sz="1600" b="1">
                <a:solidFill>
                  <a:srgbClr val="006699"/>
                </a:solidFill>
                <a:latin typeface="가는각진제목체" pitchFamily="18" charset="-127"/>
                <a:ea typeface="가는각진제목체" pitchFamily="18" charset="-127"/>
              </a:rPr>
              <a:t> </a:t>
            </a:r>
            <a:r>
              <a:rPr lang="ko-KR" altLang="en-US" sz="1600" b="1" u="sng">
                <a:solidFill>
                  <a:srgbClr val="006699"/>
                </a:solidFill>
                <a:latin typeface="가는각진제목체" pitchFamily="18" charset="-127"/>
                <a:ea typeface="가는각진제목체" pitchFamily="18" charset="-127"/>
              </a:rPr>
              <a:t>웹을 통한 문서 관리</a:t>
            </a:r>
          </a:p>
        </p:txBody>
      </p:sp>
      <p:grpSp>
        <p:nvGrpSpPr>
          <p:cNvPr id="17" name="Group 238"/>
          <p:cNvGrpSpPr>
            <a:grpSpLocks/>
          </p:cNvGrpSpPr>
          <p:nvPr/>
        </p:nvGrpSpPr>
        <p:grpSpPr bwMode="auto">
          <a:xfrm>
            <a:off x="2303463" y="2192338"/>
            <a:ext cx="4213225" cy="3889375"/>
            <a:chOff x="1451" y="1381"/>
            <a:chExt cx="2654" cy="2450"/>
          </a:xfrm>
        </p:grpSpPr>
        <p:sp>
          <p:nvSpPr>
            <p:cNvPr id="18" name="Line 227"/>
            <p:cNvSpPr>
              <a:spLocks noChangeShapeType="1"/>
            </p:cNvSpPr>
            <p:nvPr/>
          </p:nvSpPr>
          <p:spPr bwMode="auto">
            <a:xfrm flipH="1" flipV="1">
              <a:off x="1451" y="2923"/>
              <a:ext cx="0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grpSp>
          <p:nvGrpSpPr>
            <p:cNvPr id="19" name="Group 237"/>
            <p:cNvGrpSpPr>
              <a:grpSpLocks/>
            </p:cNvGrpSpPr>
            <p:nvPr/>
          </p:nvGrpSpPr>
          <p:grpSpPr bwMode="auto">
            <a:xfrm>
              <a:off x="1678" y="1381"/>
              <a:ext cx="2427" cy="2450"/>
              <a:chOff x="1678" y="1381"/>
              <a:chExt cx="2427" cy="2450"/>
            </a:xfrm>
          </p:grpSpPr>
          <p:grpSp>
            <p:nvGrpSpPr>
              <p:cNvPr id="20" name="Group 165"/>
              <p:cNvGrpSpPr>
                <a:grpSpLocks/>
              </p:cNvGrpSpPr>
              <p:nvPr/>
            </p:nvGrpSpPr>
            <p:grpSpPr bwMode="auto">
              <a:xfrm>
                <a:off x="1934" y="1987"/>
                <a:ext cx="1849" cy="1844"/>
                <a:chOff x="1719" y="1797"/>
                <a:chExt cx="1849" cy="1844"/>
              </a:xfrm>
            </p:grpSpPr>
            <p:sp>
              <p:nvSpPr>
                <p:cNvPr id="76" name="AutoShape 166"/>
                <p:cNvSpPr>
                  <a:spLocks noChangeArrowheads="1"/>
                </p:cNvSpPr>
                <p:nvPr/>
              </p:nvSpPr>
              <p:spPr bwMode="auto">
                <a:xfrm rot="8100000">
                  <a:off x="2428" y="1797"/>
                  <a:ext cx="409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77" name="AutoShape 167"/>
                <p:cNvSpPr>
                  <a:spLocks noChangeArrowheads="1"/>
                </p:cNvSpPr>
                <p:nvPr/>
              </p:nvSpPr>
              <p:spPr bwMode="auto">
                <a:xfrm rot="8100000">
                  <a:off x="2674" y="2032"/>
                  <a:ext cx="410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00B4F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78" name="AutoShape 168"/>
                <p:cNvSpPr>
                  <a:spLocks noChangeArrowheads="1"/>
                </p:cNvSpPr>
                <p:nvPr/>
              </p:nvSpPr>
              <p:spPr bwMode="auto">
                <a:xfrm rot="8100000">
                  <a:off x="2915" y="2280"/>
                  <a:ext cx="409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33CC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79" name="AutoShape 169"/>
                <p:cNvSpPr>
                  <a:spLocks noChangeArrowheads="1"/>
                </p:cNvSpPr>
                <p:nvPr/>
              </p:nvSpPr>
              <p:spPr bwMode="auto">
                <a:xfrm rot="8100000">
                  <a:off x="3159" y="2529"/>
                  <a:ext cx="409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80" name="AutoShape 170"/>
                <p:cNvSpPr>
                  <a:spLocks noChangeArrowheads="1"/>
                </p:cNvSpPr>
                <p:nvPr/>
              </p:nvSpPr>
              <p:spPr bwMode="auto">
                <a:xfrm rot="8100000">
                  <a:off x="2193" y="2031"/>
                  <a:ext cx="410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81" name="AutoShape 171"/>
                <p:cNvSpPr>
                  <a:spLocks noChangeArrowheads="1"/>
                </p:cNvSpPr>
                <p:nvPr/>
              </p:nvSpPr>
              <p:spPr bwMode="auto">
                <a:xfrm rot="8100000">
                  <a:off x="1953" y="2264"/>
                  <a:ext cx="409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82" name="AutoShape 172"/>
                <p:cNvSpPr>
                  <a:spLocks noChangeArrowheads="1"/>
                </p:cNvSpPr>
                <p:nvPr/>
              </p:nvSpPr>
              <p:spPr bwMode="auto">
                <a:xfrm rot="8100000">
                  <a:off x="1719" y="2508"/>
                  <a:ext cx="410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83" name="AutoShape 173"/>
                <p:cNvSpPr>
                  <a:spLocks noChangeArrowheads="1"/>
                </p:cNvSpPr>
                <p:nvPr/>
              </p:nvSpPr>
              <p:spPr bwMode="auto">
                <a:xfrm rot="8100000">
                  <a:off x="1960" y="2750"/>
                  <a:ext cx="409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A23CA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84" name="AutoShape 174"/>
                <p:cNvSpPr>
                  <a:spLocks noChangeArrowheads="1"/>
                </p:cNvSpPr>
                <p:nvPr/>
              </p:nvSpPr>
              <p:spPr bwMode="auto">
                <a:xfrm rot="8100000">
                  <a:off x="2200" y="2985"/>
                  <a:ext cx="410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BB47B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85" name="AutoShape 175"/>
                <p:cNvSpPr>
                  <a:spLocks noChangeArrowheads="1"/>
                </p:cNvSpPr>
                <p:nvPr/>
              </p:nvSpPr>
              <p:spPr bwMode="auto">
                <a:xfrm rot="8100000">
                  <a:off x="2918" y="2762"/>
                  <a:ext cx="409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4A887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86" name="AutoShape 176"/>
                <p:cNvSpPr>
                  <a:spLocks noChangeArrowheads="1"/>
                </p:cNvSpPr>
                <p:nvPr/>
              </p:nvSpPr>
              <p:spPr bwMode="auto">
                <a:xfrm rot="8100000">
                  <a:off x="2683" y="3001"/>
                  <a:ext cx="409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69AD9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87" name="AutoShape 177"/>
                <p:cNvSpPr>
                  <a:spLocks noChangeArrowheads="1"/>
                </p:cNvSpPr>
                <p:nvPr/>
              </p:nvSpPr>
              <p:spPr bwMode="auto">
                <a:xfrm rot="8100000">
                  <a:off x="2448" y="3231"/>
                  <a:ext cx="410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</p:grpSp>
          <p:grpSp>
            <p:nvGrpSpPr>
              <p:cNvPr id="21" name="Group 178"/>
              <p:cNvGrpSpPr>
                <a:grpSpLocks/>
              </p:cNvGrpSpPr>
              <p:nvPr/>
            </p:nvGrpSpPr>
            <p:grpSpPr bwMode="auto">
              <a:xfrm>
                <a:off x="1936" y="1848"/>
                <a:ext cx="1849" cy="1844"/>
                <a:chOff x="1719" y="1797"/>
                <a:chExt cx="1849" cy="1844"/>
              </a:xfrm>
            </p:grpSpPr>
            <p:sp>
              <p:nvSpPr>
                <p:cNvPr id="59" name="AutoShape 179"/>
                <p:cNvSpPr>
                  <a:spLocks noChangeArrowheads="1"/>
                </p:cNvSpPr>
                <p:nvPr/>
              </p:nvSpPr>
              <p:spPr bwMode="auto">
                <a:xfrm rot="8100000">
                  <a:off x="2428" y="1797"/>
                  <a:ext cx="409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60" name="AutoShape 180"/>
                <p:cNvSpPr>
                  <a:spLocks noChangeArrowheads="1"/>
                </p:cNvSpPr>
                <p:nvPr/>
              </p:nvSpPr>
              <p:spPr bwMode="auto">
                <a:xfrm rot="8100000">
                  <a:off x="2674" y="2032"/>
                  <a:ext cx="410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00B4F4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61" name="AutoShape 181"/>
                <p:cNvSpPr>
                  <a:spLocks noChangeArrowheads="1"/>
                </p:cNvSpPr>
                <p:nvPr/>
              </p:nvSpPr>
              <p:spPr bwMode="auto">
                <a:xfrm rot="8100000">
                  <a:off x="2915" y="2280"/>
                  <a:ext cx="409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33CC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62" name="AutoShape 182"/>
                <p:cNvSpPr>
                  <a:spLocks noChangeArrowheads="1"/>
                </p:cNvSpPr>
                <p:nvPr/>
              </p:nvSpPr>
              <p:spPr bwMode="auto">
                <a:xfrm rot="8100000">
                  <a:off x="3159" y="2529"/>
                  <a:ext cx="409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63" name="AutoShape 183"/>
                <p:cNvSpPr>
                  <a:spLocks noChangeArrowheads="1"/>
                </p:cNvSpPr>
                <p:nvPr/>
              </p:nvSpPr>
              <p:spPr bwMode="auto">
                <a:xfrm rot="8100000">
                  <a:off x="2193" y="2031"/>
                  <a:ext cx="410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64" name="AutoShape 184"/>
                <p:cNvSpPr>
                  <a:spLocks noChangeArrowheads="1"/>
                </p:cNvSpPr>
                <p:nvPr/>
              </p:nvSpPr>
              <p:spPr bwMode="auto">
                <a:xfrm rot="8100000">
                  <a:off x="1953" y="2264"/>
                  <a:ext cx="409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FF66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68" name="AutoShape 185"/>
                <p:cNvSpPr>
                  <a:spLocks noChangeArrowheads="1"/>
                </p:cNvSpPr>
                <p:nvPr/>
              </p:nvSpPr>
              <p:spPr bwMode="auto">
                <a:xfrm rot="8100000">
                  <a:off x="1719" y="2508"/>
                  <a:ext cx="410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70" name="AutoShape 186"/>
                <p:cNvSpPr>
                  <a:spLocks noChangeArrowheads="1"/>
                </p:cNvSpPr>
                <p:nvPr/>
              </p:nvSpPr>
              <p:spPr bwMode="auto">
                <a:xfrm rot="8100000">
                  <a:off x="1960" y="2750"/>
                  <a:ext cx="409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A23CA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72" name="AutoShape 187"/>
                <p:cNvSpPr>
                  <a:spLocks noChangeArrowheads="1"/>
                </p:cNvSpPr>
                <p:nvPr/>
              </p:nvSpPr>
              <p:spPr bwMode="auto">
                <a:xfrm rot="8100000">
                  <a:off x="2200" y="2985"/>
                  <a:ext cx="410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BB47B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73" name="AutoShape 188"/>
                <p:cNvSpPr>
                  <a:spLocks noChangeArrowheads="1"/>
                </p:cNvSpPr>
                <p:nvPr/>
              </p:nvSpPr>
              <p:spPr bwMode="auto">
                <a:xfrm rot="8100000">
                  <a:off x="2918" y="2762"/>
                  <a:ext cx="409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4A887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74" name="AutoShape 189"/>
                <p:cNvSpPr>
                  <a:spLocks noChangeArrowheads="1"/>
                </p:cNvSpPr>
                <p:nvPr/>
              </p:nvSpPr>
              <p:spPr bwMode="auto">
                <a:xfrm rot="8100000">
                  <a:off x="2683" y="3001"/>
                  <a:ext cx="409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69AD9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  <p:sp>
              <p:nvSpPr>
                <p:cNvPr id="75" name="AutoShape 190"/>
                <p:cNvSpPr>
                  <a:spLocks noChangeArrowheads="1"/>
                </p:cNvSpPr>
                <p:nvPr/>
              </p:nvSpPr>
              <p:spPr bwMode="auto">
                <a:xfrm rot="8100000">
                  <a:off x="2448" y="3231"/>
                  <a:ext cx="410" cy="410"/>
                </a:xfrm>
                <a:prstGeom prst="cube">
                  <a:avLst>
                    <a:gd name="adj" fmla="val 17454"/>
                  </a:avLst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latin typeface="가는각진제목체" pitchFamily="18" charset="-127"/>
                    <a:ea typeface="가는각진제목체" pitchFamily="18" charset="-127"/>
                  </a:endParaRPr>
                </a:p>
              </p:txBody>
            </p:sp>
          </p:grpSp>
          <p:sp>
            <p:nvSpPr>
              <p:cNvPr id="22" name="AutoShape 191"/>
              <p:cNvSpPr>
                <a:spLocks noChangeArrowheads="1"/>
              </p:cNvSpPr>
              <p:nvPr/>
            </p:nvSpPr>
            <p:spPr bwMode="auto">
              <a:xfrm rot="8100000">
                <a:off x="2910" y="1489"/>
                <a:ext cx="409" cy="410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23" name="AutoShape 192"/>
              <p:cNvSpPr>
                <a:spLocks noChangeArrowheads="1"/>
              </p:cNvSpPr>
              <p:nvPr/>
            </p:nvSpPr>
            <p:spPr bwMode="auto">
              <a:xfrm rot="8100000">
                <a:off x="3151" y="1729"/>
                <a:ext cx="409" cy="411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24" name="AutoShape 193"/>
              <p:cNvSpPr>
                <a:spLocks noChangeArrowheads="1"/>
              </p:cNvSpPr>
              <p:nvPr/>
            </p:nvSpPr>
            <p:spPr bwMode="auto">
              <a:xfrm rot="8100000">
                <a:off x="3623" y="2207"/>
                <a:ext cx="409" cy="410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25" name="AutoShape 194"/>
              <p:cNvSpPr>
                <a:spLocks noChangeArrowheads="1"/>
              </p:cNvSpPr>
              <p:nvPr/>
            </p:nvSpPr>
            <p:spPr bwMode="auto">
              <a:xfrm rot="8100000">
                <a:off x="3391" y="1965"/>
                <a:ext cx="409" cy="410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26" name="AutoShape 195"/>
              <p:cNvSpPr>
                <a:spLocks noChangeArrowheads="1"/>
              </p:cNvSpPr>
              <p:nvPr/>
            </p:nvSpPr>
            <p:spPr bwMode="auto">
              <a:xfrm rot="8100000">
                <a:off x="2194" y="1726"/>
                <a:ext cx="409" cy="410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27" name="AutoShape 196"/>
              <p:cNvSpPr>
                <a:spLocks noChangeArrowheads="1"/>
              </p:cNvSpPr>
              <p:nvPr/>
            </p:nvSpPr>
            <p:spPr bwMode="auto">
              <a:xfrm rot="8100000">
                <a:off x="2434" y="1492"/>
                <a:ext cx="410" cy="411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28" name="AutoShape 197"/>
              <p:cNvSpPr>
                <a:spLocks noChangeArrowheads="1"/>
              </p:cNvSpPr>
              <p:nvPr/>
            </p:nvSpPr>
            <p:spPr bwMode="auto">
              <a:xfrm rot="8100000">
                <a:off x="2657" y="1720"/>
                <a:ext cx="409" cy="410"/>
              </a:xfrm>
              <a:prstGeom prst="cube">
                <a:avLst>
                  <a:gd name="adj" fmla="val 17454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29" name="AutoShape 198"/>
              <p:cNvSpPr>
                <a:spLocks noChangeArrowheads="1"/>
              </p:cNvSpPr>
              <p:nvPr/>
            </p:nvSpPr>
            <p:spPr bwMode="auto">
              <a:xfrm rot="8100000">
                <a:off x="2903" y="1955"/>
                <a:ext cx="410" cy="410"/>
              </a:xfrm>
              <a:prstGeom prst="cube">
                <a:avLst>
                  <a:gd name="adj" fmla="val 17454"/>
                </a:avLst>
              </a:prstGeom>
              <a:solidFill>
                <a:srgbClr val="00B4F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30" name="AutoShape 199"/>
              <p:cNvSpPr>
                <a:spLocks noChangeArrowheads="1"/>
              </p:cNvSpPr>
              <p:nvPr/>
            </p:nvSpPr>
            <p:spPr bwMode="auto">
              <a:xfrm rot="8100000">
                <a:off x="3144" y="2203"/>
                <a:ext cx="409" cy="410"/>
              </a:xfrm>
              <a:prstGeom prst="cube">
                <a:avLst>
                  <a:gd name="adj" fmla="val 17454"/>
                </a:avLst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32" name="AutoShape 200"/>
              <p:cNvSpPr>
                <a:spLocks noChangeArrowheads="1"/>
              </p:cNvSpPr>
              <p:nvPr/>
            </p:nvSpPr>
            <p:spPr bwMode="auto">
              <a:xfrm rot="8100000">
                <a:off x="3388" y="2452"/>
                <a:ext cx="409" cy="410"/>
              </a:xfrm>
              <a:prstGeom prst="cube">
                <a:avLst>
                  <a:gd name="adj" fmla="val 17454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33" name="AutoShape 201"/>
              <p:cNvSpPr>
                <a:spLocks noChangeArrowheads="1"/>
              </p:cNvSpPr>
              <p:nvPr/>
            </p:nvSpPr>
            <p:spPr bwMode="auto">
              <a:xfrm rot="8100000">
                <a:off x="2422" y="1954"/>
                <a:ext cx="410" cy="410"/>
              </a:xfrm>
              <a:prstGeom prst="cube">
                <a:avLst>
                  <a:gd name="adj" fmla="val 17454"/>
                </a:avLst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34" name="AutoShape 202"/>
              <p:cNvSpPr>
                <a:spLocks noChangeArrowheads="1"/>
              </p:cNvSpPr>
              <p:nvPr/>
            </p:nvSpPr>
            <p:spPr bwMode="auto">
              <a:xfrm rot="8100000">
                <a:off x="1708" y="2192"/>
                <a:ext cx="409" cy="410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35" name="AutoShape 203"/>
              <p:cNvSpPr>
                <a:spLocks noChangeArrowheads="1"/>
              </p:cNvSpPr>
              <p:nvPr/>
            </p:nvSpPr>
            <p:spPr bwMode="auto">
              <a:xfrm rot="8100000">
                <a:off x="1954" y="1960"/>
                <a:ext cx="409" cy="410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36" name="AutoShape 204"/>
              <p:cNvSpPr>
                <a:spLocks noChangeArrowheads="1"/>
              </p:cNvSpPr>
              <p:nvPr/>
            </p:nvSpPr>
            <p:spPr bwMode="auto">
              <a:xfrm rot="8100000">
                <a:off x="2182" y="2187"/>
                <a:ext cx="409" cy="410"/>
              </a:xfrm>
              <a:prstGeom prst="cube">
                <a:avLst>
                  <a:gd name="adj" fmla="val 17454"/>
                </a:avLst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37" name="AutoShape 205"/>
              <p:cNvSpPr>
                <a:spLocks noChangeArrowheads="1"/>
              </p:cNvSpPr>
              <p:nvPr/>
            </p:nvSpPr>
            <p:spPr bwMode="auto">
              <a:xfrm rot="8100000">
                <a:off x="1948" y="2431"/>
                <a:ext cx="410" cy="410"/>
              </a:xfrm>
              <a:prstGeom prst="cube">
                <a:avLst>
                  <a:gd name="adj" fmla="val 17454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38" name="AutoShape 206"/>
              <p:cNvSpPr>
                <a:spLocks noChangeArrowheads="1"/>
              </p:cNvSpPr>
              <p:nvPr/>
            </p:nvSpPr>
            <p:spPr bwMode="auto">
              <a:xfrm rot="8100000">
                <a:off x="2189" y="2673"/>
                <a:ext cx="409" cy="410"/>
              </a:xfrm>
              <a:prstGeom prst="cube">
                <a:avLst>
                  <a:gd name="adj" fmla="val 17454"/>
                </a:avLst>
              </a:prstGeom>
              <a:solidFill>
                <a:srgbClr val="A23C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39" name="AutoShape 207"/>
              <p:cNvSpPr>
                <a:spLocks noChangeArrowheads="1"/>
              </p:cNvSpPr>
              <p:nvPr/>
            </p:nvSpPr>
            <p:spPr bwMode="auto">
              <a:xfrm rot="8100000">
                <a:off x="1713" y="2688"/>
                <a:ext cx="409" cy="410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40" name="AutoShape 208"/>
              <p:cNvSpPr>
                <a:spLocks noChangeArrowheads="1"/>
              </p:cNvSpPr>
              <p:nvPr/>
            </p:nvSpPr>
            <p:spPr bwMode="auto">
              <a:xfrm rot="8100000">
                <a:off x="1954" y="2928"/>
                <a:ext cx="409" cy="410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41" name="AutoShape 209"/>
              <p:cNvSpPr>
                <a:spLocks noChangeArrowheads="1"/>
              </p:cNvSpPr>
              <p:nvPr/>
            </p:nvSpPr>
            <p:spPr bwMode="auto">
              <a:xfrm rot="8100000">
                <a:off x="2429" y="2908"/>
                <a:ext cx="410" cy="410"/>
              </a:xfrm>
              <a:prstGeom prst="cube">
                <a:avLst>
                  <a:gd name="adj" fmla="val 17454"/>
                </a:avLst>
              </a:prstGeom>
              <a:solidFill>
                <a:srgbClr val="BB47B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42" name="AutoShape 210"/>
              <p:cNvSpPr>
                <a:spLocks noChangeArrowheads="1"/>
              </p:cNvSpPr>
              <p:nvPr/>
            </p:nvSpPr>
            <p:spPr bwMode="auto">
              <a:xfrm rot="8100000">
                <a:off x="2194" y="3164"/>
                <a:ext cx="409" cy="410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43" name="AutoShape 211"/>
              <p:cNvSpPr>
                <a:spLocks noChangeArrowheads="1"/>
              </p:cNvSpPr>
              <p:nvPr/>
            </p:nvSpPr>
            <p:spPr bwMode="auto">
              <a:xfrm rot="8100000">
                <a:off x="3147" y="2685"/>
                <a:ext cx="409" cy="410"/>
              </a:xfrm>
              <a:prstGeom prst="cube">
                <a:avLst>
                  <a:gd name="adj" fmla="val 17454"/>
                </a:avLst>
              </a:prstGeom>
              <a:solidFill>
                <a:srgbClr val="4A887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44" name="AutoShape 212"/>
              <p:cNvSpPr>
                <a:spLocks noChangeArrowheads="1"/>
              </p:cNvSpPr>
              <p:nvPr/>
            </p:nvSpPr>
            <p:spPr bwMode="auto">
              <a:xfrm rot="8100000">
                <a:off x="2912" y="2924"/>
                <a:ext cx="409" cy="410"/>
              </a:xfrm>
              <a:prstGeom prst="cube">
                <a:avLst>
                  <a:gd name="adj" fmla="val 17454"/>
                </a:avLst>
              </a:prstGeom>
              <a:solidFill>
                <a:srgbClr val="69AD98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45" name="AutoShape 213"/>
              <p:cNvSpPr>
                <a:spLocks noChangeArrowheads="1"/>
              </p:cNvSpPr>
              <p:nvPr/>
            </p:nvSpPr>
            <p:spPr bwMode="auto">
              <a:xfrm rot="8100000">
                <a:off x="3143" y="3159"/>
                <a:ext cx="409" cy="410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46" name="AutoShape 214"/>
              <p:cNvSpPr>
                <a:spLocks noChangeArrowheads="1"/>
              </p:cNvSpPr>
              <p:nvPr/>
            </p:nvSpPr>
            <p:spPr bwMode="auto">
              <a:xfrm rot="8100000">
                <a:off x="3383" y="2925"/>
                <a:ext cx="410" cy="410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47" name="AutoShape 215"/>
              <p:cNvSpPr>
                <a:spLocks noChangeArrowheads="1"/>
              </p:cNvSpPr>
              <p:nvPr/>
            </p:nvSpPr>
            <p:spPr bwMode="auto">
              <a:xfrm rot="8100000">
                <a:off x="3624" y="2691"/>
                <a:ext cx="409" cy="410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48" name="Line 216"/>
              <p:cNvSpPr>
                <a:spLocks noChangeShapeType="1"/>
              </p:cNvSpPr>
              <p:nvPr/>
            </p:nvSpPr>
            <p:spPr bwMode="auto">
              <a:xfrm>
                <a:off x="1678" y="2230"/>
                <a:ext cx="7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49" name="Line 217"/>
              <p:cNvSpPr>
                <a:spLocks noChangeShapeType="1"/>
              </p:cNvSpPr>
              <p:nvPr/>
            </p:nvSpPr>
            <p:spPr bwMode="auto">
              <a:xfrm>
                <a:off x="3307" y="2203"/>
                <a:ext cx="6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50" name="AutoShape 218"/>
              <p:cNvSpPr>
                <a:spLocks noChangeArrowheads="1"/>
              </p:cNvSpPr>
              <p:nvPr/>
            </p:nvSpPr>
            <p:spPr bwMode="auto">
              <a:xfrm rot="8100000">
                <a:off x="2677" y="3154"/>
                <a:ext cx="410" cy="410"/>
              </a:xfrm>
              <a:prstGeom prst="cube">
                <a:avLst>
                  <a:gd name="adj" fmla="val 17454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51" name="AutoShape 219"/>
              <p:cNvSpPr>
                <a:spLocks noChangeArrowheads="1"/>
              </p:cNvSpPr>
              <p:nvPr/>
            </p:nvSpPr>
            <p:spPr bwMode="auto">
              <a:xfrm rot="8100000">
                <a:off x="2426" y="3406"/>
                <a:ext cx="409" cy="410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52" name="AutoShape 220"/>
              <p:cNvSpPr>
                <a:spLocks noChangeArrowheads="1"/>
              </p:cNvSpPr>
              <p:nvPr/>
            </p:nvSpPr>
            <p:spPr bwMode="auto">
              <a:xfrm rot="8100000">
                <a:off x="2902" y="3396"/>
                <a:ext cx="410" cy="410"/>
              </a:xfrm>
              <a:prstGeom prst="cube">
                <a:avLst>
                  <a:gd name="adj" fmla="val 17454"/>
                </a:avLst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53" name="Rectangle 221"/>
              <p:cNvSpPr>
                <a:spLocks noChangeArrowheads="1"/>
              </p:cNvSpPr>
              <p:nvPr/>
            </p:nvSpPr>
            <p:spPr bwMode="auto">
              <a:xfrm rot="2700000">
                <a:off x="2465" y="2200"/>
                <a:ext cx="809" cy="809"/>
              </a:xfrm>
              <a:prstGeom prst="rect">
                <a:avLst/>
              </a:prstGeom>
              <a:solidFill>
                <a:srgbClr val="000000">
                  <a:alpha val="50000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54" name="Text Box 222"/>
              <p:cNvSpPr txBox="1">
                <a:spLocks noChangeArrowheads="1"/>
              </p:cNvSpPr>
              <p:nvPr/>
            </p:nvSpPr>
            <p:spPr bwMode="auto">
              <a:xfrm>
                <a:off x="2093" y="2441"/>
                <a:ext cx="1562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b="1" dirty="0">
                    <a:solidFill>
                      <a:schemeClr val="bg1"/>
                    </a:solidFill>
                    <a:latin typeface="가는각진제목체" pitchFamily="18" charset="-127"/>
                    <a:ea typeface="가는각진제목체" pitchFamily="18" charset="-127"/>
                  </a:rPr>
                  <a:t>Tornado Web Studio</a:t>
                </a:r>
              </a:p>
            </p:txBody>
          </p:sp>
          <p:sp>
            <p:nvSpPr>
              <p:cNvPr id="55" name="Line 224"/>
              <p:cNvSpPr>
                <a:spLocks noChangeShapeType="1"/>
              </p:cNvSpPr>
              <p:nvPr/>
            </p:nvSpPr>
            <p:spPr bwMode="auto">
              <a:xfrm>
                <a:off x="3307" y="3105"/>
                <a:ext cx="7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56" name="Line 225"/>
              <p:cNvSpPr>
                <a:spLocks noChangeShapeType="1"/>
              </p:cNvSpPr>
              <p:nvPr/>
            </p:nvSpPr>
            <p:spPr bwMode="auto">
              <a:xfrm>
                <a:off x="1678" y="1406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57" name="Line 226"/>
              <p:cNvSpPr>
                <a:spLocks noChangeShapeType="1"/>
              </p:cNvSpPr>
              <p:nvPr/>
            </p:nvSpPr>
            <p:spPr bwMode="auto">
              <a:xfrm flipV="1">
                <a:off x="3991" y="1381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58" name="Line 228"/>
              <p:cNvSpPr>
                <a:spLocks noChangeShapeType="1"/>
              </p:cNvSpPr>
              <p:nvPr/>
            </p:nvSpPr>
            <p:spPr bwMode="auto">
              <a:xfrm flipV="1">
                <a:off x="4105" y="274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</p:grpSp>
      </p:grpSp>
      <p:sp>
        <p:nvSpPr>
          <p:cNvPr id="88" name="Text Box 229"/>
          <p:cNvSpPr txBox="1">
            <a:spLocks noChangeArrowheads="1"/>
          </p:cNvSpPr>
          <p:nvPr/>
        </p:nvSpPr>
        <p:spPr bwMode="auto">
          <a:xfrm>
            <a:off x="123825" y="2255838"/>
            <a:ext cx="25250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사이트의 빈번한 변경 처리</a:t>
            </a:r>
            <a:b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  </a:t>
            </a:r>
            <a:r>
              <a:rPr lang="en-US" altLang="ko-KR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텍스트</a:t>
            </a:r>
            <a:r>
              <a:rPr lang="en-US" altLang="ko-KR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, </a:t>
            </a:r>
            <a: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이미지 변경</a:t>
            </a:r>
            <a:r>
              <a:rPr lang="en-US" altLang="ko-KR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ko-KR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사이트의 </a:t>
            </a:r>
            <a:r>
              <a:rPr lang="en-US" altLang="ko-KR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RSS </a:t>
            </a:r>
            <a: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서비스 인프라 제공</a:t>
            </a:r>
            <a:b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  </a:t>
            </a:r>
            <a:r>
              <a:rPr lang="en-US" altLang="ko-KR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웹 </a:t>
            </a:r>
            <a:r>
              <a:rPr lang="en-US" altLang="ko-KR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2.0 </a:t>
            </a:r>
            <a: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인프라 구축</a:t>
            </a:r>
            <a:r>
              <a:rPr lang="en-US" altLang="ko-KR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ko-KR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단일 관리자에게 집중된 사이트 관리의</a:t>
            </a:r>
            <a:b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  분업화 지원</a:t>
            </a:r>
          </a:p>
          <a:p>
            <a:pPr>
              <a:lnSpc>
                <a:spcPct val="100000"/>
              </a:lnSpc>
            </a:pPr>
            <a:r>
              <a:rPr lang="en-US" altLang="ko-KR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사이트의 실시간 모니터링</a:t>
            </a:r>
            <a:b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 </a:t>
            </a:r>
            <a:r>
              <a:rPr lang="en-US" altLang="ko-KR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링크 깨짐</a:t>
            </a:r>
            <a:r>
              <a:rPr lang="en-US" altLang="ko-KR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, </a:t>
            </a:r>
            <a:r>
              <a:rPr lang="ko-KR" altLang="en-US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컨텐츠 변경 등</a:t>
            </a:r>
            <a:r>
              <a:rPr lang="en-US" altLang="ko-KR" sz="1200" i="0" dirty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)</a:t>
            </a:r>
          </a:p>
        </p:txBody>
      </p:sp>
      <p:sp>
        <p:nvSpPr>
          <p:cNvPr id="89" name="Text Box 230"/>
          <p:cNvSpPr txBox="1">
            <a:spLocks noChangeArrowheads="1"/>
          </p:cNvSpPr>
          <p:nvPr/>
        </p:nvSpPr>
        <p:spPr bwMode="auto">
          <a:xfrm>
            <a:off x="6372225" y="2276475"/>
            <a:ext cx="2709396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방대한 양의 문서를 카테고리화 하여 </a:t>
            </a:r>
            <a:b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  체계적이고 재사용 가능하게 관리</a:t>
            </a:r>
          </a:p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문서의 중앙</a:t>
            </a: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/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분산 관리가 가능</a:t>
            </a:r>
          </a:p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향후 급속적으로 증가하는 문서의 관리 </a:t>
            </a:r>
            <a:b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  및 웹 사이트로의 전송 플랫폼 제공</a:t>
            </a:r>
          </a:p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일반 문서 뿐만 아니라 웹 사이트 </a:t>
            </a:r>
            <a:b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  문서의 관리가 가능한 인프라 제공</a:t>
            </a:r>
          </a:p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웹 사이트의 통합 관리가 가능하도록 제공</a:t>
            </a:r>
          </a:p>
        </p:txBody>
      </p:sp>
      <p:sp>
        <p:nvSpPr>
          <p:cNvPr id="90" name="Text Box 231"/>
          <p:cNvSpPr txBox="1">
            <a:spLocks noChangeArrowheads="1"/>
          </p:cNvSpPr>
          <p:nvPr/>
        </p:nvSpPr>
        <p:spPr bwMode="auto">
          <a:xfrm>
            <a:off x="227013" y="4564063"/>
            <a:ext cx="2215671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자산의 다중 저장소 관리</a:t>
            </a:r>
          </a:p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서버간의 자산 동기화</a:t>
            </a:r>
          </a:p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다중 서버로의 자산 이관 자동화</a:t>
            </a:r>
          </a:p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다중 서버로의 실시간</a:t>
            </a: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/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예약 배포</a:t>
            </a:r>
          </a:p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서버간 자산 변경 시 알림 시스템</a:t>
            </a:r>
            <a:b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  </a:t>
            </a: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( SMS, E-Mail )</a:t>
            </a:r>
          </a:p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서버들의 자산 실시간 모니터링</a:t>
            </a:r>
          </a:p>
        </p:txBody>
      </p:sp>
      <p:sp>
        <p:nvSpPr>
          <p:cNvPr id="91" name="Text Box 232"/>
          <p:cNvSpPr txBox="1">
            <a:spLocks noChangeArrowheads="1"/>
          </p:cNvSpPr>
          <p:nvPr/>
        </p:nvSpPr>
        <p:spPr bwMode="auto">
          <a:xfrm>
            <a:off x="6535738" y="4471988"/>
            <a:ext cx="2523448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기업내 모든 컨텐츠의 체계적 관리</a:t>
            </a:r>
          </a:p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컨텐츠 수집 및 배포 전반의 작업 관리</a:t>
            </a:r>
          </a:p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컨텐츠의 다매체 배포 지원</a:t>
            </a:r>
          </a:p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포탈 사나 기타 시스템으로의 컨텐츠 </a:t>
            </a:r>
            <a:b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  다중 포맷 배포</a:t>
            </a:r>
          </a:p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컨텐츠 제공자</a:t>
            </a: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(CP)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로 부터의 컨텐츠 </a:t>
            </a:r>
            <a:b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  수집</a:t>
            </a:r>
          </a:p>
          <a:p>
            <a:pPr>
              <a:lnSpc>
                <a:spcPct val="100000"/>
              </a:lnSpc>
            </a:pPr>
            <a:r>
              <a:rPr lang="en-US" altLang="ko-KR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- </a:t>
            </a:r>
            <a:r>
              <a:rPr lang="ko-KR" altLang="en-US" sz="1200" i="0">
                <a:solidFill>
                  <a:schemeClr val="tx1"/>
                </a:solidFill>
                <a:latin typeface="가는각진제목체" pitchFamily="18" charset="-127"/>
                <a:ea typeface="가는각진제목체" pitchFamily="18" charset="-127"/>
              </a:rPr>
              <a:t>컨텐츠의 분산 관리 및 결재라인 적용</a:t>
            </a:r>
          </a:p>
        </p:txBody>
      </p:sp>
      <p:sp>
        <p:nvSpPr>
          <p:cNvPr id="92" name="Line 223"/>
          <p:cNvSpPr>
            <a:spLocks noChangeShapeType="1"/>
          </p:cNvSpPr>
          <p:nvPr/>
        </p:nvSpPr>
        <p:spPr bwMode="auto">
          <a:xfrm>
            <a:off x="2303463" y="4972050"/>
            <a:ext cx="1609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0" y="0"/>
            <a:ext cx="5357817" cy="41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7.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토네이도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CMS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소개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–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시스템 구성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gray">
          <a:xfrm>
            <a:off x="250622" y="1000108"/>
            <a:ext cx="850792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" tIns="0" rIns="1080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1400" dirty="0" smtClean="0">
                <a:latin typeface="+mn-ea"/>
              </a:rPr>
              <a:t>Tornado</a:t>
            </a:r>
            <a:r>
              <a:rPr lang="ko-KR" altLang="en-US" sz="1400" dirty="0" smtClean="0">
                <a:latin typeface="+mn-ea"/>
              </a:rPr>
              <a:t>는 웹 어플리케이션과 자원에 대한 정보를 토네이도 서버에 이관하여 기사 입력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작업절차 관리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버전관리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컴포넌트 재구성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테스트 실행 등의 작업환경을 제공하며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테스트가 완료된 모듈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컨텐츠를 스캐쥴러를 통해 예약된 시간에 동시에 여러 개 서버에 배포</a:t>
            </a:r>
            <a:r>
              <a:rPr lang="en-US" altLang="ko-KR" sz="1400" dirty="0" smtClean="0">
                <a:latin typeface="+mn-ea"/>
              </a:rPr>
              <a:t>(</a:t>
            </a:r>
            <a:r>
              <a:rPr lang="ko-KR" altLang="en-US" sz="1400" dirty="0" smtClean="0">
                <a:latin typeface="+mn-ea"/>
              </a:rPr>
              <a:t>동기화검사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전송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예약배포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이력관리</a:t>
            </a:r>
            <a:r>
              <a:rPr lang="en-US" altLang="ko-KR" sz="1400" dirty="0" smtClean="0">
                <a:latin typeface="+mn-ea"/>
              </a:rPr>
              <a:t>)</a:t>
            </a:r>
            <a:r>
              <a:rPr lang="ko-KR" altLang="en-US" sz="1400" dirty="0" smtClean="0">
                <a:latin typeface="+mn-ea"/>
              </a:rPr>
              <a:t>를 수행할 수 있습니다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sz="1400" dirty="0">
              <a:latin typeface="+mn-ea"/>
            </a:endParaRPr>
          </a:p>
        </p:txBody>
      </p:sp>
      <p:sp>
        <p:nvSpPr>
          <p:cNvPr id="94" name="Rectangle 158"/>
          <p:cNvSpPr>
            <a:spLocks noChangeArrowheads="1"/>
          </p:cNvSpPr>
          <p:nvPr/>
        </p:nvSpPr>
        <p:spPr bwMode="auto">
          <a:xfrm>
            <a:off x="107950" y="1928802"/>
            <a:ext cx="8928100" cy="4595823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95" name="Line 4"/>
          <p:cNvSpPr>
            <a:spLocks noChangeShapeType="1"/>
          </p:cNvSpPr>
          <p:nvPr/>
        </p:nvSpPr>
        <p:spPr bwMode="auto">
          <a:xfrm flipV="1">
            <a:off x="1200119" y="2881334"/>
            <a:ext cx="1008062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158719" y="3213121"/>
            <a:ext cx="100540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>
                <a:latin typeface="가는각진제목체" pitchFamily="18" charset="-127"/>
                <a:ea typeface="가는각진제목체" pitchFamily="18" charset="-127"/>
              </a:rPr>
              <a:t>&lt;</a:t>
            </a:r>
            <a:r>
              <a:rPr lang="ko-KR" altLang="en-US" sz="1000">
                <a:latin typeface="가는각진제목체" pitchFamily="18" charset="-127"/>
                <a:ea typeface="가는각진제목체" pitchFamily="18" charset="-127"/>
              </a:rPr>
              <a:t>웹사이트관리자</a:t>
            </a:r>
            <a:r>
              <a:rPr lang="en-US" altLang="ko-KR" sz="1000">
                <a:latin typeface="가는각진제목체" pitchFamily="18" charset="-127"/>
                <a:ea typeface="가는각진제목체" pitchFamily="18" charset="-127"/>
              </a:rPr>
              <a:t>&gt;</a:t>
            </a:r>
          </a:p>
        </p:txBody>
      </p:sp>
      <p:pic>
        <p:nvPicPr>
          <p:cNvPr id="97" name="Picture 6" descr="MCj041901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56" y="2449534"/>
            <a:ext cx="708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63719" y="2089171"/>
            <a:ext cx="6851650" cy="1223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grpSp>
        <p:nvGrpSpPr>
          <p:cNvPr id="99" name="Group 8"/>
          <p:cNvGrpSpPr>
            <a:grpSpLocks/>
          </p:cNvGrpSpPr>
          <p:nvPr/>
        </p:nvGrpSpPr>
        <p:grpSpPr bwMode="auto">
          <a:xfrm>
            <a:off x="2208181" y="2457471"/>
            <a:ext cx="1952625" cy="720725"/>
            <a:chOff x="1033" y="1434"/>
            <a:chExt cx="1291" cy="454"/>
          </a:xfrm>
        </p:grpSpPr>
        <p:sp>
          <p:nvSpPr>
            <p:cNvPr id="100" name="Rectangle 9"/>
            <p:cNvSpPr>
              <a:spLocks noChangeArrowheads="1"/>
            </p:cNvSpPr>
            <p:nvPr/>
          </p:nvSpPr>
          <p:spPr bwMode="auto">
            <a:xfrm>
              <a:off x="1038" y="1568"/>
              <a:ext cx="1283" cy="320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sz="1200">
                  <a:latin typeface="가는각진제목체" pitchFamily="18" charset="-127"/>
                  <a:ea typeface="가는각진제목체" pitchFamily="18" charset="-127"/>
                </a:rPr>
                <a:t>프로젝트관리</a:t>
              </a:r>
              <a:r>
                <a:rPr lang="en-US" altLang="ko-KR" sz="1200">
                  <a:latin typeface="가는각진제목체" pitchFamily="18" charset="-127"/>
                  <a:ea typeface="가는각진제목체" pitchFamily="18" charset="-127"/>
                </a:rPr>
                <a:t>, </a:t>
              </a:r>
              <a:r>
                <a:rPr lang="ko-KR" altLang="en-US" sz="1200">
                  <a:latin typeface="가는각진제목체" pitchFamily="18" charset="-127"/>
                  <a:ea typeface="가는각진제목체" pitchFamily="18" charset="-127"/>
                </a:rPr>
                <a:t>작업자관리</a:t>
              </a:r>
            </a:p>
            <a:p>
              <a:r>
                <a:rPr lang="ko-KR" altLang="en-US" sz="1200">
                  <a:latin typeface="가는각진제목체" pitchFamily="18" charset="-127"/>
                  <a:ea typeface="가는각진제목체" pitchFamily="18" charset="-127"/>
                </a:rPr>
                <a:t>변경관리</a:t>
              </a:r>
              <a:r>
                <a:rPr lang="en-US" altLang="ko-KR" sz="1200">
                  <a:latin typeface="가는각진제목체" pitchFamily="18" charset="-127"/>
                  <a:ea typeface="가는각진제목체" pitchFamily="18" charset="-127"/>
                </a:rPr>
                <a:t>, </a:t>
              </a:r>
              <a:r>
                <a:rPr lang="ko-KR" altLang="en-US" sz="1200">
                  <a:latin typeface="가는각진제목체" pitchFamily="18" charset="-127"/>
                  <a:ea typeface="가는각진제목체" pitchFamily="18" charset="-127"/>
                </a:rPr>
                <a:t>템플릿관리</a:t>
              </a:r>
            </a:p>
          </p:txBody>
        </p:sp>
        <p:sp>
          <p:nvSpPr>
            <p:cNvPr id="101" name="Text Box 10"/>
            <p:cNvSpPr txBox="1">
              <a:spLocks noChangeArrowheads="1"/>
            </p:cNvSpPr>
            <p:nvPr/>
          </p:nvSpPr>
          <p:spPr bwMode="auto">
            <a:xfrm>
              <a:off x="1033" y="1434"/>
              <a:ext cx="1291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</p:spPr>
          <p:txBody>
            <a:bodyPr tIns="10800"/>
            <a:lstStyle/>
            <a:p>
              <a:r>
                <a:rPr lang="ko-KR" altLang="en-US" sz="1000" b="1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프로젝트관리  </a:t>
              </a:r>
            </a:p>
          </p:txBody>
        </p:sp>
      </p:grpSp>
      <p:grpSp>
        <p:nvGrpSpPr>
          <p:cNvPr id="102" name="Group 11"/>
          <p:cNvGrpSpPr>
            <a:grpSpLocks/>
          </p:cNvGrpSpPr>
          <p:nvPr/>
        </p:nvGrpSpPr>
        <p:grpSpPr bwMode="auto">
          <a:xfrm>
            <a:off x="4511644" y="2452709"/>
            <a:ext cx="1954212" cy="720725"/>
            <a:chOff x="2645" y="1527"/>
            <a:chExt cx="1497" cy="454"/>
          </a:xfrm>
        </p:grpSpPr>
        <p:sp>
          <p:nvSpPr>
            <p:cNvPr id="103" name="Rectangle 12"/>
            <p:cNvSpPr>
              <a:spLocks noChangeArrowheads="1"/>
            </p:cNvSpPr>
            <p:nvPr/>
          </p:nvSpPr>
          <p:spPr bwMode="auto">
            <a:xfrm>
              <a:off x="2651" y="1661"/>
              <a:ext cx="1488" cy="320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sz="1200">
                  <a:latin typeface="가는각진제목체" pitchFamily="18" charset="-127"/>
                  <a:ea typeface="가는각진제목체" pitchFamily="18" charset="-127"/>
                </a:rPr>
                <a:t>찾기 </a:t>
              </a:r>
              <a:r>
                <a:rPr lang="ko-KR" altLang="en-US" sz="1200">
                  <a:latin typeface="가는각진제목체" pitchFamily="18" charset="-127"/>
                  <a:ea typeface="가는각진제목체" pitchFamily="18" charset="-127"/>
                  <a:sym typeface="Wingdings" pitchFamily="2" charset="2"/>
                </a:rPr>
                <a:t> 배치  저장</a:t>
              </a:r>
              <a:endParaRPr lang="ko-KR" altLang="en-US" sz="1200"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04" name="Text Box 13"/>
            <p:cNvSpPr txBox="1">
              <a:spLocks noChangeArrowheads="1"/>
            </p:cNvSpPr>
            <p:nvPr/>
          </p:nvSpPr>
          <p:spPr bwMode="auto">
            <a:xfrm>
              <a:off x="2645" y="1527"/>
              <a:ext cx="1497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</p:spPr>
          <p:txBody>
            <a:bodyPr tIns="10800"/>
            <a:lstStyle/>
            <a:p>
              <a:r>
                <a:rPr lang="ko-KR" altLang="en-US" sz="1000" b="1" dirty="0" err="1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컨텐츠</a:t>
              </a:r>
              <a:r>
                <a:rPr lang="en-US" altLang="ko-KR" sz="1000" b="1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/</a:t>
              </a:r>
              <a:r>
                <a:rPr lang="ko-KR" altLang="en-US" sz="1000" b="1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컴포넌트 배치</a:t>
              </a:r>
            </a:p>
          </p:txBody>
        </p:sp>
      </p:grpSp>
      <p:grpSp>
        <p:nvGrpSpPr>
          <p:cNvPr id="105" name="Group 14"/>
          <p:cNvGrpSpPr>
            <a:grpSpLocks/>
          </p:cNvGrpSpPr>
          <p:nvPr/>
        </p:nvGrpSpPr>
        <p:grpSpPr bwMode="auto">
          <a:xfrm>
            <a:off x="6808756" y="2452709"/>
            <a:ext cx="1952625" cy="720725"/>
            <a:chOff x="1033" y="1434"/>
            <a:chExt cx="1291" cy="454"/>
          </a:xfrm>
        </p:grpSpPr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1038" y="1568"/>
              <a:ext cx="1283" cy="320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sz="1200">
                  <a:latin typeface="가는각진제목체" pitchFamily="18" charset="-127"/>
                  <a:ea typeface="가는각진제목체" pitchFamily="18" charset="-127"/>
                </a:rPr>
                <a:t>멀티사이트 배포 관리</a:t>
              </a:r>
            </a:p>
          </p:txBody>
        </p:sp>
        <p:sp>
          <p:nvSpPr>
            <p:cNvPr id="107" name="Text Box 16"/>
            <p:cNvSpPr txBox="1">
              <a:spLocks noChangeArrowheads="1"/>
            </p:cNvSpPr>
            <p:nvPr/>
          </p:nvSpPr>
          <p:spPr bwMode="auto">
            <a:xfrm>
              <a:off x="1033" y="1434"/>
              <a:ext cx="1291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</p:spPr>
          <p:txBody>
            <a:bodyPr tIns="10800"/>
            <a:lstStyle/>
            <a:p>
              <a:r>
                <a:rPr lang="ko-KR" altLang="en-US" sz="1000" b="1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배포 관리</a:t>
              </a:r>
            </a:p>
          </p:txBody>
        </p:sp>
      </p:grpSp>
      <p:sp>
        <p:nvSpPr>
          <p:cNvPr id="108" name="Text Box 17"/>
          <p:cNvSpPr txBox="1">
            <a:spLocks noChangeArrowheads="1"/>
          </p:cNvSpPr>
          <p:nvPr/>
        </p:nvSpPr>
        <p:spPr bwMode="auto">
          <a:xfrm>
            <a:off x="2063719" y="2089171"/>
            <a:ext cx="6851650" cy="211138"/>
          </a:xfrm>
          <a:prstGeom prst="rect">
            <a:avLst/>
          </a:prstGeom>
          <a:solidFill>
            <a:srgbClr val="666699"/>
          </a:solidFill>
          <a:ln w="9525" algn="ctr">
            <a:noFill/>
            <a:miter lim="800000"/>
            <a:headEnd/>
            <a:tailEnd/>
          </a:ln>
        </p:spPr>
        <p:txBody>
          <a:bodyPr tIns="10800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사이트 관리 시스템</a:t>
            </a:r>
          </a:p>
        </p:txBody>
      </p:sp>
      <p:sp>
        <p:nvSpPr>
          <p:cNvPr id="109" name="Line 18"/>
          <p:cNvSpPr>
            <a:spLocks noChangeShapeType="1"/>
          </p:cNvSpPr>
          <p:nvPr/>
        </p:nvSpPr>
        <p:spPr bwMode="auto">
          <a:xfrm>
            <a:off x="4160806" y="2952771"/>
            <a:ext cx="341313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10" name="Line 19"/>
          <p:cNvSpPr>
            <a:spLocks noChangeShapeType="1"/>
          </p:cNvSpPr>
          <p:nvPr/>
        </p:nvSpPr>
        <p:spPr bwMode="auto">
          <a:xfrm>
            <a:off x="6456331" y="2952771"/>
            <a:ext cx="341313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11" name="Rectangle 20"/>
          <p:cNvSpPr>
            <a:spLocks noChangeArrowheads="1"/>
          </p:cNvSpPr>
          <p:nvPr/>
        </p:nvSpPr>
        <p:spPr bwMode="auto">
          <a:xfrm>
            <a:off x="2073244" y="3817959"/>
            <a:ext cx="5249862" cy="25923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grpSp>
        <p:nvGrpSpPr>
          <p:cNvPr id="112" name="Group 21"/>
          <p:cNvGrpSpPr>
            <a:grpSpLocks/>
          </p:cNvGrpSpPr>
          <p:nvPr/>
        </p:nvGrpSpPr>
        <p:grpSpPr bwMode="auto">
          <a:xfrm>
            <a:off x="2208181" y="4718071"/>
            <a:ext cx="1665288" cy="639763"/>
            <a:chOff x="937" y="2664"/>
            <a:chExt cx="1049" cy="403"/>
          </a:xfrm>
        </p:grpSpPr>
        <p:sp>
          <p:nvSpPr>
            <p:cNvPr id="113" name="Rectangle 22"/>
            <p:cNvSpPr>
              <a:spLocks noChangeArrowheads="1"/>
            </p:cNvSpPr>
            <p:nvPr/>
          </p:nvSpPr>
          <p:spPr bwMode="auto">
            <a:xfrm>
              <a:off x="943" y="2798"/>
              <a:ext cx="1043" cy="269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sz="1000">
                  <a:latin typeface="가는각진제목체" pitchFamily="18" charset="-127"/>
                  <a:ea typeface="가는각진제목체" pitchFamily="18" charset="-127"/>
                </a:rPr>
                <a:t>메타 데이터 관리</a:t>
              </a:r>
            </a:p>
            <a:p>
              <a:r>
                <a:rPr lang="ko-KR" altLang="en-US" sz="1000">
                  <a:latin typeface="가는각진제목체" pitchFamily="18" charset="-127"/>
                  <a:ea typeface="가는각진제목체" pitchFamily="18" charset="-127"/>
                </a:rPr>
                <a:t>입력 화면 관리</a:t>
              </a:r>
            </a:p>
          </p:txBody>
        </p:sp>
        <p:sp>
          <p:nvSpPr>
            <p:cNvPr id="114" name="Text Box 23"/>
            <p:cNvSpPr txBox="1">
              <a:spLocks noChangeArrowheads="1"/>
            </p:cNvSpPr>
            <p:nvPr/>
          </p:nvSpPr>
          <p:spPr bwMode="auto">
            <a:xfrm>
              <a:off x="937" y="2664"/>
              <a:ext cx="1049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</p:spPr>
          <p:txBody>
            <a:bodyPr tIns="10800"/>
            <a:lstStyle/>
            <a:p>
              <a:r>
                <a:rPr lang="ko-KR" altLang="en-US" sz="1000" b="1" dirty="0" err="1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컨텐츠</a:t>
              </a:r>
              <a:r>
                <a:rPr lang="ko-KR" altLang="en-US" sz="1000" b="1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  입력 </a:t>
              </a:r>
              <a:r>
                <a:rPr lang="en-US" altLang="ko-KR" sz="1000" b="1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Adapter</a:t>
              </a:r>
            </a:p>
          </p:txBody>
        </p:sp>
      </p:grpSp>
      <p:sp>
        <p:nvSpPr>
          <p:cNvPr id="115" name="Text Box 24"/>
          <p:cNvSpPr txBox="1">
            <a:spLocks noChangeArrowheads="1"/>
          </p:cNvSpPr>
          <p:nvPr/>
        </p:nvSpPr>
        <p:spPr bwMode="auto">
          <a:xfrm>
            <a:off x="2063719" y="6194446"/>
            <a:ext cx="5249862" cy="211138"/>
          </a:xfrm>
          <a:prstGeom prst="rect">
            <a:avLst/>
          </a:prstGeom>
          <a:solidFill>
            <a:srgbClr val="666699"/>
          </a:solidFill>
          <a:ln w="9525" algn="ctr">
            <a:noFill/>
            <a:miter lim="800000"/>
            <a:headEnd/>
            <a:tailEnd/>
          </a:ln>
        </p:spPr>
        <p:txBody>
          <a:bodyPr tIns="10800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컨텐츠 관리 </a:t>
            </a:r>
            <a:r>
              <a:rPr lang="ko-KR" altLang="en-US" sz="1000" b="1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시스템</a:t>
            </a:r>
          </a:p>
        </p:txBody>
      </p:sp>
      <p:sp>
        <p:nvSpPr>
          <p:cNvPr id="116" name="Line 25"/>
          <p:cNvSpPr>
            <a:spLocks noChangeShapeType="1"/>
          </p:cNvSpPr>
          <p:nvPr/>
        </p:nvSpPr>
        <p:spPr bwMode="auto">
          <a:xfrm>
            <a:off x="3989356" y="4465659"/>
            <a:ext cx="1514475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grpSp>
        <p:nvGrpSpPr>
          <p:cNvPr id="117" name="Group 26"/>
          <p:cNvGrpSpPr>
            <a:grpSpLocks/>
          </p:cNvGrpSpPr>
          <p:nvPr/>
        </p:nvGrpSpPr>
        <p:grpSpPr bwMode="auto">
          <a:xfrm>
            <a:off x="2208181" y="3944959"/>
            <a:ext cx="1665288" cy="639762"/>
            <a:chOff x="937" y="2664"/>
            <a:chExt cx="1049" cy="403"/>
          </a:xfrm>
        </p:grpSpPr>
        <p:sp>
          <p:nvSpPr>
            <p:cNvPr id="118" name="Rectangle 27"/>
            <p:cNvSpPr>
              <a:spLocks noChangeArrowheads="1"/>
            </p:cNvSpPr>
            <p:nvPr/>
          </p:nvSpPr>
          <p:spPr bwMode="auto">
            <a:xfrm>
              <a:off x="943" y="2798"/>
              <a:ext cx="1043" cy="269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 sz="1000">
                  <a:latin typeface="가는각진제목체" pitchFamily="18" charset="-127"/>
                  <a:ea typeface="가는각진제목체" pitchFamily="18" charset="-127"/>
                </a:rPr>
                <a:t>NewsML </a:t>
              </a:r>
              <a:r>
                <a:rPr lang="ko-KR" altLang="en-US" sz="1000">
                  <a:latin typeface="가는각진제목체" pitchFamily="18" charset="-127"/>
                  <a:ea typeface="가는각진제목체" pitchFamily="18" charset="-127"/>
                </a:rPr>
                <a:t>분석기</a:t>
              </a:r>
              <a:br>
                <a:rPr lang="ko-KR" altLang="en-US" sz="1000">
                  <a:latin typeface="가는각진제목체" pitchFamily="18" charset="-127"/>
                  <a:ea typeface="가는각진제목체" pitchFamily="18" charset="-127"/>
                </a:rPr>
              </a:br>
              <a:r>
                <a:rPr lang="en-US" altLang="ko-KR" sz="1000">
                  <a:latin typeface="가는각진제목체" pitchFamily="18" charset="-127"/>
                  <a:ea typeface="가는각진제목체" pitchFamily="18" charset="-127"/>
                </a:rPr>
                <a:t>NewsML </a:t>
              </a:r>
              <a:r>
                <a:rPr lang="ko-KR" altLang="en-US" sz="1000">
                  <a:latin typeface="가는각진제목체" pitchFamily="18" charset="-127"/>
                  <a:ea typeface="가는각진제목체" pitchFamily="18" charset="-127"/>
                </a:rPr>
                <a:t>변환기</a:t>
              </a:r>
            </a:p>
          </p:txBody>
        </p:sp>
        <p:sp>
          <p:nvSpPr>
            <p:cNvPr id="119" name="Text Box 28"/>
            <p:cNvSpPr txBox="1">
              <a:spLocks noChangeArrowheads="1"/>
            </p:cNvSpPr>
            <p:nvPr/>
          </p:nvSpPr>
          <p:spPr bwMode="auto">
            <a:xfrm>
              <a:off x="937" y="2664"/>
              <a:ext cx="1049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</p:spPr>
          <p:txBody>
            <a:bodyPr tIns="10800"/>
            <a:lstStyle/>
            <a:p>
              <a:r>
                <a:rPr lang="en-US" altLang="ko-KR" sz="1000" b="1" dirty="0" err="1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NewsML</a:t>
              </a:r>
              <a:r>
                <a:rPr lang="en-US" altLang="ko-KR" sz="1000" b="1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 Adapter</a:t>
              </a:r>
            </a:p>
          </p:txBody>
        </p:sp>
      </p:grpSp>
      <p:grpSp>
        <p:nvGrpSpPr>
          <p:cNvPr id="120" name="Group 29"/>
          <p:cNvGrpSpPr>
            <a:grpSpLocks/>
          </p:cNvGrpSpPr>
          <p:nvPr/>
        </p:nvGrpSpPr>
        <p:grpSpPr bwMode="auto">
          <a:xfrm>
            <a:off x="2208181" y="5438796"/>
            <a:ext cx="1665288" cy="639763"/>
            <a:chOff x="937" y="2664"/>
            <a:chExt cx="1049" cy="403"/>
          </a:xfrm>
        </p:grpSpPr>
        <p:sp>
          <p:nvSpPr>
            <p:cNvPr id="121" name="Rectangle 30"/>
            <p:cNvSpPr>
              <a:spLocks noChangeArrowheads="1"/>
            </p:cNvSpPr>
            <p:nvPr/>
          </p:nvSpPr>
          <p:spPr bwMode="auto">
            <a:xfrm>
              <a:off x="943" y="2798"/>
              <a:ext cx="1043" cy="269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 sz="1000">
                  <a:latin typeface="가는각진제목체" pitchFamily="18" charset="-127"/>
                  <a:ea typeface="가는각진제목체" pitchFamily="18" charset="-127"/>
                </a:rPr>
                <a:t>ATOM </a:t>
              </a:r>
              <a:r>
                <a:rPr lang="ko-KR" altLang="en-US" sz="1000">
                  <a:latin typeface="가는각진제목체" pitchFamily="18" charset="-127"/>
                  <a:ea typeface="가는각진제목체" pitchFamily="18" charset="-127"/>
                </a:rPr>
                <a:t>분석기</a:t>
              </a:r>
              <a:br>
                <a:rPr lang="ko-KR" altLang="en-US" sz="1000">
                  <a:latin typeface="가는각진제목체" pitchFamily="18" charset="-127"/>
                  <a:ea typeface="가는각진제목체" pitchFamily="18" charset="-127"/>
                </a:rPr>
              </a:br>
              <a:r>
                <a:rPr lang="en-US" altLang="ko-KR" sz="1000">
                  <a:latin typeface="가는각진제목체" pitchFamily="18" charset="-127"/>
                  <a:ea typeface="가는각진제목체" pitchFamily="18" charset="-127"/>
                </a:rPr>
                <a:t>ATOM </a:t>
              </a:r>
              <a:r>
                <a:rPr lang="ko-KR" altLang="en-US" sz="1000">
                  <a:latin typeface="가는각진제목체" pitchFamily="18" charset="-127"/>
                  <a:ea typeface="가는각진제목체" pitchFamily="18" charset="-127"/>
                </a:rPr>
                <a:t>변환기</a:t>
              </a:r>
            </a:p>
          </p:txBody>
        </p:sp>
        <p:sp>
          <p:nvSpPr>
            <p:cNvPr id="122" name="Text Box 31"/>
            <p:cNvSpPr txBox="1">
              <a:spLocks noChangeArrowheads="1"/>
            </p:cNvSpPr>
            <p:nvPr/>
          </p:nvSpPr>
          <p:spPr bwMode="auto">
            <a:xfrm>
              <a:off x="937" y="2664"/>
              <a:ext cx="1049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</p:spPr>
          <p:txBody>
            <a:bodyPr tIns="10800"/>
            <a:lstStyle/>
            <a:p>
              <a:r>
                <a:rPr lang="en-US" altLang="ko-KR" sz="1000" b="1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ATOM(RSS) Adapter</a:t>
              </a:r>
            </a:p>
          </p:txBody>
        </p:sp>
      </p:grpSp>
      <p:grpSp>
        <p:nvGrpSpPr>
          <p:cNvPr id="123" name="Group 32"/>
          <p:cNvGrpSpPr>
            <a:grpSpLocks/>
          </p:cNvGrpSpPr>
          <p:nvPr/>
        </p:nvGrpSpPr>
        <p:grpSpPr bwMode="auto">
          <a:xfrm>
            <a:off x="5514944" y="3933846"/>
            <a:ext cx="1665287" cy="639763"/>
            <a:chOff x="937" y="2664"/>
            <a:chExt cx="1049" cy="403"/>
          </a:xfrm>
        </p:grpSpPr>
        <p:sp>
          <p:nvSpPr>
            <p:cNvPr id="124" name="Rectangle 33"/>
            <p:cNvSpPr>
              <a:spLocks noChangeArrowheads="1"/>
            </p:cNvSpPr>
            <p:nvPr/>
          </p:nvSpPr>
          <p:spPr bwMode="auto">
            <a:xfrm>
              <a:off x="943" y="2798"/>
              <a:ext cx="1043" cy="269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sz="1000">
                  <a:latin typeface="가는각진제목체" pitchFamily="18" charset="-127"/>
                  <a:ea typeface="가는각진제목체" pitchFamily="18" charset="-127"/>
                </a:rPr>
                <a:t>메타 데이터 분류</a:t>
              </a:r>
            </a:p>
            <a:p>
              <a:r>
                <a:rPr lang="ko-KR" altLang="en-US" sz="1000">
                  <a:latin typeface="가는각진제목체" pitchFamily="18" charset="-127"/>
                  <a:ea typeface="가는각진제목체" pitchFamily="18" charset="-127"/>
                </a:rPr>
                <a:t>코드 관리</a:t>
              </a:r>
            </a:p>
          </p:txBody>
        </p:sp>
        <p:sp>
          <p:nvSpPr>
            <p:cNvPr id="125" name="Text Box 34"/>
            <p:cNvSpPr txBox="1">
              <a:spLocks noChangeArrowheads="1"/>
            </p:cNvSpPr>
            <p:nvPr/>
          </p:nvSpPr>
          <p:spPr bwMode="auto">
            <a:xfrm>
              <a:off x="937" y="2664"/>
              <a:ext cx="1049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</p:spPr>
          <p:txBody>
            <a:bodyPr tIns="10800"/>
            <a:lstStyle/>
            <a:p>
              <a:r>
                <a:rPr lang="ko-KR" altLang="en-US" sz="1000" b="1" dirty="0" err="1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컨텐츠</a:t>
              </a:r>
              <a:r>
                <a:rPr lang="ko-KR" altLang="en-US" sz="1000" b="1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 분류 시스템</a:t>
              </a:r>
            </a:p>
          </p:txBody>
        </p:sp>
      </p:grpSp>
      <p:grpSp>
        <p:nvGrpSpPr>
          <p:cNvPr id="126" name="Group 35"/>
          <p:cNvGrpSpPr>
            <a:grpSpLocks/>
          </p:cNvGrpSpPr>
          <p:nvPr/>
        </p:nvGrpSpPr>
        <p:grpSpPr bwMode="auto">
          <a:xfrm>
            <a:off x="5514944" y="4718071"/>
            <a:ext cx="1665287" cy="639763"/>
            <a:chOff x="937" y="2664"/>
            <a:chExt cx="1049" cy="403"/>
          </a:xfrm>
        </p:grpSpPr>
        <p:sp>
          <p:nvSpPr>
            <p:cNvPr id="127" name="Rectangle 36"/>
            <p:cNvSpPr>
              <a:spLocks noChangeArrowheads="1"/>
            </p:cNvSpPr>
            <p:nvPr/>
          </p:nvSpPr>
          <p:spPr bwMode="auto">
            <a:xfrm>
              <a:off x="943" y="2798"/>
              <a:ext cx="1043" cy="269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sz="1000" dirty="0" err="1">
                  <a:latin typeface="가는각진제목체" pitchFamily="18" charset="-127"/>
                  <a:ea typeface="가는각진제목체" pitchFamily="18" charset="-127"/>
                </a:rPr>
                <a:t>컨텐츠</a:t>
              </a:r>
              <a:r>
                <a:rPr lang="ko-KR" altLang="en-US" sz="1000" dirty="0">
                  <a:latin typeface="가는각진제목체" pitchFamily="18" charset="-127"/>
                  <a:ea typeface="가는각진제목체" pitchFamily="18" charset="-127"/>
                </a:rPr>
                <a:t> 관리</a:t>
              </a:r>
              <a:br>
                <a:rPr lang="ko-KR" altLang="en-US" sz="1000" dirty="0">
                  <a:latin typeface="가는각진제목체" pitchFamily="18" charset="-127"/>
                  <a:ea typeface="가는각진제목체" pitchFamily="18" charset="-127"/>
                </a:rPr>
              </a:br>
              <a:r>
                <a:rPr lang="ko-KR" altLang="en-US" sz="1000" dirty="0" err="1">
                  <a:latin typeface="가는각진제목체" pitchFamily="18" charset="-127"/>
                  <a:ea typeface="가는각진제목체" pitchFamily="18" charset="-127"/>
                </a:rPr>
                <a:t>워크플로우</a:t>
              </a:r>
              <a:r>
                <a:rPr lang="en-US" altLang="ko-KR" sz="1000" dirty="0">
                  <a:latin typeface="가는각진제목체" pitchFamily="18" charset="-127"/>
                  <a:ea typeface="가는각진제목체" pitchFamily="18" charset="-127"/>
                </a:rPr>
                <a:t>/</a:t>
              </a:r>
              <a:r>
                <a:rPr lang="ko-KR" altLang="en-US" sz="1000" dirty="0">
                  <a:latin typeface="가는각진제목체" pitchFamily="18" charset="-127"/>
                  <a:ea typeface="가는각진제목체" pitchFamily="18" charset="-127"/>
                </a:rPr>
                <a:t>버전 관리</a:t>
              </a:r>
            </a:p>
          </p:txBody>
        </p:sp>
        <p:sp>
          <p:nvSpPr>
            <p:cNvPr id="128" name="Text Box 37"/>
            <p:cNvSpPr txBox="1">
              <a:spLocks noChangeArrowheads="1"/>
            </p:cNvSpPr>
            <p:nvPr/>
          </p:nvSpPr>
          <p:spPr bwMode="auto">
            <a:xfrm>
              <a:off x="937" y="2664"/>
              <a:ext cx="1049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</p:spPr>
          <p:txBody>
            <a:bodyPr tIns="10800"/>
            <a:lstStyle/>
            <a:p>
              <a:r>
                <a:rPr lang="ko-KR" altLang="en-US" sz="1000" b="1" dirty="0" err="1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컨텐츠</a:t>
              </a:r>
              <a:r>
                <a:rPr lang="ko-KR" altLang="en-US" sz="1000" b="1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 관리 엔진</a:t>
              </a:r>
            </a:p>
          </p:txBody>
        </p:sp>
      </p:grpSp>
      <p:grpSp>
        <p:nvGrpSpPr>
          <p:cNvPr id="129" name="Group 38"/>
          <p:cNvGrpSpPr>
            <a:grpSpLocks/>
          </p:cNvGrpSpPr>
          <p:nvPr/>
        </p:nvGrpSpPr>
        <p:grpSpPr bwMode="auto">
          <a:xfrm>
            <a:off x="5514944" y="5448321"/>
            <a:ext cx="1665287" cy="639763"/>
            <a:chOff x="937" y="2664"/>
            <a:chExt cx="1049" cy="403"/>
          </a:xfrm>
        </p:grpSpPr>
        <p:sp>
          <p:nvSpPr>
            <p:cNvPr id="130" name="Rectangle 39"/>
            <p:cNvSpPr>
              <a:spLocks noChangeArrowheads="1"/>
            </p:cNvSpPr>
            <p:nvPr/>
          </p:nvSpPr>
          <p:spPr bwMode="auto">
            <a:xfrm>
              <a:off x="943" y="2798"/>
              <a:ext cx="1043" cy="269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sz="1000">
                  <a:latin typeface="가는각진제목체" pitchFamily="18" charset="-127"/>
                  <a:ea typeface="가는각진제목체" pitchFamily="18" charset="-127"/>
                </a:rPr>
                <a:t>다중 서버 배포</a:t>
              </a:r>
              <a:br>
                <a:rPr lang="ko-KR" altLang="en-US" sz="1000">
                  <a:latin typeface="가는각진제목체" pitchFamily="18" charset="-127"/>
                  <a:ea typeface="가는각진제목체" pitchFamily="18" charset="-127"/>
                </a:rPr>
              </a:br>
              <a:r>
                <a:rPr lang="ko-KR" altLang="en-US" sz="1000">
                  <a:latin typeface="가는각진제목체" pitchFamily="18" charset="-127"/>
                  <a:ea typeface="가는각진제목체" pitchFamily="18" charset="-127"/>
                </a:rPr>
                <a:t>멀티 포맷 관리</a:t>
              </a:r>
            </a:p>
          </p:txBody>
        </p:sp>
        <p:sp>
          <p:nvSpPr>
            <p:cNvPr id="131" name="Text Box 40"/>
            <p:cNvSpPr txBox="1">
              <a:spLocks noChangeArrowheads="1"/>
            </p:cNvSpPr>
            <p:nvPr/>
          </p:nvSpPr>
          <p:spPr bwMode="auto">
            <a:xfrm>
              <a:off x="937" y="2664"/>
              <a:ext cx="1049" cy="133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</p:spPr>
          <p:txBody>
            <a:bodyPr tIns="10800"/>
            <a:lstStyle/>
            <a:p>
              <a:r>
                <a:rPr lang="ko-KR" altLang="en-US" sz="1000" b="1" dirty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배포 시스템</a:t>
              </a:r>
            </a:p>
          </p:txBody>
        </p:sp>
      </p:grpSp>
      <p:sp>
        <p:nvSpPr>
          <p:cNvPr id="132" name="Line 41"/>
          <p:cNvSpPr>
            <a:spLocks noChangeShapeType="1"/>
          </p:cNvSpPr>
          <p:nvPr/>
        </p:nvSpPr>
        <p:spPr bwMode="auto">
          <a:xfrm>
            <a:off x="1274731" y="4394221"/>
            <a:ext cx="862013" cy="64770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pic>
        <p:nvPicPr>
          <p:cNvPr id="133" name="Picture 42" descr="MPj039009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4" y="4537096"/>
            <a:ext cx="7921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Text Box 43"/>
          <p:cNvSpPr txBox="1">
            <a:spLocks noChangeArrowheads="1"/>
          </p:cNvSpPr>
          <p:nvPr/>
        </p:nvSpPr>
        <p:spPr bwMode="auto">
          <a:xfrm>
            <a:off x="331756" y="5084784"/>
            <a:ext cx="85151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>
                <a:latin typeface="가는각진제목체" pitchFamily="18" charset="-127"/>
                <a:ea typeface="가는각진제목체" pitchFamily="18" charset="-127"/>
              </a:rPr>
              <a:t>&lt;</a:t>
            </a:r>
            <a:r>
              <a:rPr lang="ko-KR" altLang="en-US" sz="1000">
                <a:latin typeface="가는각진제목체" pitchFamily="18" charset="-127"/>
                <a:ea typeface="가는각진제목체" pitchFamily="18" charset="-127"/>
              </a:rPr>
              <a:t>외부 페이지</a:t>
            </a:r>
            <a:r>
              <a:rPr lang="en-US" altLang="ko-KR" sz="1000">
                <a:latin typeface="가는각진제목체" pitchFamily="18" charset="-127"/>
                <a:ea typeface="가는각진제목체" pitchFamily="18" charset="-127"/>
              </a:rPr>
              <a:t>&gt;</a:t>
            </a:r>
          </a:p>
        </p:txBody>
      </p:sp>
      <p:sp>
        <p:nvSpPr>
          <p:cNvPr id="135" name="Line 44"/>
          <p:cNvSpPr>
            <a:spLocks noChangeShapeType="1"/>
          </p:cNvSpPr>
          <p:nvPr/>
        </p:nvSpPr>
        <p:spPr bwMode="auto">
          <a:xfrm>
            <a:off x="1301719" y="4916509"/>
            <a:ext cx="835025" cy="846137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pic>
        <p:nvPicPr>
          <p:cNvPr id="136" name="Picture 45" descr="blog_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519" y="5762646"/>
            <a:ext cx="9366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Line 46"/>
          <p:cNvSpPr>
            <a:spLocks noChangeShapeType="1"/>
          </p:cNvSpPr>
          <p:nvPr/>
        </p:nvSpPr>
        <p:spPr bwMode="auto">
          <a:xfrm>
            <a:off x="1344581" y="5905521"/>
            <a:ext cx="792163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38" name="Text Box 47"/>
          <p:cNvSpPr txBox="1">
            <a:spLocks noChangeArrowheads="1"/>
          </p:cNvSpPr>
          <p:nvPr/>
        </p:nvSpPr>
        <p:spPr bwMode="auto">
          <a:xfrm>
            <a:off x="1074706" y="5473721"/>
            <a:ext cx="93647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u="sng" dirty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ATOM(RSS)</a:t>
            </a:r>
          </a:p>
        </p:txBody>
      </p:sp>
      <p:sp>
        <p:nvSpPr>
          <p:cNvPr id="139" name="Line 48"/>
          <p:cNvSpPr>
            <a:spLocks noChangeShapeType="1"/>
          </p:cNvSpPr>
          <p:nvPr/>
        </p:nvSpPr>
        <p:spPr bwMode="auto">
          <a:xfrm flipV="1">
            <a:off x="2827306" y="3222646"/>
            <a:ext cx="0" cy="66675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40" name="Line 49"/>
          <p:cNvSpPr>
            <a:spLocks noChangeShapeType="1"/>
          </p:cNvSpPr>
          <p:nvPr/>
        </p:nvSpPr>
        <p:spPr bwMode="auto">
          <a:xfrm flipH="1">
            <a:off x="5091081" y="3170259"/>
            <a:ext cx="215900" cy="183515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41" name="Line 50"/>
          <p:cNvSpPr>
            <a:spLocks noChangeShapeType="1"/>
          </p:cNvSpPr>
          <p:nvPr/>
        </p:nvSpPr>
        <p:spPr bwMode="auto">
          <a:xfrm flipH="1">
            <a:off x="6530944" y="4608534"/>
            <a:ext cx="0" cy="73025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42" name="Line 51"/>
          <p:cNvSpPr>
            <a:spLocks noChangeShapeType="1"/>
          </p:cNvSpPr>
          <p:nvPr/>
        </p:nvSpPr>
        <p:spPr bwMode="auto">
          <a:xfrm flipH="1">
            <a:off x="6530944" y="5376884"/>
            <a:ext cx="0" cy="73025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pic>
        <p:nvPicPr>
          <p:cNvPr id="143" name="Picture 52" descr="MCj041611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9906" y="4322784"/>
            <a:ext cx="3603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3" descr="MMj0254444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3556" y="3673496"/>
            <a:ext cx="438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4" descr="MCj0197438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61344" y="5762646"/>
            <a:ext cx="2555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Text Box 55"/>
          <p:cNvSpPr txBox="1">
            <a:spLocks noChangeArrowheads="1"/>
          </p:cNvSpPr>
          <p:nvPr/>
        </p:nvSpPr>
        <p:spPr bwMode="auto">
          <a:xfrm>
            <a:off x="8169244" y="6103959"/>
            <a:ext cx="7489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>
                <a:latin typeface="가는각진제목체" pitchFamily="18" charset="-127"/>
                <a:ea typeface="가는각진제목체" pitchFamily="18" charset="-127"/>
              </a:rPr>
              <a:t>&lt;</a:t>
            </a:r>
            <a:r>
              <a:rPr lang="ko-KR" altLang="en-US" sz="1000">
                <a:latin typeface="가는각진제목체" pitchFamily="18" charset="-127"/>
                <a:ea typeface="가는각진제목체" pitchFamily="18" charset="-127"/>
              </a:rPr>
              <a:t>타 시스템</a:t>
            </a:r>
            <a:r>
              <a:rPr lang="en-US" altLang="ko-KR" sz="1000">
                <a:latin typeface="가는각진제목체" pitchFamily="18" charset="-127"/>
                <a:ea typeface="가는각진제목체" pitchFamily="18" charset="-127"/>
              </a:rPr>
              <a:t>&gt;</a:t>
            </a:r>
          </a:p>
        </p:txBody>
      </p:sp>
      <p:sp>
        <p:nvSpPr>
          <p:cNvPr id="147" name="Text Box 56"/>
          <p:cNvSpPr txBox="1">
            <a:spLocks noChangeArrowheads="1"/>
          </p:cNvSpPr>
          <p:nvPr/>
        </p:nvSpPr>
        <p:spPr bwMode="auto">
          <a:xfrm>
            <a:off x="8251794" y="4611709"/>
            <a:ext cx="7270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>
                <a:latin typeface="가는각진제목체" pitchFamily="18" charset="-127"/>
                <a:ea typeface="가는각진제목체" pitchFamily="18" charset="-127"/>
              </a:rPr>
              <a:t>&lt;Mobile&gt;</a:t>
            </a:r>
          </a:p>
        </p:txBody>
      </p:sp>
      <p:sp>
        <p:nvSpPr>
          <p:cNvPr id="148" name="Text Box 57"/>
          <p:cNvSpPr txBox="1">
            <a:spLocks noChangeArrowheads="1"/>
          </p:cNvSpPr>
          <p:nvPr/>
        </p:nvSpPr>
        <p:spPr bwMode="auto">
          <a:xfrm>
            <a:off x="8307356" y="3962421"/>
            <a:ext cx="56778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>
                <a:latin typeface="가는각진제목체" pitchFamily="18" charset="-127"/>
                <a:ea typeface="가는각진제목체" pitchFamily="18" charset="-127"/>
              </a:rPr>
              <a:t>&lt;Web&gt;</a:t>
            </a:r>
          </a:p>
        </p:txBody>
      </p:sp>
      <p:grpSp>
        <p:nvGrpSpPr>
          <p:cNvPr id="149" name="Group 58"/>
          <p:cNvGrpSpPr>
            <a:grpSpLocks/>
          </p:cNvGrpSpPr>
          <p:nvPr/>
        </p:nvGrpSpPr>
        <p:grpSpPr bwMode="auto">
          <a:xfrm>
            <a:off x="4140169" y="5067323"/>
            <a:ext cx="1311275" cy="1003301"/>
            <a:chOff x="2530" y="3072"/>
            <a:chExt cx="825" cy="632"/>
          </a:xfrm>
        </p:grpSpPr>
        <p:sp>
          <p:nvSpPr>
            <p:cNvPr id="150" name="AutoShape 59"/>
            <p:cNvSpPr>
              <a:spLocks noChangeArrowheads="1"/>
            </p:cNvSpPr>
            <p:nvPr/>
          </p:nvSpPr>
          <p:spPr bwMode="auto">
            <a:xfrm>
              <a:off x="3096" y="3282"/>
              <a:ext cx="179" cy="241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pic>
          <p:nvPicPr>
            <p:cNvPr id="151" name="Picture 6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91" y="3299"/>
              <a:ext cx="220" cy="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152" name="Group 61"/>
            <p:cNvGrpSpPr>
              <a:grpSpLocks/>
            </p:cNvGrpSpPr>
            <p:nvPr/>
          </p:nvGrpSpPr>
          <p:grpSpPr bwMode="auto">
            <a:xfrm>
              <a:off x="2560" y="3072"/>
              <a:ext cx="795" cy="625"/>
              <a:chOff x="4299" y="2931"/>
              <a:chExt cx="1315" cy="726"/>
            </a:xfrm>
          </p:grpSpPr>
          <p:sp>
            <p:nvSpPr>
              <p:cNvPr id="155" name="Rectangle 62"/>
              <p:cNvSpPr>
                <a:spLocks noChangeArrowheads="1"/>
              </p:cNvSpPr>
              <p:nvPr/>
            </p:nvSpPr>
            <p:spPr bwMode="auto">
              <a:xfrm>
                <a:off x="4308" y="3065"/>
                <a:ext cx="1289" cy="592"/>
              </a:xfrm>
              <a:prstGeom prst="rect">
                <a:avLst/>
              </a:prstGeom>
              <a:noFill/>
              <a:ln w="9525" algn="ctr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가는각진제목체" pitchFamily="18" charset="-127"/>
                  <a:ea typeface="가는각진제목체" pitchFamily="18" charset="-127"/>
                </a:endParaRPr>
              </a:p>
            </p:txBody>
          </p:sp>
          <p:sp>
            <p:nvSpPr>
              <p:cNvPr id="156" name="Text Box 63"/>
              <p:cNvSpPr txBox="1">
                <a:spLocks noChangeArrowheads="1"/>
              </p:cNvSpPr>
              <p:nvPr/>
            </p:nvSpPr>
            <p:spPr bwMode="auto">
              <a:xfrm>
                <a:off x="4299" y="2931"/>
                <a:ext cx="1315" cy="133"/>
              </a:xfrm>
              <a:prstGeom prst="rect">
                <a:avLst/>
              </a:prstGeom>
              <a:solidFill>
                <a:srgbClr val="0033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tIns="10800"/>
              <a:lstStyle/>
              <a:p>
                <a:r>
                  <a:rPr lang="en-US" altLang="ko-KR" sz="1000" b="1" dirty="0">
                    <a:solidFill>
                      <a:schemeClr val="bg1"/>
                    </a:solidFill>
                    <a:latin typeface="가는각진제목체" pitchFamily="18" charset="-127"/>
                    <a:ea typeface="가는각진제목체" pitchFamily="18" charset="-127"/>
                  </a:rPr>
                  <a:t>CMS Repository</a:t>
                </a:r>
              </a:p>
            </p:txBody>
          </p:sp>
        </p:grpSp>
        <p:sp>
          <p:nvSpPr>
            <p:cNvPr id="153" name="Text Box 64"/>
            <p:cNvSpPr txBox="1">
              <a:spLocks noChangeArrowheads="1"/>
            </p:cNvSpPr>
            <p:nvPr/>
          </p:nvSpPr>
          <p:spPr bwMode="auto">
            <a:xfrm>
              <a:off x="2530" y="3559"/>
              <a:ext cx="594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 dirty="0">
                  <a:latin typeface="가는각진제목체" pitchFamily="18" charset="-127"/>
                  <a:ea typeface="가는각진제목체" pitchFamily="18" charset="-127"/>
                </a:rPr>
                <a:t>&lt;File System&gt;</a:t>
              </a:r>
            </a:p>
          </p:txBody>
        </p:sp>
        <p:sp>
          <p:nvSpPr>
            <p:cNvPr id="154" name="Text Box 65"/>
            <p:cNvSpPr txBox="1">
              <a:spLocks noChangeArrowheads="1"/>
            </p:cNvSpPr>
            <p:nvPr/>
          </p:nvSpPr>
          <p:spPr bwMode="auto">
            <a:xfrm>
              <a:off x="3035" y="3557"/>
              <a:ext cx="269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900">
                  <a:latin typeface="가는각진제목체" pitchFamily="18" charset="-127"/>
                  <a:ea typeface="가는각진제목체" pitchFamily="18" charset="-127"/>
                </a:rPr>
                <a:t>&lt;DB&gt;</a:t>
              </a:r>
            </a:p>
          </p:txBody>
        </p:sp>
      </p:grpSp>
      <p:cxnSp>
        <p:nvCxnSpPr>
          <p:cNvPr id="157" name="AutoShape 66"/>
          <p:cNvCxnSpPr>
            <a:cxnSpLocks noChangeShapeType="1"/>
          </p:cNvCxnSpPr>
          <p:nvPr/>
        </p:nvCxnSpPr>
        <p:spPr bwMode="auto">
          <a:xfrm>
            <a:off x="3873469" y="4371996"/>
            <a:ext cx="1587" cy="1493838"/>
          </a:xfrm>
          <a:prstGeom prst="bentConnector3">
            <a:avLst>
              <a:gd name="adj1" fmla="val 7700000"/>
            </a:avLst>
          </a:prstGeom>
          <a:noFill/>
          <a:ln w="25400">
            <a:solidFill>
              <a:srgbClr val="333300"/>
            </a:solidFill>
            <a:miter lim="800000"/>
            <a:headEnd/>
            <a:tailEnd/>
          </a:ln>
        </p:spPr>
      </p:cxnSp>
      <p:sp>
        <p:nvSpPr>
          <p:cNvPr id="158" name="Line 67"/>
          <p:cNvSpPr>
            <a:spLocks noChangeShapeType="1"/>
          </p:cNvSpPr>
          <p:nvPr/>
        </p:nvSpPr>
        <p:spPr bwMode="auto">
          <a:xfrm>
            <a:off x="4729131" y="4826021"/>
            <a:ext cx="793750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59" name="Line 68"/>
          <p:cNvSpPr>
            <a:spLocks noChangeShapeType="1"/>
          </p:cNvSpPr>
          <p:nvPr/>
        </p:nvSpPr>
        <p:spPr bwMode="auto">
          <a:xfrm>
            <a:off x="4729131" y="4816496"/>
            <a:ext cx="0" cy="225425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60" name="Line 69"/>
          <p:cNvSpPr>
            <a:spLocks noChangeShapeType="1"/>
          </p:cNvSpPr>
          <p:nvPr/>
        </p:nvSpPr>
        <p:spPr bwMode="auto">
          <a:xfrm>
            <a:off x="3873469" y="5186384"/>
            <a:ext cx="125412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61" name="Line 70"/>
          <p:cNvSpPr>
            <a:spLocks noChangeShapeType="1"/>
          </p:cNvSpPr>
          <p:nvPr/>
        </p:nvSpPr>
        <p:spPr bwMode="auto">
          <a:xfrm flipV="1">
            <a:off x="7394544" y="3889396"/>
            <a:ext cx="0" cy="2016125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62" name="Line 71"/>
          <p:cNvSpPr>
            <a:spLocks noChangeShapeType="1"/>
          </p:cNvSpPr>
          <p:nvPr/>
        </p:nvSpPr>
        <p:spPr bwMode="auto">
          <a:xfrm>
            <a:off x="7394544" y="3889396"/>
            <a:ext cx="900112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63" name="Line 72"/>
          <p:cNvSpPr>
            <a:spLocks noChangeShapeType="1"/>
          </p:cNvSpPr>
          <p:nvPr/>
        </p:nvSpPr>
        <p:spPr bwMode="auto">
          <a:xfrm>
            <a:off x="7394544" y="4537096"/>
            <a:ext cx="900112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64" name="Line 73"/>
          <p:cNvSpPr>
            <a:spLocks noChangeShapeType="1"/>
          </p:cNvSpPr>
          <p:nvPr/>
        </p:nvSpPr>
        <p:spPr bwMode="auto">
          <a:xfrm>
            <a:off x="7394544" y="5186384"/>
            <a:ext cx="900112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65" name="Line 74"/>
          <p:cNvSpPr>
            <a:spLocks noChangeShapeType="1"/>
          </p:cNvSpPr>
          <p:nvPr/>
        </p:nvSpPr>
        <p:spPr bwMode="auto">
          <a:xfrm>
            <a:off x="7394544" y="5905521"/>
            <a:ext cx="900112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66" name="Line 75"/>
          <p:cNvSpPr>
            <a:spLocks noChangeShapeType="1"/>
          </p:cNvSpPr>
          <p:nvPr/>
        </p:nvSpPr>
        <p:spPr bwMode="auto">
          <a:xfrm>
            <a:off x="7178644" y="5791221"/>
            <a:ext cx="215900" cy="0"/>
          </a:xfrm>
          <a:prstGeom prst="line">
            <a:avLst/>
          </a:prstGeom>
          <a:noFill/>
          <a:ln w="25400">
            <a:solidFill>
              <a:srgbClr val="33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67" name="Text Box 76"/>
          <p:cNvSpPr txBox="1">
            <a:spLocks noChangeArrowheads="1"/>
          </p:cNvSpPr>
          <p:nvPr/>
        </p:nvSpPr>
        <p:spPr bwMode="auto">
          <a:xfrm>
            <a:off x="7367556" y="5651521"/>
            <a:ext cx="103265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u="sng" dirty="0" err="1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NewsML</a:t>
            </a:r>
            <a:r>
              <a:rPr lang="en-US" altLang="ko-KR" sz="1000" u="sng" dirty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/XML</a:t>
            </a:r>
          </a:p>
        </p:txBody>
      </p:sp>
      <p:pic>
        <p:nvPicPr>
          <p:cNvPr id="168" name="Picture 77" descr="blog_ti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151" y="5053024"/>
            <a:ext cx="64300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" name="Text Box 78"/>
          <p:cNvSpPr txBox="1">
            <a:spLocks noChangeArrowheads="1"/>
          </p:cNvSpPr>
          <p:nvPr/>
        </p:nvSpPr>
        <p:spPr bwMode="auto">
          <a:xfrm>
            <a:off x="7410419" y="4935559"/>
            <a:ext cx="93647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u="sng" dirty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ATOM(RSS)</a:t>
            </a:r>
          </a:p>
        </p:txBody>
      </p:sp>
      <p:sp>
        <p:nvSpPr>
          <p:cNvPr id="170" name="Text Box 79"/>
          <p:cNvSpPr txBox="1">
            <a:spLocks noChangeArrowheads="1"/>
          </p:cNvSpPr>
          <p:nvPr/>
        </p:nvSpPr>
        <p:spPr bwMode="auto">
          <a:xfrm>
            <a:off x="7618381" y="4292621"/>
            <a:ext cx="49725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u="sng" dirty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WML</a:t>
            </a:r>
          </a:p>
        </p:txBody>
      </p:sp>
      <p:sp>
        <p:nvSpPr>
          <p:cNvPr id="171" name="Text Box 80"/>
          <p:cNvSpPr txBox="1">
            <a:spLocks noChangeArrowheads="1"/>
          </p:cNvSpPr>
          <p:nvPr/>
        </p:nvSpPr>
        <p:spPr bwMode="auto">
          <a:xfrm>
            <a:off x="7321519" y="3640159"/>
            <a:ext cx="114646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u="sng" dirty="0">
                <a:solidFill>
                  <a:srgbClr val="006600"/>
                </a:solidFill>
                <a:latin typeface="가는각진제목체" pitchFamily="18" charset="-127"/>
                <a:ea typeface="가는각진제목체" pitchFamily="18" charset="-127"/>
              </a:rPr>
              <a:t>HTML/ASP/JSP</a:t>
            </a:r>
          </a:p>
        </p:txBody>
      </p:sp>
      <p:sp>
        <p:nvSpPr>
          <p:cNvPr id="172" name="Text Box 81"/>
          <p:cNvSpPr txBox="1">
            <a:spLocks noChangeArrowheads="1"/>
          </p:cNvSpPr>
          <p:nvPr/>
        </p:nvSpPr>
        <p:spPr bwMode="auto">
          <a:xfrm>
            <a:off x="42831" y="4221184"/>
            <a:ext cx="151836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>
                <a:latin typeface="가는각진제목체" pitchFamily="18" charset="-127"/>
                <a:ea typeface="가는각진제목체" pitchFamily="18" charset="-127"/>
              </a:rPr>
              <a:t>&lt;</a:t>
            </a:r>
            <a:r>
              <a:rPr lang="ko-KR" altLang="en-US" sz="1000">
                <a:latin typeface="가는각진제목체" pitchFamily="18" charset="-127"/>
                <a:ea typeface="가는각진제목체" pitchFamily="18" charset="-127"/>
              </a:rPr>
              <a:t>기자</a:t>
            </a:r>
            <a:r>
              <a:rPr lang="en-US" altLang="ko-KR" sz="1000">
                <a:latin typeface="가는각진제목체" pitchFamily="18" charset="-127"/>
                <a:ea typeface="가는각진제목체" pitchFamily="18" charset="-127"/>
              </a:rPr>
              <a:t>, </a:t>
            </a:r>
            <a:r>
              <a:rPr lang="ko-KR" altLang="en-US" sz="1000">
                <a:latin typeface="가는각진제목체" pitchFamily="18" charset="-127"/>
                <a:ea typeface="가는각진제목체" pitchFamily="18" charset="-127"/>
              </a:rPr>
              <a:t>데스크</a:t>
            </a:r>
            <a:r>
              <a:rPr lang="en-US" altLang="ko-KR" sz="1000">
                <a:latin typeface="가는각진제목체" pitchFamily="18" charset="-127"/>
                <a:ea typeface="가는각진제목체" pitchFamily="18" charset="-127"/>
              </a:rPr>
              <a:t>, </a:t>
            </a:r>
            <a:r>
              <a:rPr lang="ko-KR" altLang="en-US" sz="1000">
                <a:latin typeface="가는각진제목체" pitchFamily="18" charset="-127"/>
                <a:ea typeface="가는각진제목체" pitchFamily="18" charset="-127"/>
              </a:rPr>
              <a:t>정보지원팀</a:t>
            </a:r>
            <a:r>
              <a:rPr lang="en-US" altLang="ko-KR" sz="1000">
                <a:latin typeface="가는각진제목체" pitchFamily="18" charset="-127"/>
                <a:ea typeface="가는각진제목체" pitchFamily="18" charset="-127"/>
              </a:rPr>
              <a:t>&gt;</a:t>
            </a:r>
          </a:p>
        </p:txBody>
      </p:sp>
      <p:pic>
        <p:nvPicPr>
          <p:cNvPr id="173" name="Picture 82" descr="MCj041901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194" y="3457596"/>
            <a:ext cx="708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0" y="0"/>
            <a:ext cx="53578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7.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토네이도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CMS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소개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–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작업 절차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gray">
          <a:xfrm>
            <a:off x="250621" y="1000108"/>
            <a:ext cx="871399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" tIns="0" rIns="10800">
            <a:spAutoFit/>
          </a:bodyPr>
          <a:lstStyle/>
          <a:p>
            <a:r>
              <a:rPr lang="en-US" altLang="ko-KR" sz="1400" dirty="0" smtClean="0">
                <a:latin typeface="+mn-ea"/>
              </a:rPr>
              <a:t>Tornado CMS</a:t>
            </a:r>
            <a:r>
              <a:rPr lang="ko-KR" altLang="en-US" sz="1400" dirty="0" smtClean="0">
                <a:latin typeface="+mn-ea"/>
              </a:rPr>
              <a:t>는 기사관리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사이트 통합관리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화상관리 기능을 지원하여 웹 환경에서 </a:t>
            </a:r>
            <a:r>
              <a:rPr lang="en-US" altLang="ko-KR" sz="1400" dirty="0" smtClean="0">
                <a:latin typeface="+mn-ea"/>
              </a:rPr>
              <a:t>One-Stop</a:t>
            </a:r>
            <a:r>
              <a:rPr lang="ko-KR" altLang="en-US" sz="1400" dirty="0" smtClean="0">
                <a:latin typeface="+mn-ea"/>
              </a:rPr>
              <a:t>으로 기사작성에서 출고까지의 전 과정을 지원합니다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sz="1400" dirty="0">
              <a:latin typeface="+mn-ea"/>
            </a:endParaRPr>
          </a:p>
        </p:txBody>
      </p:sp>
      <p:sp>
        <p:nvSpPr>
          <p:cNvPr id="85" name="Rectangle 158"/>
          <p:cNvSpPr>
            <a:spLocks noChangeArrowheads="1"/>
          </p:cNvSpPr>
          <p:nvPr/>
        </p:nvSpPr>
        <p:spPr bwMode="auto">
          <a:xfrm>
            <a:off x="57150" y="1785926"/>
            <a:ext cx="9036050" cy="4738699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104768" y="1979633"/>
            <a:ext cx="3457575" cy="3032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 관리 </a:t>
            </a:r>
          </a:p>
        </p:txBody>
      </p:sp>
      <p:sp>
        <p:nvSpPr>
          <p:cNvPr id="87" name="AutoShape 5"/>
          <p:cNvSpPr>
            <a:spLocks noChangeArrowheads="1"/>
          </p:cNvSpPr>
          <p:nvPr/>
        </p:nvSpPr>
        <p:spPr bwMode="auto">
          <a:xfrm>
            <a:off x="430206" y="5365771"/>
            <a:ext cx="1349375" cy="744537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>
                <a:latin typeface="가는각진제목체" pitchFamily="18" charset="-127"/>
                <a:ea typeface="가는각진제목체" pitchFamily="18" charset="-127"/>
              </a:rPr>
              <a:t>기사</a:t>
            </a:r>
            <a:r>
              <a:rPr lang="en-US" altLang="ko-KR" sz="1400" dirty="0"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400" dirty="0" err="1">
                <a:latin typeface="가는각진제목체" pitchFamily="18" charset="-127"/>
                <a:ea typeface="가는각진제목체" pitchFamily="18" charset="-127"/>
              </a:rPr>
              <a:t>컨텐츠</a:t>
            </a:r>
            <a:r>
              <a:rPr lang="en-US" altLang="ko-KR" sz="1400" dirty="0">
                <a:latin typeface="가는각진제목체" pitchFamily="18" charset="-127"/>
                <a:ea typeface="가는각진제목체" pitchFamily="18" charset="-127"/>
              </a:rPr>
              <a:t>)</a:t>
            </a:r>
          </a:p>
          <a:p>
            <a:pPr algn="ctr"/>
            <a:r>
              <a:rPr lang="ko-KR" altLang="en-US" sz="1400" dirty="0">
                <a:latin typeface="가는각진제목체" pitchFamily="18" charset="-127"/>
                <a:ea typeface="가는각진제목체" pitchFamily="18" charset="-127"/>
              </a:rPr>
              <a:t>저장소</a:t>
            </a:r>
          </a:p>
        </p:txBody>
      </p:sp>
      <p:graphicFrame>
        <p:nvGraphicFramePr>
          <p:cNvPr id="88" name="Object 6"/>
          <p:cNvGraphicFramePr>
            <a:graphicFrameLocks noChangeAspect="1"/>
          </p:cNvGraphicFramePr>
          <p:nvPr/>
        </p:nvGraphicFramePr>
        <p:xfrm>
          <a:off x="2270118" y="5370533"/>
          <a:ext cx="841375" cy="620713"/>
        </p:xfrm>
        <a:graphic>
          <a:graphicData uri="http://schemas.openxmlformats.org/presentationml/2006/ole">
            <p:oleObj spid="_x0000_s2050" name="Image" r:id="rId3" imgW="9904762" imgH="8330159" progId="">
              <p:embed/>
            </p:oleObj>
          </a:graphicData>
        </a:graphic>
      </p:graphicFrame>
      <p:pic>
        <p:nvPicPr>
          <p:cNvPr id="89" name="Picture 7" descr="main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3318" y="5535633"/>
            <a:ext cx="692150" cy="5746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0" name="Rectangle 8"/>
          <p:cNvSpPr>
            <a:spLocks noChangeArrowheads="1"/>
          </p:cNvSpPr>
          <p:nvPr/>
        </p:nvSpPr>
        <p:spPr bwMode="auto">
          <a:xfrm>
            <a:off x="104768" y="2282846"/>
            <a:ext cx="3457575" cy="4127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91" name="Line 9"/>
          <p:cNvSpPr>
            <a:spLocks noChangeShapeType="1"/>
          </p:cNvSpPr>
          <p:nvPr/>
        </p:nvSpPr>
        <p:spPr bwMode="auto">
          <a:xfrm>
            <a:off x="1779581" y="5738833"/>
            <a:ext cx="449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2216143" y="6064271"/>
            <a:ext cx="9779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200">
                <a:latin typeface="가는각진제목체" pitchFamily="18" charset="-127"/>
                <a:ea typeface="가는각진제목체" pitchFamily="18" charset="-127"/>
              </a:rPr>
              <a:t>컨텐츠 템플릿</a:t>
            </a:r>
          </a:p>
        </p:txBody>
      </p:sp>
      <p:sp>
        <p:nvSpPr>
          <p:cNvPr id="99" name="Rectangle 11"/>
          <p:cNvSpPr>
            <a:spLocks noChangeArrowheads="1"/>
          </p:cNvSpPr>
          <p:nvPr/>
        </p:nvSpPr>
        <p:spPr bwMode="auto">
          <a:xfrm>
            <a:off x="3689318" y="4246583"/>
            <a:ext cx="3455987" cy="30956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화상관리 </a:t>
            </a:r>
          </a:p>
        </p:txBody>
      </p:sp>
      <p:sp>
        <p:nvSpPr>
          <p:cNvPr id="102" name="Rectangle 12"/>
          <p:cNvSpPr>
            <a:spLocks noChangeArrowheads="1"/>
          </p:cNvSpPr>
          <p:nvPr/>
        </p:nvSpPr>
        <p:spPr bwMode="auto">
          <a:xfrm>
            <a:off x="3689318" y="4549796"/>
            <a:ext cx="3455987" cy="186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05" name="Rectangle 13"/>
          <p:cNvSpPr>
            <a:spLocks noChangeArrowheads="1"/>
          </p:cNvSpPr>
          <p:nvPr/>
        </p:nvSpPr>
        <p:spPr bwMode="auto">
          <a:xfrm>
            <a:off x="3995705" y="4721246"/>
            <a:ext cx="2860675" cy="3444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1.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화상 분류 선택</a:t>
            </a:r>
          </a:p>
        </p:txBody>
      </p:sp>
      <p:sp>
        <p:nvSpPr>
          <p:cNvPr id="112" name="Rectangle 14"/>
          <p:cNvSpPr>
            <a:spLocks noChangeArrowheads="1"/>
          </p:cNvSpPr>
          <p:nvPr/>
        </p:nvSpPr>
        <p:spPr bwMode="auto">
          <a:xfrm>
            <a:off x="4005230" y="5294333"/>
            <a:ext cx="2862263" cy="3444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2.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화상 내용 입력</a:t>
            </a: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4005230" y="5903933"/>
            <a:ext cx="2862263" cy="3444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3.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관련기사 입력 및 전송</a:t>
            </a:r>
          </a:p>
        </p:txBody>
      </p:sp>
      <p:sp>
        <p:nvSpPr>
          <p:cNvPr id="120" name="Line 16"/>
          <p:cNvSpPr>
            <a:spLocks noChangeShapeType="1"/>
          </p:cNvSpPr>
          <p:nvPr/>
        </p:nvSpPr>
        <p:spPr bwMode="auto">
          <a:xfrm>
            <a:off x="5394293" y="5057796"/>
            <a:ext cx="3175" cy="2063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23" name="Line 17"/>
          <p:cNvSpPr>
            <a:spLocks noChangeShapeType="1"/>
          </p:cNvSpPr>
          <p:nvPr/>
        </p:nvSpPr>
        <p:spPr bwMode="auto">
          <a:xfrm>
            <a:off x="5394293" y="5634058"/>
            <a:ext cx="3175" cy="2397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26" name="Rectangle 18"/>
          <p:cNvSpPr>
            <a:spLocks noChangeArrowheads="1"/>
          </p:cNvSpPr>
          <p:nvPr/>
        </p:nvSpPr>
        <p:spPr bwMode="auto">
          <a:xfrm>
            <a:off x="3663918" y="1946296"/>
            <a:ext cx="3455987" cy="304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사이트 통합 관리 </a:t>
            </a:r>
          </a:p>
        </p:txBody>
      </p:sp>
      <p:sp>
        <p:nvSpPr>
          <p:cNvPr id="129" name="Rectangle 19"/>
          <p:cNvSpPr>
            <a:spLocks noChangeArrowheads="1"/>
          </p:cNvSpPr>
          <p:nvPr/>
        </p:nvSpPr>
        <p:spPr bwMode="auto">
          <a:xfrm>
            <a:off x="3663918" y="2251096"/>
            <a:ext cx="3455987" cy="1757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49" name="Rectangle 20"/>
          <p:cNvSpPr>
            <a:spLocks noChangeArrowheads="1"/>
          </p:cNvSpPr>
          <p:nvPr/>
        </p:nvSpPr>
        <p:spPr bwMode="auto">
          <a:xfrm>
            <a:off x="3986180" y="2420958"/>
            <a:ext cx="2871788" cy="338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1.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프로젝트</a:t>
            </a:r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사이트</a:t>
            </a:r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)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관리</a:t>
            </a:r>
          </a:p>
        </p:txBody>
      </p:sp>
      <p:sp>
        <p:nvSpPr>
          <p:cNvPr id="152" name="Rectangle 21"/>
          <p:cNvSpPr>
            <a:spLocks noChangeArrowheads="1"/>
          </p:cNvSpPr>
          <p:nvPr/>
        </p:nvSpPr>
        <p:spPr bwMode="auto">
          <a:xfrm>
            <a:off x="3986180" y="2962296"/>
            <a:ext cx="2871788" cy="33813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2.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템플릿 관리</a:t>
            </a:r>
          </a:p>
        </p:txBody>
      </p:sp>
      <p:sp>
        <p:nvSpPr>
          <p:cNvPr id="174" name="Rectangle 22"/>
          <p:cNvSpPr>
            <a:spLocks noChangeArrowheads="1"/>
          </p:cNvSpPr>
          <p:nvPr/>
        </p:nvSpPr>
        <p:spPr bwMode="auto">
          <a:xfrm>
            <a:off x="3986180" y="3536971"/>
            <a:ext cx="2871788" cy="33813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3.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컴포넌트</a:t>
            </a:r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/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컨텐츠 배치 </a:t>
            </a:r>
          </a:p>
        </p:txBody>
      </p:sp>
      <p:sp>
        <p:nvSpPr>
          <p:cNvPr id="175" name="Line 23"/>
          <p:cNvSpPr>
            <a:spLocks noChangeShapeType="1"/>
          </p:cNvSpPr>
          <p:nvPr/>
        </p:nvSpPr>
        <p:spPr bwMode="auto">
          <a:xfrm>
            <a:off x="5389530" y="2759096"/>
            <a:ext cx="1588" cy="203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76" name="Line 24"/>
          <p:cNvSpPr>
            <a:spLocks noChangeShapeType="1"/>
          </p:cNvSpPr>
          <p:nvPr/>
        </p:nvSpPr>
        <p:spPr bwMode="auto">
          <a:xfrm>
            <a:off x="5389530" y="3298846"/>
            <a:ext cx="1588" cy="2381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cxnSp>
        <p:nvCxnSpPr>
          <p:cNvPr id="177" name="AutoShape 25"/>
          <p:cNvCxnSpPr>
            <a:cxnSpLocks noChangeShapeType="1"/>
            <a:stCxn id="183" idx="3"/>
            <a:endCxn id="174" idx="1"/>
          </p:cNvCxnSpPr>
          <p:nvPr/>
        </p:nvCxnSpPr>
        <p:spPr bwMode="auto">
          <a:xfrm flipV="1">
            <a:off x="3254368" y="3706040"/>
            <a:ext cx="731812" cy="123983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 type="triangle" w="med" len="med"/>
          </a:ln>
        </p:spPr>
      </p:cxnSp>
      <p:cxnSp>
        <p:nvCxnSpPr>
          <p:cNvPr id="178" name="AutoShape 26"/>
          <p:cNvCxnSpPr>
            <a:cxnSpLocks noChangeShapeType="1"/>
            <a:stCxn id="99" idx="0"/>
            <a:endCxn id="174" idx="2"/>
          </p:cNvCxnSpPr>
          <p:nvPr/>
        </p:nvCxnSpPr>
        <p:spPr bwMode="auto">
          <a:xfrm rot="5400000" flipH="1" flipV="1">
            <a:off x="5233956" y="4058465"/>
            <a:ext cx="371475" cy="47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179" name="Rectangle 28"/>
          <p:cNvSpPr>
            <a:spLocks noChangeArrowheads="1"/>
          </p:cNvSpPr>
          <p:nvPr/>
        </p:nvSpPr>
        <p:spPr bwMode="auto">
          <a:xfrm>
            <a:off x="393693" y="2486046"/>
            <a:ext cx="2860675" cy="33813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1.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 분류 선택</a:t>
            </a:r>
          </a:p>
        </p:txBody>
      </p:sp>
      <p:sp>
        <p:nvSpPr>
          <p:cNvPr id="180" name="Rectangle 29"/>
          <p:cNvSpPr>
            <a:spLocks noChangeArrowheads="1"/>
          </p:cNvSpPr>
          <p:nvPr/>
        </p:nvSpPr>
        <p:spPr bwMode="auto">
          <a:xfrm>
            <a:off x="393693" y="3062308"/>
            <a:ext cx="2860675" cy="338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2.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 생성</a:t>
            </a:r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/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내용입력</a:t>
            </a:r>
          </a:p>
        </p:txBody>
      </p:sp>
      <p:sp>
        <p:nvSpPr>
          <p:cNvPr id="181" name="Rectangle 30"/>
          <p:cNvSpPr>
            <a:spLocks noChangeArrowheads="1"/>
          </p:cNvSpPr>
          <p:nvPr/>
        </p:nvSpPr>
        <p:spPr bwMode="auto">
          <a:xfrm>
            <a:off x="393693" y="3659208"/>
            <a:ext cx="2860675" cy="338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3.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관련 화상 입력</a:t>
            </a:r>
          </a:p>
        </p:txBody>
      </p:sp>
      <p:sp>
        <p:nvSpPr>
          <p:cNvPr id="182" name="Rectangle 31"/>
          <p:cNvSpPr>
            <a:spLocks noChangeArrowheads="1"/>
          </p:cNvSpPr>
          <p:nvPr/>
        </p:nvSpPr>
        <p:spPr bwMode="auto">
          <a:xfrm>
            <a:off x="393693" y="4249758"/>
            <a:ext cx="2860675" cy="338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4.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임시저장</a:t>
            </a:r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/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 수정</a:t>
            </a:r>
          </a:p>
        </p:txBody>
      </p:sp>
      <p:sp>
        <p:nvSpPr>
          <p:cNvPr id="183" name="Rectangle 32"/>
          <p:cNvSpPr>
            <a:spLocks noChangeArrowheads="1"/>
          </p:cNvSpPr>
          <p:nvPr/>
        </p:nvSpPr>
        <p:spPr bwMode="auto">
          <a:xfrm>
            <a:off x="393693" y="4776808"/>
            <a:ext cx="2860675" cy="338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5.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 데스크 전송 </a:t>
            </a:r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저장</a:t>
            </a:r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)</a:t>
            </a:r>
          </a:p>
        </p:txBody>
      </p:sp>
      <p:cxnSp>
        <p:nvCxnSpPr>
          <p:cNvPr id="184" name="AutoShape 34"/>
          <p:cNvCxnSpPr>
            <a:cxnSpLocks noChangeShapeType="1"/>
            <a:stCxn id="181" idx="3"/>
            <a:endCxn id="102" idx="1"/>
          </p:cNvCxnSpPr>
          <p:nvPr/>
        </p:nvCxnSpPr>
        <p:spPr bwMode="auto">
          <a:xfrm>
            <a:off x="3254368" y="3828277"/>
            <a:ext cx="434950" cy="1651794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2">
                <a:lumMod val="10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185" name="Rectangle 38"/>
          <p:cNvSpPr>
            <a:spLocks noChangeArrowheads="1"/>
          </p:cNvSpPr>
          <p:nvPr/>
        </p:nvSpPr>
        <p:spPr bwMode="auto">
          <a:xfrm>
            <a:off x="7334270" y="1965346"/>
            <a:ext cx="1714512" cy="304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배포</a:t>
            </a:r>
            <a:r>
              <a:rPr lang="en-US" altLang="ko-KR" sz="14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4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출고</a:t>
            </a:r>
            <a:r>
              <a:rPr lang="en-US" altLang="ko-KR" sz="14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)</a:t>
            </a:r>
            <a:r>
              <a:rPr lang="ko-KR" altLang="en-US" sz="14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관리</a:t>
            </a:r>
          </a:p>
        </p:txBody>
      </p:sp>
      <p:sp>
        <p:nvSpPr>
          <p:cNvPr id="186" name="Rectangle 39"/>
          <p:cNvSpPr>
            <a:spLocks noChangeArrowheads="1"/>
          </p:cNvSpPr>
          <p:nvPr/>
        </p:nvSpPr>
        <p:spPr bwMode="auto">
          <a:xfrm>
            <a:off x="7334270" y="2252683"/>
            <a:ext cx="1714512" cy="1757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87" name="Rectangle 40"/>
          <p:cNvSpPr>
            <a:spLocks noChangeArrowheads="1"/>
          </p:cNvSpPr>
          <p:nvPr/>
        </p:nvSpPr>
        <p:spPr bwMode="auto">
          <a:xfrm>
            <a:off x="7334270" y="4257696"/>
            <a:ext cx="1714512" cy="304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포탈서버관리</a:t>
            </a:r>
          </a:p>
        </p:txBody>
      </p:sp>
      <p:sp>
        <p:nvSpPr>
          <p:cNvPr id="188" name="Rectangle 41"/>
          <p:cNvSpPr>
            <a:spLocks noChangeArrowheads="1"/>
          </p:cNvSpPr>
          <p:nvPr/>
        </p:nvSpPr>
        <p:spPr bwMode="auto">
          <a:xfrm>
            <a:off x="7334270" y="4545033"/>
            <a:ext cx="1714512" cy="1828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89" name="Rectangle 42"/>
          <p:cNvSpPr>
            <a:spLocks noChangeArrowheads="1"/>
          </p:cNvSpPr>
          <p:nvPr/>
        </p:nvSpPr>
        <p:spPr bwMode="auto">
          <a:xfrm>
            <a:off x="7478731" y="2414608"/>
            <a:ext cx="1485900" cy="338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1.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배포환경관리 </a:t>
            </a:r>
          </a:p>
        </p:txBody>
      </p:sp>
      <p:cxnSp>
        <p:nvCxnSpPr>
          <p:cNvPr id="190" name="AutoShape 43"/>
          <p:cNvCxnSpPr>
            <a:cxnSpLocks noChangeShapeType="1"/>
            <a:stCxn id="129" idx="3"/>
            <a:endCxn id="186" idx="1"/>
          </p:cNvCxnSpPr>
          <p:nvPr/>
        </p:nvCxnSpPr>
        <p:spPr bwMode="auto">
          <a:xfrm>
            <a:off x="7119905" y="3129777"/>
            <a:ext cx="214365" cy="158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 type="triangle" w="med" len="med"/>
          </a:ln>
        </p:spPr>
      </p:cxnSp>
      <p:sp>
        <p:nvSpPr>
          <p:cNvPr id="191" name="Rectangle 44"/>
          <p:cNvSpPr>
            <a:spLocks noChangeArrowheads="1"/>
          </p:cNvSpPr>
          <p:nvPr/>
        </p:nvSpPr>
        <p:spPr bwMode="auto">
          <a:xfrm>
            <a:off x="7478731" y="4718071"/>
            <a:ext cx="1485900" cy="33813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1.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포탈분류 선택 </a:t>
            </a:r>
          </a:p>
        </p:txBody>
      </p:sp>
      <p:sp>
        <p:nvSpPr>
          <p:cNvPr id="192" name="Rectangle 45"/>
          <p:cNvSpPr>
            <a:spLocks noChangeArrowheads="1"/>
          </p:cNvSpPr>
          <p:nvPr/>
        </p:nvSpPr>
        <p:spPr bwMode="auto">
          <a:xfrm>
            <a:off x="7478731" y="5294333"/>
            <a:ext cx="1485900" cy="338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2.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포탈서버 관리 </a:t>
            </a:r>
          </a:p>
        </p:txBody>
      </p:sp>
      <p:sp>
        <p:nvSpPr>
          <p:cNvPr id="193" name="Rectangle 46"/>
          <p:cNvSpPr>
            <a:spLocks noChangeArrowheads="1"/>
          </p:cNvSpPr>
          <p:nvPr/>
        </p:nvSpPr>
        <p:spPr bwMode="auto">
          <a:xfrm>
            <a:off x="7478731" y="5892821"/>
            <a:ext cx="1485900" cy="33813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3.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포탈서버 전송 </a:t>
            </a:r>
          </a:p>
        </p:txBody>
      </p:sp>
      <p:sp>
        <p:nvSpPr>
          <p:cNvPr id="194" name="Rectangle 47"/>
          <p:cNvSpPr>
            <a:spLocks noChangeArrowheads="1"/>
          </p:cNvSpPr>
          <p:nvPr/>
        </p:nvSpPr>
        <p:spPr bwMode="auto">
          <a:xfrm>
            <a:off x="7478731" y="2976583"/>
            <a:ext cx="1485900" cy="338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2.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배포예약관리 </a:t>
            </a:r>
          </a:p>
        </p:txBody>
      </p:sp>
      <p:sp>
        <p:nvSpPr>
          <p:cNvPr id="195" name="Rectangle 48"/>
          <p:cNvSpPr>
            <a:spLocks noChangeArrowheads="1"/>
          </p:cNvSpPr>
          <p:nvPr/>
        </p:nvSpPr>
        <p:spPr bwMode="auto">
          <a:xfrm>
            <a:off x="7478731" y="3516333"/>
            <a:ext cx="1485900" cy="338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3. 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배포</a:t>
            </a:r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출고</a:t>
            </a:r>
            <a:r>
              <a:rPr lang="en-US" altLang="ko-KR" sz="1200" b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) </a:t>
            </a:r>
          </a:p>
        </p:txBody>
      </p:sp>
      <p:cxnSp>
        <p:nvCxnSpPr>
          <p:cNvPr id="196" name="AutoShape 49"/>
          <p:cNvCxnSpPr>
            <a:cxnSpLocks noChangeShapeType="1"/>
            <a:stCxn id="195" idx="1"/>
            <a:endCxn id="188" idx="1"/>
          </p:cNvCxnSpPr>
          <p:nvPr/>
        </p:nvCxnSpPr>
        <p:spPr bwMode="auto">
          <a:xfrm rot="10800000" flipV="1">
            <a:off x="7334271" y="3685401"/>
            <a:ext cx="144461" cy="1774031"/>
          </a:xfrm>
          <a:prstGeom prst="bentConnector3">
            <a:avLst>
              <a:gd name="adj1" fmla="val 179121"/>
            </a:avLst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0" y="0"/>
            <a:ext cx="7000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7.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토네이도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CMS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소개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–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역할별 기사 관리 작업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gray">
          <a:xfrm>
            <a:off x="71406" y="879115"/>
            <a:ext cx="850792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" tIns="0" rIns="10800">
            <a:spAutoFit/>
          </a:bodyPr>
          <a:lstStyle/>
          <a:p>
            <a:pPr marL="85725" indent="-85725"/>
            <a:r>
              <a:rPr lang="en-US" altLang="ko-KR" sz="1400" dirty="0" smtClean="0">
                <a:latin typeface="+mn-ea"/>
              </a:rPr>
              <a:t>Tornado CMS</a:t>
            </a:r>
            <a:r>
              <a:rPr lang="ko-KR" altLang="en-US" sz="1400" dirty="0" smtClean="0">
                <a:latin typeface="+mn-ea"/>
              </a:rPr>
              <a:t>는 각 담당자의 역할별로 서로 다른 작업절차와 업무화면을 지원합니다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 marL="85725" indent="-85725"/>
            <a:r>
              <a:rPr lang="ko-KR" altLang="en-US" sz="1400" dirty="0" smtClean="0">
                <a:latin typeface="+mn-ea"/>
              </a:rPr>
              <a:t>각 사용자 별로 다른 권한을 부여 하여 작업 환경을 다르게 적용 가능합니다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 marL="85725" indent="-85725"/>
            <a:r>
              <a:rPr lang="ko-KR" altLang="en-US" sz="1400" dirty="0" smtClean="0">
                <a:latin typeface="+mn-ea"/>
              </a:rPr>
              <a:t>기자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데스크</a:t>
            </a:r>
            <a:r>
              <a:rPr lang="en-US" altLang="ko-KR" sz="1400" dirty="0" smtClean="0">
                <a:latin typeface="+mn-ea"/>
              </a:rPr>
              <a:t>(</a:t>
            </a:r>
            <a:r>
              <a:rPr lang="ko-KR" altLang="en-US" sz="1400" dirty="0" smtClean="0">
                <a:latin typeface="+mn-ea"/>
              </a:rPr>
              <a:t>일반 기자 데스크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인터넷 팀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닷컴 등</a:t>
            </a:r>
            <a:r>
              <a:rPr lang="en-US" altLang="ko-KR" sz="1400" dirty="0" smtClean="0">
                <a:latin typeface="+mn-ea"/>
              </a:rPr>
              <a:t>), </a:t>
            </a:r>
            <a:r>
              <a:rPr lang="ko-KR" altLang="en-US" sz="1400" dirty="0" smtClean="0">
                <a:latin typeface="+mn-ea"/>
              </a:rPr>
              <a:t>정보지원팀</a:t>
            </a:r>
            <a:r>
              <a:rPr lang="en-US" altLang="ko-KR" sz="1400" dirty="0" smtClean="0">
                <a:latin typeface="+mn-ea"/>
              </a:rPr>
              <a:t>(</a:t>
            </a:r>
            <a:r>
              <a:rPr lang="ko-KR" altLang="en-US" sz="1400" dirty="0" smtClean="0">
                <a:latin typeface="+mn-ea"/>
              </a:rPr>
              <a:t>조사부</a:t>
            </a:r>
            <a:r>
              <a:rPr lang="en-US" altLang="ko-KR" sz="1400" dirty="0" smtClean="0">
                <a:latin typeface="+mn-ea"/>
              </a:rPr>
              <a:t>)</a:t>
            </a:r>
            <a:r>
              <a:rPr lang="ko-KR" altLang="en-US" sz="1400" dirty="0" smtClean="0">
                <a:latin typeface="+mn-ea"/>
              </a:rPr>
              <a:t> 등의 기사작성 작업 절차를 관리합니다</a:t>
            </a:r>
            <a:endParaRPr lang="en-US" altLang="ko-KR" sz="1400" dirty="0">
              <a:latin typeface="+mn-ea"/>
            </a:endParaRPr>
          </a:p>
        </p:txBody>
      </p:sp>
      <p:sp>
        <p:nvSpPr>
          <p:cNvPr id="47" name="Rectangle 158"/>
          <p:cNvSpPr>
            <a:spLocks noChangeArrowheads="1"/>
          </p:cNvSpPr>
          <p:nvPr/>
        </p:nvSpPr>
        <p:spPr bwMode="auto">
          <a:xfrm>
            <a:off x="57150" y="1857364"/>
            <a:ext cx="9036050" cy="4667261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48" name="Rectangle 127"/>
          <p:cNvSpPr>
            <a:spLocks noChangeArrowheads="1"/>
          </p:cNvSpPr>
          <p:nvPr/>
        </p:nvSpPr>
        <p:spPr bwMode="auto">
          <a:xfrm>
            <a:off x="1260443" y="4521221"/>
            <a:ext cx="5508625" cy="6111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1165193" y="1962171"/>
            <a:ext cx="7835963" cy="3032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40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Tornado </a:t>
            </a:r>
            <a:r>
              <a:rPr lang="ko-KR" altLang="en-US" sz="140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 관리 시스템</a:t>
            </a: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1165193" y="2265384"/>
            <a:ext cx="7835963" cy="4127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1406493" y="2684484"/>
            <a:ext cx="971550" cy="46831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&lt;</a:t>
            </a:r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기자용</a:t>
            </a:r>
            <a:r>
              <a:rPr lang="en-US" altLang="ko-KR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&gt; </a:t>
            </a: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기사관리 화면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212693" y="3124221"/>
            <a:ext cx="49244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>
                <a:latin typeface="가는각진제목체" pitchFamily="18" charset="-127"/>
                <a:ea typeface="가는각진제목체" pitchFamily="18" charset="-127"/>
              </a:rPr>
              <a:t>&lt;</a:t>
            </a:r>
            <a:r>
              <a:rPr lang="ko-KR" altLang="en-US" sz="1000">
                <a:latin typeface="가는각진제목체" pitchFamily="18" charset="-127"/>
                <a:ea typeface="가는각진제목체" pitchFamily="18" charset="-127"/>
              </a:rPr>
              <a:t>기자</a:t>
            </a:r>
            <a:r>
              <a:rPr lang="en-US" altLang="ko-KR" sz="1000">
                <a:latin typeface="가는각진제목체" pitchFamily="18" charset="-127"/>
                <a:ea typeface="가는각진제목체" pitchFamily="18" charset="-127"/>
              </a:rPr>
              <a:t>&gt;</a:t>
            </a:r>
          </a:p>
        </p:txBody>
      </p:sp>
      <p:pic>
        <p:nvPicPr>
          <p:cNvPr id="53" name="Picture 36" descr="MCj041901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18" y="2360634"/>
            <a:ext cx="708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2703480" y="2684484"/>
            <a:ext cx="971550" cy="46831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기사분류</a:t>
            </a: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선택</a:t>
            </a: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3998880" y="2684484"/>
            <a:ext cx="971550" cy="46831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기사생성</a:t>
            </a:r>
            <a:r>
              <a:rPr lang="en-US" altLang="ko-KR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/</a:t>
            </a: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내용입력</a:t>
            </a: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5295868" y="2684484"/>
            <a:ext cx="971550" cy="46831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관련 </a:t>
            </a: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화상입력</a:t>
            </a:r>
          </a:p>
        </p:txBody>
      </p:sp>
      <p:sp>
        <p:nvSpPr>
          <p:cNvPr id="57" name="Rectangle 58"/>
          <p:cNvSpPr>
            <a:spLocks noChangeArrowheads="1"/>
          </p:cNvSpPr>
          <p:nvPr/>
        </p:nvSpPr>
        <p:spPr bwMode="auto">
          <a:xfrm>
            <a:off x="6591268" y="2684484"/>
            <a:ext cx="971550" cy="46831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임시저장</a:t>
            </a:r>
            <a:r>
              <a:rPr lang="en-US" altLang="ko-KR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/</a:t>
            </a: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 수정</a:t>
            </a:r>
          </a:p>
        </p:txBody>
      </p:sp>
      <p:sp>
        <p:nvSpPr>
          <p:cNvPr id="58" name="Rectangle 60"/>
          <p:cNvSpPr>
            <a:spLocks noChangeArrowheads="1"/>
          </p:cNvSpPr>
          <p:nvPr/>
        </p:nvSpPr>
        <p:spPr bwMode="auto">
          <a:xfrm>
            <a:off x="7885080" y="2684484"/>
            <a:ext cx="971550" cy="46831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</a:t>
            </a: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데스크 전송</a:t>
            </a:r>
          </a:p>
        </p:txBody>
      </p:sp>
      <p:sp>
        <p:nvSpPr>
          <p:cNvPr id="59" name="Line 61"/>
          <p:cNvSpPr>
            <a:spLocks noChangeShapeType="1"/>
          </p:cNvSpPr>
          <p:nvPr/>
        </p:nvSpPr>
        <p:spPr bwMode="auto">
          <a:xfrm>
            <a:off x="-36545" y="3440134"/>
            <a:ext cx="92170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60" name="Line 62"/>
          <p:cNvSpPr>
            <a:spLocks noChangeShapeType="1"/>
          </p:cNvSpPr>
          <p:nvPr/>
        </p:nvSpPr>
        <p:spPr bwMode="auto">
          <a:xfrm>
            <a:off x="863568" y="2863871"/>
            <a:ext cx="539750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61" name="Line 63"/>
          <p:cNvSpPr>
            <a:spLocks noChangeShapeType="1"/>
          </p:cNvSpPr>
          <p:nvPr/>
        </p:nvSpPr>
        <p:spPr bwMode="auto">
          <a:xfrm>
            <a:off x="2412968" y="2863871"/>
            <a:ext cx="287337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62" name="Line 64"/>
          <p:cNvSpPr>
            <a:spLocks noChangeShapeType="1"/>
          </p:cNvSpPr>
          <p:nvPr/>
        </p:nvSpPr>
        <p:spPr bwMode="auto">
          <a:xfrm>
            <a:off x="3709955" y="2863871"/>
            <a:ext cx="287338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63" name="Line 65"/>
          <p:cNvSpPr>
            <a:spLocks noChangeShapeType="1"/>
          </p:cNvSpPr>
          <p:nvPr/>
        </p:nvSpPr>
        <p:spPr bwMode="auto">
          <a:xfrm>
            <a:off x="5005355" y="2863871"/>
            <a:ext cx="287338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64" name="Line 66"/>
          <p:cNvSpPr>
            <a:spLocks noChangeShapeType="1"/>
          </p:cNvSpPr>
          <p:nvPr/>
        </p:nvSpPr>
        <p:spPr bwMode="auto">
          <a:xfrm>
            <a:off x="6302343" y="2863871"/>
            <a:ext cx="287337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65" name="Line 67"/>
          <p:cNvSpPr>
            <a:spLocks noChangeShapeType="1"/>
          </p:cNvSpPr>
          <p:nvPr/>
        </p:nvSpPr>
        <p:spPr bwMode="auto">
          <a:xfrm>
            <a:off x="7594568" y="2863871"/>
            <a:ext cx="287337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66" name="Rectangle 68"/>
          <p:cNvSpPr>
            <a:spLocks noChangeArrowheads="1"/>
          </p:cNvSpPr>
          <p:nvPr/>
        </p:nvSpPr>
        <p:spPr bwMode="auto">
          <a:xfrm>
            <a:off x="1371568" y="3800496"/>
            <a:ext cx="971550" cy="468313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&lt;</a:t>
            </a:r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데스크용</a:t>
            </a:r>
            <a:r>
              <a:rPr lang="en-US" altLang="ko-KR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&gt; </a:t>
            </a: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기사관리 화면</a:t>
            </a:r>
          </a:p>
        </p:txBody>
      </p:sp>
      <p:sp>
        <p:nvSpPr>
          <p:cNvPr id="67" name="Text Box 69"/>
          <p:cNvSpPr txBox="1">
            <a:spLocks noChangeArrowheads="1"/>
          </p:cNvSpPr>
          <p:nvPr/>
        </p:nvSpPr>
        <p:spPr bwMode="auto">
          <a:xfrm>
            <a:off x="207937" y="4419622"/>
            <a:ext cx="59503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dirty="0">
                <a:latin typeface="가는각진제목체" pitchFamily="18" charset="-127"/>
                <a:ea typeface="가는각진제목체" pitchFamily="18" charset="-127"/>
              </a:rPr>
              <a:t>&lt;</a:t>
            </a:r>
            <a:r>
              <a:rPr lang="ko-KR" altLang="en-US" sz="1000" dirty="0">
                <a:latin typeface="가는각진제목체" pitchFamily="18" charset="-127"/>
                <a:ea typeface="가는각진제목체" pitchFamily="18" charset="-127"/>
              </a:rPr>
              <a:t>데스크</a:t>
            </a:r>
            <a:r>
              <a:rPr lang="en-US" altLang="ko-KR" sz="1000" dirty="0">
                <a:latin typeface="가는각진제목체" pitchFamily="18" charset="-127"/>
                <a:ea typeface="가는각진제목체" pitchFamily="18" charset="-127"/>
              </a:rPr>
              <a:t>&gt;</a:t>
            </a:r>
          </a:p>
        </p:txBody>
      </p:sp>
      <p:pic>
        <p:nvPicPr>
          <p:cNvPr id="68" name="Picture 70" descr="MCj041901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93" y="3656034"/>
            <a:ext cx="708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71"/>
          <p:cNvSpPr>
            <a:spLocks noChangeArrowheads="1"/>
          </p:cNvSpPr>
          <p:nvPr/>
        </p:nvSpPr>
        <p:spPr bwMode="auto">
          <a:xfrm>
            <a:off x="2668555" y="3800496"/>
            <a:ext cx="971550" cy="468313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기사분류</a:t>
            </a:r>
            <a:r>
              <a:rPr lang="en-US" altLang="ko-KR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/</a:t>
            </a: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 선택</a:t>
            </a:r>
          </a:p>
        </p:txBody>
      </p:sp>
      <p:sp>
        <p:nvSpPr>
          <p:cNvPr id="70" name="Rectangle 72"/>
          <p:cNvSpPr>
            <a:spLocks noChangeArrowheads="1"/>
          </p:cNvSpPr>
          <p:nvPr/>
        </p:nvSpPr>
        <p:spPr bwMode="auto">
          <a:xfrm>
            <a:off x="3963955" y="3800496"/>
            <a:ext cx="971550" cy="468313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기사수정</a:t>
            </a:r>
          </a:p>
        </p:txBody>
      </p:sp>
      <p:sp>
        <p:nvSpPr>
          <p:cNvPr id="71" name="Rectangle 74"/>
          <p:cNvSpPr>
            <a:spLocks noChangeArrowheads="1"/>
          </p:cNvSpPr>
          <p:nvPr/>
        </p:nvSpPr>
        <p:spPr bwMode="auto">
          <a:xfrm>
            <a:off x="6556343" y="3800496"/>
            <a:ext cx="971550" cy="468313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기사완료</a:t>
            </a:r>
          </a:p>
        </p:txBody>
      </p:sp>
      <p:sp>
        <p:nvSpPr>
          <p:cNvPr id="72" name="Line 76"/>
          <p:cNvSpPr>
            <a:spLocks noChangeShapeType="1"/>
          </p:cNvSpPr>
          <p:nvPr/>
        </p:nvSpPr>
        <p:spPr bwMode="auto">
          <a:xfrm>
            <a:off x="-71470" y="5348309"/>
            <a:ext cx="92170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73" name="Line 77"/>
          <p:cNvSpPr>
            <a:spLocks noChangeShapeType="1"/>
          </p:cNvSpPr>
          <p:nvPr/>
        </p:nvSpPr>
        <p:spPr bwMode="auto">
          <a:xfrm>
            <a:off x="828643" y="3979884"/>
            <a:ext cx="539750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74" name="Line 78"/>
          <p:cNvSpPr>
            <a:spLocks noChangeShapeType="1"/>
          </p:cNvSpPr>
          <p:nvPr/>
        </p:nvSpPr>
        <p:spPr bwMode="auto">
          <a:xfrm>
            <a:off x="2378043" y="3979884"/>
            <a:ext cx="287337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75" name="Line 79"/>
          <p:cNvSpPr>
            <a:spLocks noChangeShapeType="1"/>
          </p:cNvSpPr>
          <p:nvPr/>
        </p:nvSpPr>
        <p:spPr bwMode="auto">
          <a:xfrm>
            <a:off x="3675030" y="3979884"/>
            <a:ext cx="287338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76" name="Line 80"/>
          <p:cNvSpPr>
            <a:spLocks noChangeShapeType="1"/>
          </p:cNvSpPr>
          <p:nvPr/>
        </p:nvSpPr>
        <p:spPr bwMode="auto">
          <a:xfrm>
            <a:off x="4970430" y="3979884"/>
            <a:ext cx="1582738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77" name="Rectangle 83"/>
          <p:cNvSpPr>
            <a:spLocks noChangeArrowheads="1"/>
          </p:cNvSpPr>
          <p:nvPr/>
        </p:nvSpPr>
        <p:spPr bwMode="auto">
          <a:xfrm>
            <a:off x="1368393" y="4592659"/>
            <a:ext cx="971550" cy="46831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관련정보</a:t>
            </a:r>
          </a:p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입력</a:t>
            </a:r>
          </a:p>
        </p:txBody>
      </p:sp>
      <p:sp>
        <p:nvSpPr>
          <p:cNvPr id="78" name="Rectangle 84"/>
          <p:cNvSpPr>
            <a:spLocks noChangeArrowheads="1"/>
          </p:cNvSpPr>
          <p:nvPr/>
        </p:nvSpPr>
        <p:spPr bwMode="auto">
          <a:xfrm>
            <a:off x="2452655" y="4592659"/>
            <a:ext cx="971550" cy="46831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관련기사</a:t>
            </a:r>
          </a:p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입력</a:t>
            </a:r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auto">
          <a:xfrm>
            <a:off x="3528980" y="4592659"/>
            <a:ext cx="971550" cy="46831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관련화상</a:t>
            </a:r>
          </a:p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입력</a:t>
            </a:r>
          </a:p>
        </p:txBody>
      </p:sp>
      <p:sp>
        <p:nvSpPr>
          <p:cNvPr id="80" name="Rectangle 86"/>
          <p:cNvSpPr>
            <a:spLocks noChangeArrowheads="1"/>
          </p:cNvSpPr>
          <p:nvPr/>
        </p:nvSpPr>
        <p:spPr bwMode="auto">
          <a:xfrm>
            <a:off x="4610068" y="4592659"/>
            <a:ext cx="971550" cy="46831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기타정보</a:t>
            </a:r>
          </a:p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입력</a:t>
            </a:r>
          </a:p>
        </p:txBody>
      </p:sp>
      <p:sp>
        <p:nvSpPr>
          <p:cNvPr id="81" name="Rectangle 87"/>
          <p:cNvSpPr>
            <a:spLocks noChangeArrowheads="1"/>
          </p:cNvSpPr>
          <p:nvPr/>
        </p:nvSpPr>
        <p:spPr bwMode="auto">
          <a:xfrm>
            <a:off x="7848568" y="3800496"/>
            <a:ext cx="971550" cy="468313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dirty="0" err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사이트맵핑</a:t>
            </a:r>
            <a:endParaRPr lang="ko-KR" altLang="en-US" sz="1000" dirty="0">
              <a:solidFill>
                <a:schemeClr val="bg1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auto">
          <a:xfrm>
            <a:off x="7850155" y="4592659"/>
            <a:ext cx="971550" cy="46831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 배포</a:t>
            </a:r>
          </a:p>
          <a:p>
            <a:pPr algn="ctr"/>
            <a:r>
              <a:rPr lang="en-US" altLang="ko-KR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출고</a:t>
            </a:r>
            <a:r>
              <a:rPr lang="en-US" altLang="ko-KR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)</a:t>
            </a:r>
          </a:p>
        </p:txBody>
      </p:sp>
      <p:sp>
        <p:nvSpPr>
          <p:cNvPr id="83" name="Line 94"/>
          <p:cNvSpPr>
            <a:spLocks noChangeShapeType="1"/>
          </p:cNvSpPr>
          <p:nvPr/>
        </p:nvSpPr>
        <p:spPr bwMode="auto">
          <a:xfrm>
            <a:off x="7561230" y="3979884"/>
            <a:ext cx="287338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93" name="Line 128"/>
          <p:cNvSpPr>
            <a:spLocks noChangeShapeType="1"/>
          </p:cNvSpPr>
          <p:nvPr/>
        </p:nvSpPr>
        <p:spPr bwMode="auto">
          <a:xfrm>
            <a:off x="4464018" y="4268809"/>
            <a:ext cx="0" cy="252412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94" name="Line 129"/>
          <p:cNvSpPr>
            <a:spLocks noChangeShapeType="1"/>
          </p:cNvSpPr>
          <p:nvPr/>
        </p:nvSpPr>
        <p:spPr bwMode="auto">
          <a:xfrm>
            <a:off x="8316880" y="4268809"/>
            <a:ext cx="0" cy="252412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95" name="Rectangle 130"/>
          <p:cNvSpPr>
            <a:spLocks noChangeArrowheads="1"/>
          </p:cNvSpPr>
          <p:nvPr/>
        </p:nvSpPr>
        <p:spPr bwMode="auto">
          <a:xfrm>
            <a:off x="1406493" y="5672159"/>
            <a:ext cx="971550" cy="46831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&lt;</a:t>
            </a:r>
            <a:r>
              <a:rPr lang="ko-KR" altLang="en-US" sz="1000" dirty="0" err="1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지원팀용</a:t>
            </a:r>
            <a:r>
              <a:rPr lang="en-US" altLang="ko-KR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&gt; </a:t>
            </a: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기사관리 화면</a:t>
            </a:r>
          </a:p>
        </p:txBody>
      </p:sp>
      <p:pic>
        <p:nvPicPr>
          <p:cNvPr id="96" name="Picture 131" descr="MCj041901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05" y="5527696"/>
            <a:ext cx="708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Rectangle 132"/>
          <p:cNvSpPr>
            <a:spLocks noChangeArrowheads="1"/>
          </p:cNvSpPr>
          <p:nvPr/>
        </p:nvSpPr>
        <p:spPr bwMode="auto">
          <a:xfrm>
            <a:off x="2703480" y="5672159"/>
            <a:ext cx="971550" cy="46831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기사분류</a:t>
            </a: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 선택</a:t>
            </a:r>
          </a:p>
        </p:txBody>
      </p:sp>
      <p:sp>
        <p:nvSpPr>
          <p:cNvPr id="98" name="Rectangle 133"/>
          <p:cNvSpPr>
            <a:spLocks noChangeArrowheads="1"/>
          </p:cNvSpPr>
          <p:nvPr/>
        </p:nvSpPr>
        <p:spPr bwMode="auto">
          <a:xfrm>
            <a:off x="3998880" y="5672159"/>
            <a:ext cx="971550" cy="468312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기사수정</a:t>
            </a:r>
          </a:p>
        </p:txBody>
      </p:sp>
      <p:sp>
        <p:nvSpPr>
          <p:cNvPr id="100" name="Line 137"/>
          <p:cNvSpPr>
            <a:spLocks noChangeShapeType="1"/>
          </p:cNvSpPr>
          <p:nvPr/>
        </p:nvSpPr>
        <p:spPr bwMode="auto">
          <a:xfrm>
            <a:off x="863568" y="5851546"/>
            <a:ext cx="539750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01" name="Line 138"/>
          <p:cNvSpPr>
            <a:spLocks noChangeShapeType="1"/>
          </p:cNvSpPr>
          <p:nvPr/>
        </p:nvSpPr>
        <p:spPr bwMode="auto">
          <a:xfrm>
            <a:off x="2412968" y="5851546"/>
            <a:ext cx="287337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03" name="Line 139"/>
          <p:cNvSpPr>
            <a:spLocks noChangeShapeType="1"/>
          </p:cNvSpPr>
          <p:nvPr/>
        </p:nvSpPr>
        <p:spPr bwMode="auto">
          <a:xfrm>
            <a:off x="3709955" y="5851546"/>
            <a:ext cx="287338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04" name="Line 140"/>
          <p:cNvSpPr>
            <a:spLocks noChangeShapeType="1"/>
          </p:cNvSpPr>
          <p:nvPr/>
        </p:nvSpPr>
        <p:spPr bwMode="auto">
          <a:xfrm>
            <a:off x="5005355" y="5851546"/>
            <a:ext cx="287338" cy="0"/>
          </a:xfrm>
          <a:prstGeom prst="line">
            <a:avLst/>
          </a:prstGeom>
          <a:noFill/>
          <a:ln w="2857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06" name="Text Box 143"/>
          <p:cNvSpPr txBox="1">
            <a:spLocks noChangeArrowheads="1"/>
          </p:cNvSpPr>
          <p:nvPr/>
        </p:nvSpPr>
        <p:spPr bwMode="auto">
          <a:xfrm>
            <a:off x="130151" y="6256359"/>
            <a:ext cx="80021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dirty="0">
                <a:latin typeface="가는각진제목체" pitchFamily="18" charset="-127"/>
                <a:ea typeface="가는각진제목체" pitchFamily="18" charset="-127"/>
              </a:rPr>
              <a:t>&lt;</a:t>
            </a:r>
            <a:r>
              <a:rPr lang="ko-KR" altLang="en-US" sz="1000" dirty="0">
                <a:latin typeface="가는각진제목체" pitchFamily="18" charset="-127"/>
                <a:ea typeface="가는각진제목체" pitchFamily="18" charset="-127"/>
              </a:rPr>
              <a:t>정보지원팀</a:t>
            </a:r>
            <a:r>
              <a:rPr lang="en-US" altLang="ko-KR" sz="1000" dirty="0">
                <a:latin typeface="가는각진제목체" pitchFamily="18" charset="-127"/>
                <a:ea typeface="가는각진제목체" pitchFamily="18" charset="-127"/>
              </a:rPr>
              <a:t>&gt;</a:t>
            </a:r>
          </a:p>
        </p:txBody>
      </p:sp>
      <p:sp>
        <p:nvSpPr>
          <p:cNvPr id="107" name="Rectangle 144"/>
          <p:cNvSpPr>
            <a:spLocks noChangeArrowheads="1"/>
          </p:cNvSpPr>
          <p:nvPr/>
        </p:nvSpPr>
        <p:spPr bwMode="auto">
          <a:xfrm>
            <a:off x="5292693" y="5564209"/>
            <a:ext cx="3419475" cy="6111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08" name="Rectangle 145"/>
          <p:cNvSpPr>
            <a:spLocks noChangeArrowheads="1"/>
          </p:cNvSpPr>
          <p:nvPr/>
        </p:nvSpPr>
        <p:spPr bwMode="auto">
          <a:xfrm>
            <a:off x="5400643" y="5635646"/>
            <a:ext cx="971550" cy="4683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기사분류</a:t>
            </a:r>
          </a:p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입력</a:t>
            </a:r>
          </a:p>
        </p:txBody>
      </p:sp>
      <p:sp>
        <p:nvSpPr>
          <p:cNvPr id="109" name="Rectangle 146"/>
          <p:cNvSpPr>
            <a:spLocks noChangeArrowheads="1"/>
          </p:cNvSpPr>
          <p:nvPr/>
        </p:nvSpPr>
        <p:spPr bwMode="auto">
          <a:xfrm>
            <a:off x="6484905" y="5635646"/>
            <a:ext cx="971550" cy="4683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관련기사</a:t>
            </a:r>
          </a:p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입력</a:t>
            </a:r>
          </a:p>
        </p:txBody>
      </p:sp>
      <p:sp>
        <p:nvSpPr>
          <p:cNvPr id="110" name="Rectangle 147"/>
          <p:cNvSpPr>
            <a:spLocks noChangeArrowheads="1"/>
          </p:cNvSpPr>
          <p:nvPr/>
        </p:nvSpPr>
        <p:spPr bwMode="auto">
          <a:xfrm>
            <a:off x="7561230" y="5635646"/>
            <a:ext cx="971550" cy="468313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관련화상</a:t>
            </a:r>
          </a:p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입력</a:t>
            </a:r>
          </a:p>
        </p:txBody>
      </p:sp>
      <p:sp>
        <p:nvSpPr>
          <p:cNvPr id="111" name="Rectangle 149"/>
          <p:cNvSpPr>
            <a:spLocks noChangeArrowheads="1"/>
          </p:cNvSpPr>
          <p:nvPr/>
        </p:nvSpPr>
        <p:spPr bwMode="auto">
          <a:xfrm>
            <a:off x="5689568" y="4592659"/>
            <a:ext cx="971550" cy="468312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출고정보</a:t>
            </a:r>
          </a:p>
          <a:p>
            <a:pPr algn="ctr"/>
            <a:r>
              <a:rPr lang="ko-KR" altLang="en-US" sz="1100" dirty="0">
                <a:latin typeface="가는각진제목체" pitchFamily="18" charset="-127"/>
                <a:ea typeface="가는각진제목체" pitchFamily="18" charset="-127"/>
              </a:rPr>
              <a:t>입력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57554" y="857232"/>
            <a:ext cx="2428892" cy="785818"/>
          </a:xfrm>
        </p:spPr>
        <p:txBody>
          <a:bodyPr/>
          <a:lstStyle/>
          <a:p>
            <a:r>
              <a:rPr lang="en-US" altLang="ko-KR" sz="3600" dirty="0" smtClean="0"/>
              <a:t>Contents</a:t>
            </a:r>
            <a:endParaRPr lang="ko-KR" altLang="en-US" sz="36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214678" y="1916112"/>
            <a:ext cx="3571900" cy="4013218"/>
          </a:xfrm>
        </p:spPr>
        <p:txBody>
          <a:bodyPr>
            <a:noAutofit/>
          </a:bodyPr>
          <a:lstStyle/>
          <a:p>
            <a:pPr marL="447675" indent="-447675">
              <a:lnSpc>
                <a:spcPct val="150000"/>
              </a:lnSpc>
              <a:buNone/>
            </a:pPr>
            <a:r>
              <a:rPr lang="en-US" altLang="ko-KR" sz="2000" dirty="0" smtClean="0">
                <a:latin typeface="+mn-ea"/>
              </a:rPr>
              <a:t>1. </a:t>
            </a:r>
            <a:r>
              <a:rPr lang="ko-KR" altLang="en-US" sz="2000" dirty="0" smtClean="0">
                <a:latin typeface="+mn-ea"/>
              </a:rPr>
              <a:t>통합 </a:t>
            </a:r>
            <a:r>
              <a:rPr lang="en-US" altLang="ko-KR" sz="2000" dirty="0" smtClean="0">
                <a:latin typeface="+mn-ea"/>
              </a:rPr>
              <a:t>DB </a:t>
            </a:r>
            <a:r>
              <a:rPr lang="ko-KR" altLang="en-US" sz="2000" dirty="0" smtClean="0">
                <a:latin typeface="+mn-ea"/>
              </a:rPr>
              <a:t>목표</a:t>
            </a:r>
            <a:endParaRPr lang="en-US" altLang="ko-KR" sz="2000" dirty="0" smtClean="0">
              <a:latin typeface="+mn-ea"/>
            </a:endParaRP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2000" dirty="0" smtClean="0">
                <a:latin typeface="+mn-ea"/>
              </a:rPr>
              <a:t>2. </a:t>
            </a:r>
            <a:r>
              <a:rPr lang="ko-KR" altLang="en-US" sz="2000" dirty="0" smtClean="0">
                <a:latin typeface="+mn-ea"/>
              </a:rPr>
              <a:t>시스템 간의 통합 </a:t>
            </a:r>
            <a:r>
              <a:rPr lang="en-US" altLang="ko-KR" sz="2000" dirty="0" smtClean="0">
                <a:latin typeface="+mn-ea"/>
              </a:rPr>
              <a:t>DB </a:t>
            </a:r>
            <a:r>
              <a:rPr lang="ko-KR" altLang="en-US" sz="2000" dirty="0" smtClean="0">
                <a:latin typeface="+mn-ea"/>
              </a:rPr>
              <a:t>범위</a:t>
            </a:r>
            <a:endParaRPr lang="en-US" altLang="ko-KR" sz="2000" dirty="0" smtClean="0">
              <a:latin typeface="+mn-ea"/>
            </a:endParaRP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2000" dirty="0" smtClean="0">
                <a:latin typeface="+mn-ea"/>
              </a:rPr>
              <a:t>3. </a:t>
            </a:r>
            <a:r>
              <a:rPr lang="ko-KR" altLang="en-US" sz="2000" dirty="0" smtClean="0">
                <a:latin typeface="+mn-ea"/>
              </a:rPr>
              <a:t>통합 </a:t>
            </a:r>
            <a:r>
              <a:rPr lang="en-US" altLang="ko-KR" sz="2000" dirty="0" smtClean="0">
                <a:latin typeface="+mn-ea"/>
              </a:rPr>
              <a:t>DB </a:t>
            </a:r>
            <a:r>
              <a:rPr lang="ko-KR" altLang="en-US" sz="2000" dirty="0" smtClean="0">
                <a:latin typeface="+mn-ea"/>
              </a:rPr>
              <a:t>의 기대 효과</a:t>
            </a:r>
            <a:endParaRPr lang="en-US" altLang="ko-KR" sz="2000" dirty="0" smtClean="0">
              <a:latin typeface="+mn-ea"/>
            </a:endParaRP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2000" dirty="0" smtClean="0">
                <a:latin typeface="+mn-ea"/>
              </a:rPr>
              <a:t>4. </a:t>
            </a:r>
            <a:r>
              <a:rPr lang="ko-KR" altLang="en-US" sz="2000" dirty="0" smtClean="0">
                <a:latin typeface="+mn-ea"/>
              </a:rPr>
              <a:t>통합 </a:t>
            </a:r>
            <a:r>
              <a:rPr lang="en-US" altLang="ko-KR" sz="2000" dirty="0" smtClean="0">
                <a:latin typeface="+mn-ea"/>
              </a:rPr>
              <a:t>DB </a:t>
            </a:r>
            <a:r>
              <a:rPr lang="ko-KR" altLang="en-US" sz="2000" dirty="0" smtClean="0">
                <a:latin typeface="+mn-ea"/>
              </a:rPr>
              <a:t>구축 시 고려사항</a:t>
            </a:r>
            <a:endParaRPr lang="en-US" altLang="ko-KR" sz="2000" dirty="0" smtClean="0">
              <a:latin typeface="+mn-ea"/>
            </a:endParaRP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2000" dirty="0" smtClean="0">
                <a:latin typeface="+mn-ea"/>
              </a:rPr>
              <a:t>5. </a:t>
            </a:r>
            <a:r>
              <a:rPr lang="ko-KR" altLang="en-US" sz="2000" dirty="0" smtClean="0">
                <a:latin typeface="+mn-ea"/>
              </a:rPr>
              <a:t>통합 </a:t>
            </a:r>
            <a:r>
              <a:rPr lang="en-US" altLang="ko-KR" sz="2000" dirty="0" smtClean="0">
                <a:latin typeface="+mn-ea"/>
              </a:rPr>
              <a:t>DB </a:t>
            </a:r>
            <a:r>
              <a:rPr lang="ko-KR" altLang="en-US" sz="2000" dirty="0" smtClean="0">
                <a:latin typeface="+mn-ea"/>
              </a:rPr>
              <a:t>구성 방안</a:t>
            </a:r>
            <a:endParaRPr lang="en-US" altLang="ko-KR" sz="2000" dirty="0" smtClean="0">
              <a:latin typeface="+mn-ea"/>
            </a:endParaRP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2000" dirty="0" smtClean="0">
                <a:latin typeface="+mn-ea"/>
              </a:rPr>
              <a:t>6. CTS</a:t>
            </a:r>
            <a:r>
              <a:rPr lang="ko-KR" altLang="en-US" sz="2000" dirty="0" smtClean="0">
                <a:latin typeface="+mn-ea"/>
              </a:rPr>
              <a:t>와 </a:t>
            </a:r>
            <a:r>
              <a:rPr lang="en-US" altLang="ko-KR" sz="2000" dirty="0" smtClean="0">
                <a:latin typeface="+mn-ea"/>
              </a:rPr>
              <a:t>CMS</a:t>
            </a:r>
            <a:r>
              <a:rPr lang="ko-KR" altLang="en-US" sz="2000" dirty="0" smtClean="0">
                <a:latin typeface="+mn-ea"/>
              </a:rPr>
              <a:t>의 연동 방안</a:t>
            </a:r>
            <a:endParaRPr lang="en-US" altLang="ko-KR" sz="2000" dirty="0" smtClean="0">
              <a:latin typeface="+mn-ea"/>
            </a:endParaRP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2000" dirty="0" smtClean="0">
                <a:latin typeface="+mn-ea"/>
              </a:rPr>
              <a:t>7. </a:t>
            </a:r>
            <a:r>
              <a:rPr lang="ko-KR" altLang="en-US" sz="2000" dirty="0" smtClean="0">
                <a:latin typeface="+mn-ea"/>
              </a:rPr>
              <a:t>토네이도 </a:t>
            </a:r>
            <a:r>
              <a:rPr lang="en-US" altLang="ko-KR" sz="2000" dirty="0" smtClean="0">
                <a:latin typeface="+mn-ea"/>
              </a:rPr>
              <a:t>CMS </a:t>
            </a:r>
            <a:r>
              <a:rPr lang="ko-KR" altLang="en-US" sz="2000" dirty="0" smtClean="0">
                <a:latin typeface="+mn-ea"/>
              </a:rPr>
              <a:t>소개</a:t>
            </a:r>
            <a:endParaRPr lang="en-US" altLang="ko-KR" sz="2000" dirty="0" smtClean="0">
              <a:latin typeface="+mn-ea"/>
            </a:endParaRPr>
          </a:p>
          <a:p>
            <a:pPr marL="447675" indent="-447675">
              <a:lnSpc>
                <a:spcPct val="150000"/>
              </a:lnSpc>
              <a:buAutoNum type="arabicPeriod" startAt="4"/>
            </a:pPr>
            <a:endParaRPr lang="en-US" altLang="ko-KR" sz="2000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0" y="0"/>
            <a:ext cx="7000892" cy="41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7.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토네이도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CMS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소개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–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기사 정보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Web 2.0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서비스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4" name="Rectangle 5"/>
          <p:cNvSpPr>
            <a:spLocks noChangeArrowheads="1"/>
          </p:cNvSpPr>
          <p:nvPr/>
        </p:nvSpPr>
        <p:spPr bwMode="gray">
          <a:xfrm>
            <a:off x="250622" y="981058"/>
            <a:ext cx="8507920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" tIns="0" rIns="10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400" dirty="0" smtClean="0">
                <a:latin typeface="+mn-ea"/>
              </a:rPr>
              <a:t>CMS</a:t>
            </a:r>
            <a:r>
              <a:rPr lang="ko-KR" altLang="en-US" sz="1400" dirty="0" smtClean="0">
                <a:latin typeface="+mn-ea"/>
              </a:rPr>
              <a:t>내에서 관리되는 기사 정보를 단순 웹 사이트에 게시하는 것을 넘어서 고객에게 찾아가는 서비스를 제공합니다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400" dirty="0" smtClean="0">
                <a:latin typeface="+mn-ea"/>
              </a:rPr>
              <a:t>고객으로 하여금 해당 사이트의 방문 없이도 신규 여행 상품이나 기타 정보를 받아 볼 수 있는 </a:t>
            </a:r>
            <a:r>
              <a:rPr lang="en-US" altLang="ko-KR" sz="1400" dirty="0" smtClean="0">
                <a:latin typeface="+mn-ea"/>
              </a:rPr>
              <a:t>Web 2.0 </a:t>
            </a:r>
            <a:r>
              <a:rPr lang="ko-KR" altLang="en-US" sz="1400" dirty="0" smtClean="0">
                <a:latin typeface="+mn-ea"/>
              </a:rPr>
              <a:t>서비스를 가능하게</a:t>
            </a:r>
            <a:br>
              <a:rPr lang="ko-KR" altLang="en-US" sz="1400" dirty="0" smtClean="0">
                <a:latin typeface="+mn-ea"/>
              </a:rPr>
            </a:br>
            <a:r>
              <a:rPr lang="ko-KR" altLang="en-US" sz="1400" dirty="0" smtClean="0">
                <a:latin typeface="+mn-ea"/>
              </a:rPr>
              <a:t>하는 인프라를 구축합니다</a:t>
            </a:r>
            <a:r>
              <a:rPr lang="en-US" altLang="ko-KR" sz="1400" dirty="0" smtClean="0">
                <a:latin typeface="+mn-ea"/>
              </a:rPr>
              <a:t>. </a:t>
            </a:r>
            <a:r>
              <a:rPr lang="ko-KR" altLang="en-US" sz="1400" dirty="0" smtClean="0">
                <a:latin typeface="+mn-ea"/>
              </a:rPr>
              <a:t>고객들은 사이트 방문 없이 자신의 블로그나 </a:t>
            </a:r>
            <a:r>
              <a:rPr lang="en-US" altLang="ko-KR" sz="1400" dirty="0" smtClean="0">
                <a:latin typeface="+mn-ea"/>
              </a:rPr>
              <a:t>RSS Reader</a:t>
            </a:r>
            <a:r>
              <a:rPr lang="ko-KR" altLang="en-US" sz="1400" dirty="0" smtClean="0">
                <a:latin typeface="+mn-ea"/>
              </a:rPr>
              <a:t>에서 기사 정보를 확인 할 수 있습니다</a:t>
            </a:r>
            <a:r>
              <a:rPr lang="en-US" altLang="ko-KR" sz="1400" dirty="0" smtClean="0">
                <a:latin typeface="+mn-ea"/>
              </a:rPr>
              <a:t>.</a:t>
            </a:r>
          </a:p>
        </p:txBody>
      </p:sp>
      <p:sp>
        <p:nvSpPr>
          <p:cNvPr id="115" name="Rectangle 158"/>
          <p:cNvSpPr>
            <a:spLocks noChangeArrowheads="1"/>
          </p:cNvSpPr>
          <p:nvPr/>
        </p:nvSpPr>
        <p:spPr bwMode="auto">
          <a:xfrm>
            <a:off x="107950" y="1928802"/>
            <a:ext cx="8928100" cy="4595823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10743" y="6219844"/>
            <a:ext cx="1314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&lt; RSS Reader &gt;</a:t>
            </a:r>
            <a:endParaRPr lang="ko-KR" altLang="en-US" sz="1200" dirty="0">
              <a:latin typeface="+mn-ea"/>
            </a:endParaRPr>
          </a:p>
        </p:txBody>
      </p:sp>
      <p:grpSp>
        <p:nvGrpSpPr>
          <p:cNvPr id="117" name="그룹 116"/>
          <p:cNvGrpSpPr/>
          <p:nvPr/>
        </p:nvGrpSpPr>
        <p:grpSpPr>
          <a:xfrm>
            <a:off x="2984349" y="2071678"/>
            <a:ext cx="3016411" cy="2663825"/>
            <a:chOff x="1785918" y="2643182"/>
            <a:chExt cx="3016411" cy="2663825"/>
          </a:xfrm>
        </p:grpSpPr>
        <p:sp>
          <p:nvSpPr>
            <p:cNvPr id="118" name="Rectangle 6"/>
            <p:cNvSpPr>
              <a:spLocks noChangeArrowheads="1"/>
            </p:cNvSpPr>
            <p:nvPr/>
          </p:nvSpPr>
          <p:spPr bwMode="auto">
            <a:xfrm>
              <a:off x="1785918" y="2643182"/>
              <a:ext cx="3016411" cy="3222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075" tIns="46038" rIns="92075" bIns="46038" anchor="ctr"/>
            <a:lstStyle/>
            <a:p>
              <a:pPr algn="ctr" latinLnBrk="0">
                <a:defRPr/>
              </a:pPr>
              <a:r>
                <a:rPr lang="ko-KR" altLang="en-US" sz="1600" b="1" dirty="0" err="1" smtClean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컨텐츠</a:t>
              </a:r>
              <a:r>
                <a:rPr lang="ko-KR" altLang="en-US" sz="1600" b="1" dirty="0" smtClean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 </a:t>
              </a:r>
              <a:r>
                <a:rPr lang="ko-KR" altLang="en-US" sz="1600" b="1" dirty="0" smtClean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관리 </a:t>
              </a:r>
              <a:r>
                <a:rPr lang="ko-KR" altLang="en-US" sz="1600" b="1" dirty="0" smtClean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시스템</a:t>
              </a:r>
              <a:r>
                <a:rPr lang="en-US" altLang="ko-KR" sz="1600" b="1" dirty="0" smtClean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(CMS)</a:t>
              </a:r>
              <a:endParaRPr lang="en-US" altLang="ko-KR" sz="1600" b="1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19" name="Rectangle 5"/>
            <p:cNvSpPr>
              <a:spLocks noChangeArrowheads="1"/>
            </p:cNvSpPr>
            <p:nvPr/>
          </p:nvSpPr>
          <p:spPr bwMode="auto">
            <a:xfrm>
              <a:off x="1792268" y="3003545"/>
              <a:ext cx="2994046" cy="23034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270000" anchor="ctr"/>
            <a:lstStyle/>
            <a:p>
              <a:pPr marL="193675" indent="-193675" algn="l" eaLnBrk="0" latinLnBrk="0" hangingPunct="0">
                <a:lnSpc>
                  <a:spcPct val="150000"/>
                </a:lnSpc>
              </a:pPr>
              <a:endParaRPr kumimoji="0" lang="ko-KR" altLang="en-US" sz="1400" dirty="0"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20" name="순서도: 자기 디스크 119"/>
            <p:cNvSpPr/>
            <p:nvPr/>
          </p:nvSpPr>
          <p:spPr>
            <a:xfrm>
              <a:off x="2662224" y="3376613"/>
              <a:ext cx="1285884" cy="1285884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기사 정보</a:t>
              </a:r>
              <a:endParaRPr lang="ko-KR" altLang="en-US" sz="1200" dirty="0">
                <a:latin typeface="+mn-ea"/>
              </a:endParaRPr>
            </a:p>
          </p:txBody>
        </p:sp>
        <p:sp>
          <p:nvSpPr>
            <p:cNvPr id="121" name="Rectangle 83"/>
            <p:cNvSpPr>
              <a:spLocks noChangeArrowheads="1"/>
            </p:cNvSpPr>
            <p:nvPr/>
          </p:nvSpPr>
          <p:spPr bwMode="auto">
            <a:xfrm>
              <a:off x="2500299" y="4857760"/>
              <a:ext cx="1571636" cy="35719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600" dirty="0" smtClean="0">
                  <a:latin typeface="가는각진제목체" pitchFamily="18" charset="-127"/>
                  <a:ea typeface="가는각진제목체" pitchFamily="18" charset="-127"/>
                </a:rPr>
                <a:t>RSS </a:t>
              </a:r>
              <a:r>
                <a:rPr lang="ko-KR" altLang="en-US" sz="1600" dirty="0" smtClean="0">
                  <a:latin typeface="가는각진제목체" pitchFamily="18" charset="-127"/>
                  <a:ea typeface="가는각진제목체" pitchFamily="18" charset="-127"/>
                </a:rPr>
                <a:t>생성기</a:t>
              </a:r>
              <a:endParaRPr lang="ko-KR" altLang="ko-KR" sz="1200" dirty="0"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22" name="Rectangle 83"/>
            <p:cNvSpPr>
              <a:spLocks noChangeArrowheads="1"/>
            </p:cNvSpPr>
            <p:nvPr/>
          </p:nvSpPr>
          <p:spPr bwMode="auto">
            <a:xfrm>
              <a:off x="1947844" y="3195636"/>
              <a:ext cx="500066" cy="164307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 algn="ctr">
                <a:defRPr/>
              </a:pPr>
              <a:r>
                <a:rPr lang="en-US" altLang="ko-KR" sz="1600" dirty="0" smtClean="0">
                  <a:latin typeface="가는각진제목체" pitchFamily="18" charset="-127"/>
                  <a:ea typeface="가는각진제목체" pitchFamily="18" charset="-127"/>
                </a:rPr>
                <a:t>Widget </a:t>
              </a:r>
              <a:r>
                <a:rPr lang="ko-KR" altLang="en-US" sz="1600" dirty="0" smtClean="0">
                  <a:latin typeface="가는각진제목체" pitchFamily="18" charset="-127"/>
                  <a:ea typeface="가는각진제목체" pitchFamily="18" charset="-127"/>
                </a:rPr>
                <a:t>생성기</a:t>
              </a:r>
              <a:endParaRPr lang="ko-KR" altLang="ko-KR" sz="1200" dirty="0"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23" name="Rectangle 83"/>
            <p:cNvSpPr>
              <a:spLocks noChangeArrowheads="1"/>
            </p:cNvSpPr>
            <p:nvPr/>
          </p:nvSpPr>
          <p:spPr bwMode="auto">
            <a:xfrm>
              <a:off x="4148134" y="3195636"/>
              <a:ext cx="500066" cy="164307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 algn="ctr">
                <a:defRPr/>
              </a:pPr>
              <a:r>
                <a:rPr lang="en-US" altLang="ko-KR" sz="1600" dirty="0" smtClean="0">
                  <a:latin typeface="가는각진제목체" pitchFamily="18" charset="-127"/>
                  <a:ea typeface="가는각진제목체" pitchFamily="18" charset="-127"/>
                </a:rPr>
                <a:t>Open API</a:t>
              </a:r>
              <a:endParaRPr lang="ko-KR" altLang="ko-KR" sz="1200" dirty="0">
                <a:latin typeface="가는각진제목체" pitchFamily="18" charset="-127"/>
                <a:ea typeface="가는각진제목체" pitchFamily="18" charset="-127"/>
              </a:endParaRPr>
            </a:p>
          </p:txBody>
        </p:sp>
      </p:grpSp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9519" y="5242728"/>
            <a:ext cx="1508825" cy="97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" name="아래쪽 화살표 124"/>
          <p:cNvSpPr/>
          <p:nvPr/>
        </p:nvSpPr>
        <p:spPr>
          <a:xfrm>
            <a:off x="4286248" y="4857760"/>
            <a:ext cx="500066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808" y="2543169"/>
            <a:ext cx="2024034" cy="161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7" name="TextBox 126"/>
          <p:cNvSpPr txBox="1"/>
          <p:nvPr/>
        </p:nvSpPr>
        <p:spPr>
          <a:xfrm>
            <a:off x="7324786" y="4195768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&lt; </a:t>
            </a:r>
            <a:r>
              <a:rPr lang="ko-KR" altLang="en-US" sz="1200" dirty="0" smtClean="0">
                <a:latin typeface="+mn-ea"/>
              </a:rPr>
              <a:t>개인 블로그</a:t>
            </a:r>
            <a:r>
              <a:rPr lang="en-US" altLang="ko-KR" sz="1200" dirty="0" smtClean="0">
                <a:latin typeface="+mn-ea"/>
              </a:rPr>
              <a:t> &gt;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28" name="아래쪽 화살표 127"/>
          <p:cNvSpPr/>
          <p:nvPr/>
        </p:nvSpPr>
        <p:spPr>
          <a:xfrm rot="16200000">
            <a:off x="6143636" y="3357562"/>
            <a:ext cx="500066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TextBox 128"/>
          <p:cNvSpPr txBox="1"/>
          <p:nvPr/>
        </p:nvSpPr>
        <p:spPr>
          <a:xfrm>
            <a:off x="571473" y="4195768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+mn-ea"/>
              </a:rPr>
              <a:t>&lt; </a:t>
            </a:r>
            <a:r>
              <a:rPr lang="ko-KR" altLang="en-US" sz="1200" dirty="0" smtClean="0">
                <a:latin typeface="+mn-ea"/>
              </a:rPr>
              <a:t>컴퓨터 바탕화면</a:t>
            </a:r>
            <a:r>
              <a:rPr lang="en-US" altLang="ko-KR" sz="1200" dirty="0" smtClean="0">
                <a:latin typeface="+mn-ea"/>
              </a:rPr>
              <a:t> &gt;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30" name="아래쪽 화살표 129"/>
          <p:cNvSpPr/>
          <p:nvPr/>
        </p:nvSpPr>
        <p:spPr>
          <a:xfrm rot="5400000">
            <a:off x="2393141" y="3357562"/>
            <a:ext cx="500066" cy="28575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747" y="2566243"/>
            <a:ext cx="21492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2" name="그룹 17"/>
          <p:cNvGrpSpPr/>
          <p:nvPr/>
        </p:nvGrpSpPr>
        <p:grpSpPr>
          <a:xfrm>
            <a:off x="214282" y="4857760"/>
            <a:ext cx="3214710" cy="1003521"/>
            <a:chOff x="5000628" y="2786058"/>
            <a:chExt cx="3214710" cy="1003521"/>
          </a:xfrm>
        </p:grpSpPr>
        <p:sp>
          <p:nvSpPr>
            <p:cNvPr id="133" name="Rectangle 51"/>
            <p:cNvSpPr>
              <a:spLocks noChangeArrowheads="1"/>
            </p:cNvSpPr>
            <p:nvPr/>
          </p:nvSpPr>
          <p:spPr bwMode="auto">
            <a:xfrm>
              <a:off x="5105396" y="2867030"/>
              <a:ext cx="1033477" cy="24288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ko-KR" altLang="en-US" sz="1200" dirty="0" smtClean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컴퓨터 바탕화면</a:t>
              </a:r>
              <a:endParaRPr lang="ko-KR" altLang="en-US" sz="12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5000628" y="2786058"/>
              <a:ext cx="2500330" cy="100013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091116" y="3143248"/>
              <a:ext cx="3124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ko-KR" altLang="en-US" sz="1200" dirty="0" smtClean="0">
                  <a:latin typeface="가는각진제목체" pitchFamily="18" charset="-127"/>
                  <a:ea typeface="가는각진제목체" pitchFamily="18" charset="-127"/>
                </a:rPr>
                <a:t> 바탕화면에 기동 중인 </a:t>
              </a:r>
              <a: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  <a:t>Widget</a:t>
              </a:r>
              <a:r>
                <a:rPr lang="ko-KR" altLang="en-US" sz="1200" dirty="0" smtClean="0">
                  <a:latin typeface="가는각진제목체" pitchFamily="18" charset="-127"/>
                  <a:ea typeface="가는각진제목체" pitchFamily="18" charset="-127"/>
                </a:rPr>
                <a:t>이나 </a:t>
              </a:r>
              <a: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  <a:t/>
              </a:r>
              <a:b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</a:br>
              <a: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  <a:t>  </a:t>
              </a:r>
              <a:r>
                <a:rPr lang="ko-KR" altLang="en-US" sz="1200" dirty="0" err="1" smtClean="0">
                  <a:latin typeface="가는각진제목체" pitchFamily="18" charset="-127"/>
                  <a:ea typeface="가는각진제목체" pitchFamily="18" charset="-127"/>
                </a:rPr>
                <a:t>가젯을</a:t>
              </a:r>
              <a:r>
                <a:rPr lang="ko-KR" altLang="en-US" sz="1200" dirty="0" smtClean="0">
                  <a:latin typeface="가는각진제목체" pitchFamily="18" charset="-127"/>
                  <a:ea typeface="가는각진제목체" pitchFamily="18" charset="-127"/>
                </a:rPr>
                <a:t> 통해 기사 정보를 실시간으로</a:t>
              </a:r>
              <a: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  <a:t/>
              </a:r>
              <a:b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</a:br>
              <a: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  <a:t>  </a:t>
              </a:r>
              <a:r>
                <a:rPr lang="ko-KR" altLang="en-US" sz="1200" dirty="0" smtClean="0">
                  <a:latin typeface="가는각진제목체" pitchFamily="18" charset="-127"/>
                  <a:ea typeface="가는각진제목체" pitchFamily="18" charset="-127"/>
                </a:rPr>
                <a:t>서비스</a:t>
              </a:r>
              <a:endParaRPr lang="ko-KR" altLang="en-US" sz="1200" dirty="0">
                <a:latin typeface="가는각진제목체" pitchFamily="18" charset="-127"/>
                <a:ea typeface="가는각진제목체" pitchFamily="18" charset="-127"/>
              </a:endParaRPr>
            </a:p>
          </p:txBody>
        </p:sp>
      </p:grpSp>
      <p:grpSp>
        <p:nvGrpSpPr>
          <p:cNvPr id="136" name="그룹 17"/>
          <p:cNvGrpSpPr/>
          <p:nvPr/>
        </p:nvGrpSpPr>
        <p:grpSpPr>
          <a:xfrm>
            <a:off x="6715140" y="4500570"/>
            <a:ext cx="3214710" cy="857256"/>
            <a:chOff x="5000628" y="2786058"/>
            <a:chExt cx="3214710" cy="857256"/>
          </a:xfrm>
        </p:grpSpPr>
        <p:sp>
          <p:nvSpPr>
            <p:cNvPr id="137" name="Rectangle 51"/>
            <p:cNvSpPr>
              <a:spLocks noChangeArrowheads="1"/>
            </p:cNvSpPr>
            <p:nvPr/>
          </p:nvSpPr>
          <p:spPr bwMode="auto">
            <a:xfrm>
              <a:off x="5105396" y="2867030"/>
              <a:ext cx="1033477" cy="24288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ko-KR" altLang="en-US" sz="1200" dirty="0" smtClean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개인 블로그</a:t>
              </a:r>
              <a:endParaRPr lang="ko-KR" altLang="en-US" sz="12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5000628" y="2786058"/>
              <a:ext cx="2214578" cy="85725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091116" y="3143248"/>
              <a:ext cx="3124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ko-KR" altLang="en-US" sz="1200" dirty="0" smtClean="0">
                  <a:latin typeface="가는각진제목체" pitchFamily="18" charset="-127"/>
                  <a:ea typeface="가는각진제목체" pitchFamily="18" charset="-127"/>
                </a:rPr>
                <a:t> 고객 블로그를 통해 기사 정보를</a:t>
              </a:r>
              <a: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  <a:t/>
              </a:r>
              <a:b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</a:br>
              <a: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  <a:t>  </a:t>
              </a:r>
              <a:r>
                <a:rPr lang="ko-KR" altLang="en-US" sz="1200" dirty="0" smtClean="0">
                  <a:latin typeface="가는각진제목체" pitchFamily="18" charset="-127"/>
                  <a:ea typeface="가는각진제목체" pitchFamily="18" charset="-127"/>
                </a:rPr>
                <a:t>실시간으로</a:t>
              </a:r>
              <a: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  <a:t> </a:t>
              </a:r>
              <a:r>
                <a:rPr lang="ko-KR" altLang="en-US" sz="1200" dirty="0" smtClean="0">
                  <a:latin typeface="가는각진제목체" pitchFamily="18" charset="-127"/>
                  <a:ea typeface="가는각진제목체" pitchFamily="18" charset="-127"/>
                </a:rPr>
                <a:t>서비스</a:t>
              </a:r>
              <a:endParaRPr lang="ko-KR" altLang="en-US" sz="1200" dirty="0">
                <a:latin typeface="가는각진제목체" pitchFamily="18" charset="-127"/>
                <a:ea typeface="가는각진제목체" pitchFamily="18" charset="-127"/>
              </a:endParaRPr>
            </a:p>
          </p:txBody>
        </p:sp>
      </p:grpSp>
      <p:grpSp>
        <p:nvGrpSpPr>
          <p:cNvPr id="140" name="그룹 17"/>
          <p:cNvGrpSpPr/>
          <p:nvPr/>
        </p:nvGrpSpPr>
        <p:grpSpPr>
          <a:xfrm>
            <a:off x="5500694" y="5500702"/>
            <a:ext cx="3214710" cy="857256"/>
            <a:chOff x="5000628" y="2786058"/>
            <a:chExt cx="3214710" cy="857256"/>
          </a:xfrm>
        </p:grpSpPr>
        <p:sp>
          <p:nvSpPr>
            <p:cNvPr id="141" name="Rectangle 51"/>
            <p:cNvSpPr>
              <a:spLocks noChangeArrowheads="1"/>
            </p:cNvSpPr>
            <p:nvPr/>
          </p:nvSpPr>
          <p:spPr bwMode="auto">
            <a:xfrm>
              <a:off x="5105396" y="2867030"/>
              <a:ext cx="1033477" cy="24288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altLang="ko-KR" sz="1200" dirty="0" smtClean="0">
                  <a:solidFill>
                    <a:schemeClr val="bg1"/>
                  </a:solidFill>
                  <a:latin typeface="가는각진제목체" pitchFamily="18" charset="-127"/>
                  <a:ea typeface="가는각진제목체" pitchFamily="18" charset="-127"/>
                </a:rPr>
                <a:t>RSS Reader</a:t>
              </a:r>
              <a:endParaRPr lang="ko-KR" altLang="en-US" sz="1200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42" name="직사각형 141"/>
            <p:cNvSpPr/>
            <p:nvPr/>
          </p:nvSpPr>
          <p:spPr>
            <a:xfrm>
              <a:off x="5000628" y="2786058"/>
              <a:ext cx="2214578" cy="85725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가는각진제목체" pitchFamily="18" charset="-127"/>
                <a:ea typeface="가는각진제목체" pitchFamily="18" charset="-127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091116" y="3143248"/>
              <a:ext cx="3124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ko-KR" altLang="en-US" sz="1200" dirty="0" smtClean="0">
                  <a:latin typeface="가는각진제목체" pitchFamily="18" charset="-127"/>
                  <a:ea typeface="가는각진제목체" pitchFamily="18" charset="-127"/>
                </a:rPr>
                <a:t> 개인 </a:t>
              </a:r>
              <a: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  <a:t>RSS Reader</a:t>
              </a:r>
              <a:r>
                <a:rPr lang="ko-KR" altLang="en-US" sz="1200" dirty="0" smtClean="0">
                  <a:latin typeface="가는각진제목체" pitchFamily="18" charset="-127"/>
                  <a:ea typeface="가는각진제목체" pitchFamily="18" charset="-127"/>
                </a:rPr>
                <a:t>를 통해</a:t>
              </a:r>
              <a: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  <a:t/>
              </a:r>
              <a:b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</a:br>
              <a: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  <a:t>  </a:t>
              </a:r>
              <a:r>
                <a:rPr lang="ko-KR" altLang="en-US" sz="1200" dirty="0" smtClean="0">
                  <a:latin typeface="가는각진제목체" pitchFamily="18" charset="-127"/>
                  <a:ea typeface="가는각진제목체" pitchFamily="18" charset="-127"/>
                </a:rPr>
                <a:t>기사 정보를</a:t>
              </a:r>
              <a: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  <a:t> </a:t>
              </a:r>
              <a:r>
                <a:rPr lang="ko-KR" altLang="en-US" sz="1200" dirty="0" smtClean="0">
                  <a:latin typeface="가는각진제목체" pitchFamily="18" charset="-127"/>
                  <a:ea typeface="가는각진제목체" pitchFamily="18" charset="-127"/>
                </a:rPr>
                <a:t>실시간으로</a:t>
              </a:r>
              <a:r>
                <a:rPr lang="en-US" altLang="ko-KR" sz="1200" dirty="0" smtClean="0">
                  <a:latin typeface="가는각진제목체" pitchFamily="18" charset="-127"/>
                  <a:ea typeface="가는각진제목체" pitchFamily="18" charset="-127"/>
                </a:rPr>
                <a:t> </a:t>
              </a:r>
              <a:r>
                <a:rPr lang="ko-KR" altLang="en-US" sz="1200" dirty="0" smtClean="0">
                  <a:latin typeface="가는각진제목체" pitchFamily="18" charset="-127"/>
                  <a:ea typeface="가는각진제목체" pitchFamily="18" charset="-127"/>
                </a:rPr>
                <a:t>서비스</a:t>
              </a:r>
              <a:endParaRPr lang="ko-KR" altLang="en-US" sz="1200" dirty="0">
                <a:latin typeface="가는각진제목체" pitchFamily="18" charset="-127"/>
                <a:ea typeface="가는각진제목체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0" y="0"/>
            <a:ext cx="7000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7.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토네이도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CMS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소개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–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대외계 시스템 연계방안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gray">
          <a:xfrm>
            <a:off x="250622" y="1000108"/>
            <a:ext cx="850792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" tIns="0" rIns="10800">
            <a:spAutoFit/>
          </a:bodyPr>
          <a:lstStyle/>
          <a:p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대외계 시스템과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CMS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의 데이터 공유는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가 아닌 특정 포맷 형태의 파일을 통해 정보를 공유하도록 설계되어야 합니다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.</a:t>
            </a:r>
          </a:p>
          <a:p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정보 교환 방식은 파일 형태의 정보를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FTP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를 이용해 시스템간에 전송하여 공유합니다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.</a:t>
            </a:r>
          </a:p>
          <a:p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이를 통해 어떠한 형태의 외부 시스템과도 통합이 가능하며 향후 신규 외부 시스템 도입 시 표준이 되는 인프라가 구축됩니다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.</a:t>
            </a:r>
            <a:endParaRPr lang="en-US" altLang="ko-KR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85" name="Rectangle 158"/>
          <p:cNvSpPr>
            <a:spLocks noChangeArrowheads="1"/>
          </p:cNvSpPr>
          <p:nvPr/>
        </p:nvSpPr>
        <p:spPr bwMode="auto">
          <a:xfrm>
            <a:off x="107950" y="1928802"/>
            <a:ext cx="8928100" cy="4595823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86" name="Rectangle 5"/>
          <p:cNvSpPr>
            <a:spLocks noChangeArrowheads="1"/>
          </p:cNvSpPr>
          <p:nvPr/>
        </p:nvSpPr>
        <p:spPr bwMode="auto">
          <a:xfrm>
            <a:off x="292070" y="3233759"/>
            <a:ext cx="3829050" cy="2303462"/>
          </a:xfrm>
          <a:prstGeom prst="rect">
            <a:avLst/>
          </a:prstGeom>
          <a:solidFill>
            <a:srgbClr val="666699">
              <a:alpha val="18039"/>
            </a:srgbClr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lIns="270000" anchor="ctr"/>
          <a:lstStyle/>
          <a:p>
            <a:pPr marL="193675" indent="-193675" algn="l" eaLnBrk="0" latinLnBrk="0" hangingPunct="0">
              <a:lnSpc>
                <a:spcPct val="150000"/>
              </a:lnSpc>
              <a:buFont typeface="Wingdings" pitchFamily="2" charset="2"/>
              <a:buBlip>
                <a:blip r:embed="rId2"/>
              </a:buBlip>
            </a:pPr>
            <a:r>
              <a:rPr kumimoji="0" lang="ko-KR" altLang="en-US" sz="1400" dirty="0">
                <a:latin typeface="가는각진제목체" pitchFamily="18" charset="-127"/>
                <a:ea typeface="가는각진제목체" pitchFamily="18" charset="-127"/>
              </a:rPr>
              <a:t>외부 시스템으로부터 수용 가능한 포맷</a:t>
            </a:r>
            <a:br>
              <a:rPr kumimoji="0" lang="ko-KR" altLang="en-US" sz="1400" dirty="0">
                <a:latin typeface="가는각진제목체" pitchFamily="18" charset="-127"/>
                <a:ea typeface="가는각진제목체" pitchFamily="18" charset="-127"/>
              </a:rPr>
            </a:br>
            <a:r>
              <a:rPr kumimoji="0" lang="en-US" altLang="ko-KR" sz="1400" dirty="0">
                <a:latin typeface="가는각진제목체" pitchFamily="18" charset="-127"/>
                <a:ea typeface="가는각진제목체" pitchFamily="18" charset="-127"/>
              </a:rPr>
              <a:t>(XML, RSS, ATOM, </a:t>
            </a:r>
            <a:r>
              <a:rPr kumimoji="0"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NewsML)</a:t>
            </a:r>
            <a:endParaRPr kumimoji="0" lang="en-US" altLang="ko-KR" sz="1400" dirty="0">
              <a:latin typeface="가는각진제목체" pitchFamily="18" charset="-127"/>
              <a:ea typeface="가는각진제목체" pitchFamily="18" charset="-127"/>
            </a:endParaRPr>
          </a:p>
          <a:p>
            <a:pPr marL="193675" indent="-193675" algn="l" eaLnBrk="0" latinLnBrk="0" hangingPunct="0">
              <a:lnSpc>
                <a:spcPct val="150000"/>
              </a:lnSpc>
              <a:buFont typeface="Wingdings" pitchFamily="2" charset="2"/>
              <a:buBlip>
                <a:blip r:embed="rId2"/>
              </a:buBlip>
            </a:pPr>
            <a:r>
              <a:rPr kumimoji="0" lang="ko-KR" altLang="en-US" sz="1400" dirty="0">
                <a:latin typeface="가는각진제목체" pitchFamily="18" charset="-127"/>
                <a:ea typeface="가는각진제목체" pitchFamily="18" charset="-127"/>
              </a:rPr>
              <a:t>지정된 포맷의 파일 전송</a:t>
            </a:r>
          </a:p>
          <a:p>
            <a:pPr marL="193675" indent="-193675" algn="l" eaLnBrk="0" latinLnBrk="0" hangingPunct="0">
              <a:lnSpc>
                <a:spcPct val="150000"/>
              </a:lnSpc>
              <a:buFont typeface="Wingdings" pitchFamily="2" charset="2"/>
              <a:buBlip>
                <a:blip r:embed="rId2"/>
              </a:buBlip>
            </a:pPr>
            <a:r>
              <a:rPr kumimoji="0" lang="ko-KR" altLang="en-US" sz="1400" dirty="0">
                <a:latin typeface="가는각진제목체" pitchFamily="18" charset="-127"/>
                <a:ea typeface="가는각진제목체" pitchFamily="18" charset="-127"/>
              </a:rPr>
              <a:t>새로운 시스템에 대한 포맷 파일을 생성하기 위한</a:t>
            </a:r>
            <a:br>
              <a:rPr kumimoji="0" lang="ko-KR" altLang="en-US" sz="1400" dirty="0">
                <a:latin typeface="가는각진제목체" pitchFamily="18" charset="-127"/>
                <a:ea typeface="가는각진제목체" pitchFamily="18" charset="-127"/>
              </a:rPr>
            </a:br>
            <a:r>
              <a:rPr kumimoji="0" lang="ko-KR" altLang="en-US" sz="1400" dirty="0">
                <a:latin typeface="가는각진제목체" pitchFamily="18" charset="-127"/>
                <a:ea typeface="가는각진제목체" pitchFamily="18" charset="-127"/>
              </a:rPr>
              <a:t>어답터 요구 </a:t>
            </a: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285720" y="2873396"/>
            <a:ext cx="3822700" cy="322263"/>
          </a:xfrm>
          <a:prstGeom prst="rect">
            <a:avLst/>
          </a:prstGeom>
          <a:gradFill rotWithShape="0">
            <a:gsLst>
              <a:gs pos="0">
                <a:srgbClr val="003399">
                  <a:gamma/>
                  <a:shade val="36471"/>
                  <a:invGamma/>
                </a:srgbClr>
              </a:gs>
              <a:gs pos="50000">
                <a:srgbClr val="003399"/>
              </a:gs>
              <a:gs pos="100000">
                <a:srgbClr val="003399">
                  <a:gamma/>
                  <a:shade val="36471"/>
                  <a:invGamma/>
                </a:srgbClr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CMS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4938682" y="3233759"/>
            <a:ext cx="3970338" cy="2339975"/>
          </a:xfrm>
          <a:prstGeom prst="rect">
            <a:avLst/>
          </a:prstGeom>
          <a:solidFill>
            <a:srgbClr val="666699">
              <a:alpha val="18039"/>
            </a:srgbClr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lIns="270000" anchor="ctr"/>
          <a:lstStyle/>
          <a:p>
            <a:pPr marL="193675" indent="-193675" eaLnBrk="0" latinLnBrk="0" hangingPunct="0">
              <a:lnSpc>
                <a:spcPct val="150000"/>
              </a:lnSpc>
              <a:buBlip>
                <a:blip r:embed="rId2"/>
              </a:buBlip>
            </a:pP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포탈 </a:t>
            </a:r>
            <a:r>
              <a:rPr lang="ko-KR" altLang="en-US" sz="1400" dirty="0">
                <a:latin typeface="가는각진제목체" pitchFamily="18" charset="-127"/>
                <a:ea typeface="가는각진제목체" pitchFamily="18" charset="-127"/>
              </a:rPr>
              <a:t>사이트 </a:t>
            </a:r>
            <a:r>
              <a:rPr lang="en-US" altLang="ko-KR" sz="1400" dirty="0">
                <a:latin typeface="가는각진제목체" pitchFamily="18" charset="-127"/>
                <a:ea typeface="가는각진제목체" pitchFamily="18" charset="-127"/>
              </a:rPr>
              <a:t>: XML </a:t>
            </a:r>
            <a:r>
              <a:rPr lang="ko-KR" altLang="en-US" sz="1400" dirty="0">
                <a:latin typeface="가는각진제목체" pitchFamily="18" charset="-127"/>
                <a:ea typeface="가는각진제목체" pitchFamily="18" charset="-127"/>
              </a:rPr>
              <a:t>형태의 포맷 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요구</a:t>
            </a:r>
            <a:endParaRPr lang="en-US" altLang="ko-KR" sz="1400" dirty="0" smtClean="0">
              <a:latin typeface="가는각진제목체" pitchFamily="18" charset="-127"/>
              <a:ea typeface="가는각진제목체" pitchFamily="18" charset="-127"/>
            </a:endParaRPr>
          </a:p>
          <a:p>
            <a:pPr marL="193675" indent="-193675" eaLnBrk="0" latinLnBrk="0" hangingPunct="0">
              <a:lnSpc>
                <a:spcPct val="150000"/>
              </a:lnSpc>
              <a:buBlip>
                <a:blip r:embed="rId2"/>
              </a:buBlip>
            </a:pP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신문 제작 시스템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(CTS)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 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: NewsML 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포맷 요구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  <a:p>
            <a:pPr marL="193675" indent="-193675" eaLnBrk="0" latinLnBrk="0" hangingPunct="0">
              <a:lnSpc>
                <a:spcPct val="150000"/>
              </a:lnSpc>
              <a:buBlip>
                <a:blip r:embed="rId2"/>
              </a:buBlip>
            </a:pPr>
            <a:r>
              <a:rPr lang="ko-KR" altLang="en-US" sz="1400" dirty="0">
                <a:latin typeface="가는각진제목체" pitchFamily="18" charset="-127"/>
                <a:ea typeface="가는각진제목체" pitchFamily="18" charset="-127"/>
              </a:rPr>
              <a:t>모바일 장비 </a:t>
            </a:r>
            <a:r>
              <a:rPr lang="en-US" altLang="ko-KR" sz="1400" dirty="0">
                <a:latin typeface="가는각진제목체" pitchFamily="18" charset="-127"/>
                <a:ea typeface="가는각진제목체" pitchFamily="18" charset="-127"/>
              </a:rPr>
              <a:t>: WML </a:t>
            </a:r>
            <a:r>
              <a:rPr lang="ko-KR" altLang="en-US" sz="1400" dirty="0">
                <a:latin typeface="가는각진제목체" pitchFamily="18" charset="-127"/>
                <a:ea typeface="가는각진제목체" pitchFamily="18" charset="-127"/>
              </a:rPr>
              <a:t>형태의 포맷 요구</a:t>
            </a:r>
          </a:p>
          <a:p>
            <a:pPr marL="193675" indent="-193675" eaLnBrk="0" latinLnBrk="0" hangingPunct="0">
              <a:lnSpc>
                <a:spcPct val="150000"/>
              </a:lnSpc>
              <a:buBlip>
                <a:blip r:embed="rId2"/>
              </a:buBlip>
            </a:pPr>
            <a:r>
              <a:rPr lang="en-US" altLang="ko-KR" sz="1400" dirty="0">
                <a:latin typeface="가는각진제목체" pitchFamily="18" charset="-127"/>
                <a:ea typeface="가는각진제목체" pitchFamily="18" charset="-127"/>
              </a:rPr>
              <a:t>RSS Reader : RSS </a:t>
            </a:r>
            <a:r>
              <a:rPr lang="ko-KR" altLang="en-US" sz="1400" dirty="0">
                <a:latin typeface="가는각진제목체" pitchFamily="18" charset="-127"/>
                <a:ea typeface="가는각진제목체" pitchFamily="18" charset="-127"/>
              </a:rPr>
              <a:t>피드 형태의 포맷 요구</a:t>
            </a:r>
          </a:p>
          <a:p>
            <a:pPr marL="193675" indent="-193675" eaLnBrk="0" latinLnBrk="0" hangingPunct="0">
              <a:lnSpc>
                <a:spcPct val="150000"/>
              </a:lnSpc>
              <a:buBlip>
                <a:blip r:embed="rId2"/>
              </a:buBlip>
            </a:pPr>
            <a:r>
              <a:rPr lang="ko-KR" altLang="en-US" sz="1400" dirty="0">
                <a:latin typeface="가는각진제목체" pitchFamily="18" charset="-127"/>
                <a:ea typeface="가는각진제목체" pitchFamily="18" charset="-127"/>
              </a:rPr>
              <a:t>기타 시스템 </a:t>
            </a:r>
            <a:r>
              <a:rPr lang="en-US" altLang="ko-KR" sz="1400" dirty="0">
                <a:latin typeface="가는각진제목체" pitchFamily="18" charset="-127"/>
                <a:ea typeface="가는각진제목체" pitchFamily="18" charset="-127"/>
              </a:rPr>
              <a:t>: </a:t>
            </a:r>
            <a:r>
              <a:rPr lang="ko-KR" altLang="en-US" sz="1400" dirty="0">
                <a:latin typeface="가는각진제목체" pitchFamily="18" charset="-127"/>
                <a:ea typeface="가는각진제목체" pitchFamily="18" charset="-127"/>
              </a:rPr>
              <a:t>시스템에 적합한 형태의 포맷 요구</a:t>
            </a:r>
          </a:p>
          <a:p>
            <a:pPr marL="193675" indent="-193675" eaLnBrk="0" latinLnBrk="0" hangingPunct="0">
              <a:lnSpc>
                <a:spcPct val="150000"/>
              </a:lnSpc>
              <a:buBlip>
                <a:blip r:embed="rId2"/>
              </a:buBlip>
            </a:pPr>
            <a:endParaRPr lang="en-US" altLang="ko-KR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89" name="Rectangle 8"/>
          <p:cNvSpPr>
            <a:spLocks noChangeArrowheads="1"/>
          </p:cNvSpPr>
          <p:nvPr/>
        </p:nvSpPr>
        <p:spPr bwMode="auto">
          <a:xfrm>
            <a:off x="4932332" y="2873396"/>
            <a:ext cx="3963988" cy="322263"/>
          </a:xfrm>
          <a:prstGeom prst="rect">
            <a:avLst/>
          </a:prstGeom>
          <a:gradFill rotWithShape="0">
            <a:gsLst>
              <a:gs pos="0">
                <a:srgbClr val="003399">
                  <a:gamma/>
                  <a:shade val="36471"/>
                  <a:invGamma/>
                </a:srgbClr>
              </a:gs>
              <a:gs pos="50000">
                <a:srgbClr val="003399"/>
              </a:gs>
              <a:gs pos="100000">
                <a:srgbClr val="003399">
                  <a:gamma/>
                  <a:shade val="36471"/>
                  <a:invGamma/>
                </a:srgbClr>
              </a:gs>
            </a:gsLst>
            <a:lin ang="0" scaled="1"/>
          </a:gradFill>
          <a:ln w="63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latinLnBrk="0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대외계 시스템</a:t>
            </a:r>
            <a:endParaRPr lang="en-US" altLang="ko-KR" sz="1400" b="1" dirty="0">
              <a:solidFill>
                <a:schemeClr val="bg1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90" name="왼쪽/오른쪽 화살표 89"/>
          <p:cNvSpPr/>
          <p:nvPr/>
        </p:nvSpPr>
        <p:spPr bwMode="auto">
          <a:xfrm>
            <a:off x="4225895" y="4019571"/>
            <a:ext cx="584200" cy="365125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sz="1200" b="1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91" name="TextBox 101"/>
          <p:cNvSpPr txBox="1">
            <a:spLocks noChangeArrowheads="1"/>
          </p:cNvSpPr>
          <p:nvPr/>
        </p:nvSpPr>
        <p:spPr bwMode="auto">
          <a:xfrm>
            <a:off x="4057620" y="3662384"/>
            <a:ext cx="8899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C00000"/>
                </a:solidFill>
                <a:latin typeface="가는각진제목체" pitchFamily="18" charset="-127"/>
                <a:ea typeface="가는각진제목체" pitchFamily="18" charset="-127"/>
                <a:cs typeface="Arial" charset="0"/>
              </a:rPr>
              <a:t>Open API</a:t>
            </a:r>
          </a:p>
        </p:txBody>
      </p:sp>
      <p:sp>
        <p:nvSpPr>
          <p:cNvPr id="92" name="위로 구부러진 화살표 91"/>
          <p:cNvSpPr/>
          <p:nvPr/>
        </p:nvSpPr>
        <p:spPr bwMode="auto">
          <a:xfrm>
            <a:off x="3167032" y="5662634"/>
            <a:ext cx="2701925" cy="766762"/>
          </a:xfrm>
          <a:prstGeom prst="curvedUp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99" name="위로 구부러진 화살표 98"/>
          <p:cNvSpPr/>
          <p:nvPr/>
        </p:nvSpPr>
        <p:spPr bwMode="auto">
          <a:xfrm rot="10800000">
            <a:off x="3057495" y="2047896"/>
            <a:ext cx="2628900" cy="693738"/>
          </a:xfrm>
          <a:prstGeom prst="curvedUp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02" name="Rectangle 83"/>
          <p:cNvSpPr>
            <a:spLocks noChangeArrowheads="1"/>
          </p:cNvSpPr>
          <p:nvPr/>
        </p:nvSpPr>
        <p:spPr bwMode="auto">
          <a:xfrm>
            <a:off x="1142976" y="6137296"/>
            <a:ext cx="2176491" cy="255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ko-KR" altLang="en-US" sz="1000" dirty="0">
                <a:latin typeface="가는각진제목체" pitchFamily="18" charset="-127"/>
                <a:ea typeface="가는각진제목체" pitchFamily="18" charset="-127"/>
              </a:rPr>
              <a:t>지정된 포맷의 </a:t>
            </a:r>
            <a:r>
              <a:rPr lang="ko-KR" altLang="en-US" sz="1000" dirty="0" smtClean="0">
                <a:latin typeface="가는각진제목체" pitchFamily="18" charset="-127"/>
                <a:ea typeface="가는각진제목체" pitchFamily="18" charset="-127"/>
              </a:rPr>
              <a:t>파일 </a:t>
            </a:r>
            <a:r>
              <a:rPr lang="en-US" altLang="ko-KR" sz="1000" dirty="0" smtClean="0">
                <a:latin typeface="가는각진제목체" pitchFamily="18" charset="-127"/>
                <a:ea typeface="가는각진제목체" pitchFamily="18" charset="-127"/>
              </a:rPr>
              <a:t>(NewsML, XML)</a:t>
            </a:r>
            <a:endParaRPr lang="ko-KR" altLang="ko-KR" sz="10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05" name="Rectangle 83"/>
          <p:cNvSpPr>
            <a:spLocks noChangeArrowheads="1"/>
          </p:cNvSpPr>
          <p:nvPr/>
        </p:nvSpPr>
        <p:spPr bwMode="auto">
          <a:xfrm>
            <a:off x="5613370" y="2047896"/>
            <a:ext cx="2173340" cy="255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ko-KR" altLang="en-US" sz="1000" dirty="0">
                <a:latin typeface="가는각진제목체" pitchFamily="18" charset="-127"/>
                <a:ea typeface="가는각진제목체" pitchFamily="18" charset="-127"/>
              </a:rPr>
              <a:t>지정된 포맷의 </a:t>
            </a:r>
            <a:r>
              <a:rPr lang="ko-KR" altLang="en-US" sz="1000" dirty="0" smtClean="0">
                <a:latin typeface="가는각진제목체" pitchFamily="18" charset="-127"/>
                <a:ea typeface="가는각진제목체" pitchFamily="18" charset="-127"/>
              </a:rPr>
              <a:t>파일 </a:t>
            </a:r>
            <a:r>
              <a:rPr lang="en-US" altLang="ko-KR" sz="1000" dirty="0" smtClean="0">
                <a:latin typeface="가는각진제목체" pitchFamily="18" charset="-127"/>
                <a:ea typeface="가는각진제목체" pitchFamily="18" charset="-127"/>
              </a:rPr>
              <a:t>(NewsML, XML)</a:t>
            </a:r>
            <a:endParaRPr lang="ko-KR" altLang="ko-KR" sz="10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12" name="TextBox 27"/>
          <p:cNvSpPr txBox="1">
            <a:spLocks noChangeArrowheads="1"/>
          </p:cNvSpPr>
          <p:nvPr/>
        </p:nvSpPr>
        <p:spPr bwMode="auto">
          <a:xfrm>
            <a:off x="4190970" y="2157434"/>
            <a:ext cx="4603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C00000"/>
                </a:solidFill>
                <a:latin typeface="가는각진제목체" pitchFamily="18" charset="-127"/>
                <a:ea typeface="가는각진제목체" pitchFamily="18" charset="-127"/>
                <a:cs typeface="Arial" charset="0"/>
              </a:rPr>
              <a:t>FTP</a:t>
            </a:r>
          </a:p>
        </p:txBody>
      </p:sp>
      <p:sp>
        <p:nvSpPr>
          <p:cNvPr id="113" name="TextBox 28"/>
          <p:cNvSpPr txBox="1">
            <a:spLocks noChangeArrowheads="1"/>
          </p:cNvSpPr>
          <p:nvPr/>
        </p:nvSpPr>
        <p:spPr bwMode="auto">
          <a:xfrm>
            <a:off x="4190970" y="5954734"/>
            <a:ext cx="4603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C00000"/>
                </a:solidFill>
                <a:latin typeface="가는각진제목체" pitchFamily="18" charset="-127"/>
                <a:ea typeface="가는각진제목체" pitchFamily="18" charset="-127"/>
                <a:cs typeface="Arial" charset="0"/>
              </a:rPr>
              <a:t>FTP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0" y="0"/>
            <a:ext cx="7786710" cy="41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7.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토네이도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CMS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소개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–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시연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5" name="Rectangle 5"/>
          <p:cNvSpPr>
            <a:spLocks noChangeArrowheads="1"/>
          </p:cNvSpPr>
          <p:nvPr/>
        </p:nvSpPr>
        <p:spPr bwMode="gray">
          <a:xfrm>
            <a:off x="250622" y="981058"/>
            <a:ext cx="8507920" cy="5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" tIns="0" rIns="10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400" dirty="0" smtClean="0">
                <a:latin typeface="+mn-ea"/>
              </a:rPr>
              <a:t>Tornado CMS</a:t>
            </a:r>
            <a:r>
              <a:rPr lang="ko-KR" altLang="en-US" sz="1400" dirty="0" smtClean="0">
                <a:latin typeface="+mn-ea"/>
              </a:rPr>
              <a:t>에서 기사를 작성하기 위한 작업 절차는 아래와 같습니다</a:t>
            </a:r>
            <a:r>
              <a:rPr lang="en-US" altLang="ko-KR" sz="1400" dirty="0" smtClean="0">
                <a:latin typeface="+mn-ea"/>
              </a:rPr>
              <a:t>. </a:t>
            </a:r>
            <a:r>
              <a:rPr lang="ko-KR" altLang="en-US" sz="1400" dirty="0" smtClean="0">
                <a:latin typeface="+mn-ea"/>
              </a:rPr>
              <a:t>아래 절차는 다양한 요구 조건에 따라 변경이 가능하며 각 단계가 생략 되거나 추가 될 수 있도록 지원합니다</a:t>
            </a:r>
            <a:endParaRPr lang="en-US" altLang="ko-KR" sz="1400" dirty="0">
              <a:latin typeface="+mn-ea"/>
            </a:endParaRPr>
          </a:p>
        </p:txBody>
      </p:sp>
      <p:sp>
        <p:nvSpPr>
          <p:cNvPr id="146" name="Rectangle 158"/>
          <p:cNvSpPr>
            <a:spLocks noChangeArrowheads="1"/>
          </p:cNvSpPr>
          <p:nvPr/>
        </p:nvSpPr>
        <p:spPr bwMode="auto">
          <a:xfrm>
            <a:off x="57150" y="1785926"/>
            <a:ext cx="9036050" cy="4738699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47" name="Text Box 8"/>
          <p:cNvSpPr txBox="1">
            <a:spLocks noChangeArrowheads="1"/>
          </p:cNvSpPr>
          <p:nvPr/>
        </p:nvSpPr>
        <p:spPr bwMode="auto">
          <a:xfrm>
            <a:off x="142844" y="1928833"/>
            <a:ext cx="2459037" cy="323850"/>
          </a:xfrm>
          <a:prstGeom prst="rect">
            <a:avLst/>
          </a:prstGeom>
          <a:solidFill>
            <a:srgbClr val="003366">
              <a:alpha val="91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기사 관리 메인 화면</a:t>
            </a:r>
          </a:p>
        </p:txBody>
      </p:sp>
      <p:sp>
        <p:nvSpPr>
          <p:cNvPr id="148" name="Rectangle 9"/>
          <p:cNvSpPr>
            <a:spLocks noChangeArrowheads="1"/>
          </p:cNvSpPr>
          <p:nvPr/>
        </p:nvSpPr>
        <p:spPr bwMode="auto">
          <a:xfrm>
            <a:off x="142844" y="2252683"/>
            <a:ext cx="2449512" cy="719137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ko-KR" sz="1200" dirty="0"/>
              <a:t> </a:t>
            </a:r>
            <a:r>
              <a:rPr lang="ko-KR" altLang="en-US" sz="1200" dirty="0"/>
              <a:t>기사를 작성하는 작업 환경</a:t>
            </a:r>
          </a:p>
          <a:p>
            <a:pPr>
              <a:buFontTx/>
              <a:buChar char="-"/>
            </a:pPr>
            <a:r>
              <a:rPr lang="ko-KR" altLang="en-US" sz="1200" dirty="0"/>
              <a:t> 기자 별로 다른 작업 환경을 제공</a:t>
            </a:r>
          </a:p>
        </p:txBody>
      </p:sp>
      <p:sp>
        <p:nvSpPr>
          <p:cNvPr id="149" name="Text Box 12"/>
          <p:cNvSpPr txBox="1">
            <a:spLocks noChangeArrowheads="1"/>
          </p:cNvSpPr>
          <p:nvPr/>
        </p:nvSpPr>
        <p:spPr bwMode="auto">
          <a:xfrm>
            <a:off x="150828" y="3621108"/>
            <a:ext cx="2451054" cy="323850"/>
          </a:xfrm>
          <a:prstGeom prst="rect">
            <a:avLst/>
          </a:prstGeom>
          <a:solidFill>
            <a:srgbClr val="003366">
              <a:alpha val="91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기사 분류 선택</a:t>
            </a:r>
          </a:p>
        </p:txBody>
      </p:sp>
      <p:sp>
        <p:nvSpPr>
          <p:cNvPr id="150" name="Rectangle 13"/>
          <p:cNvSpPr>
            <a:spLocks noChangeArrowheads="1"/>
          </p:cNvSpPr>
          <p:nvPr/>
        </p:nvSpPr>
        <p:spPr bwMode="auto">
          <a:xfrm>
            <a:off x="142844" y="3944958"/>
            <a:ext cx="2449512" cy="719137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ko-KR" sz="1200"/>
              <a:t> </a:t>
            </a:r>
            <a:r>
              <a:rPr lang="ko-KR" altLang="en-US" sz="1200"/>
              <a:t>기사를 분류 별로 구분 하여 관리 가능</a:t>
            </a:r>
          </a:p>
        </p:txBody>
      </p:sp>
      <p:sp>
        <p:nvSpPr>
          <p:cNvPr id="151" name="Text Box 16"/>
          <p:cNvSpPr txBox="1">
            <a:spLocks noChangeArrowheads="1"/>
          </p:cNvSpPr>
          <p:nvPr/>
        </p:nvSpPr>
        <p:spPr bwMode="auto">
          <a:xfrm>
            <a:off x="150828" y="5313383"/>
            <a:ext cx="2451054" cy="323850"/>
          </a:xfrm>
          <a:prstGeom prst="rect">
            <a:avLst/>
          </a:prstGeom>
          <a:solidFill>
            <a:srgbClr val="003366">
              <a:alpha val="91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기사 입력</a:t>
            </a:r>
            <a:r>
              <a:rPr lang="en-US" altLang="ko-KR" sz="1400" b="1">
                <a:solidFill>
                  <a:schemeClr val="bg1"/>
                </a:solidFill>
              </a:rPr>
              <a:t>/</a:t>
            </a:r>
            <a:r>
              <a:rPr lang="ko-KR" altLang="en-US" sz="1400" b="1">
                <a:solidFill>
                  <a:schemeClr val="bg1"/>
                </a:solidFill>
              </a:rPr>
              <a:t>수정</a:t>
            </a:r>
          </a:p>
        </p:txBody>
      </p:sp>
      <p:sp>
        <p:nvSpPr>
          <p:cNvPr id="152" name="Rectangle 17"/>
          <p:cNvSpPr>
            <a:spLocks noChangeArrowheads="1"/>
          </p:cNvSpPr>
          <p:nvPr/>
        </p:nvSpPr>
        <p:spPr bwMode="auto">
          <a:xfrm>
            <a:off x="142844" y="5637233"/>
            <a:ext cx="2449512" cy="720725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ko-KR" sz="1200"/>
              <a:t> </a:t>
            </a:r>
            <a:r>
              <a:rPr lang="ko-KR" altLang="en-US" sz="1200"/>
              <a:t>기사를 신규로 작성</a:t>
            </a:r>
          </a:p>
          <a:p>
            <a:pPr>
              <a:buFontTx/>
              <a:buChar char="-"/>
            </a:pPr>
            <a:r>
              <a:rPr lang="ko-KR" altLang="en-US" sz="1200"/>
              <a:t> </a:t>
            </a:r>
            <a:r>
              <a:rPr lang="en-US" altLang="ko-KR" sz="1200"/>
              <a:t>CTS</a:t>
            </a:r>
            <a:r>
              <a:rPr lang="ko-KR" altLang="en-US" sz="1200"/>
              <a:t>나 연합에서 입력된 기사 수정</a:t>
            </a:r>
          </a:p>
        </p:txBody>
      </p:sp>
      <p:sp>
        <p:nvSpPr>
          <p:cNvPr id="153" name="AutoShape 18"/>
          <p:cNvSpPr>
            <a:spLocks noChangeArrowheads="1"/>
          </p:cNvSpPr>
          <p:nvPr/>
        </p:nvSpPr>
        <p:spPr bwMode="auto">
          <a:xfrm>
            <a:off x="900081" y="3078183"/>
            <a:ext cx="900113" cy="4683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6699">
              <a:alpha val="52000"/>
            </a:srgbClr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4" name="AutoShape 19"/>
          <p:cNvSpPr>
            <a:spLocks noChangeArrowheads="1"/>
          </p:cNvSpPr>
          <p:nvPr/>
        </p:nvSpPr>
        <p:spPr bwMode="auto">
          <a:xfrm>
            <a:off x="900081" y="4772045"/>
            <a:ext cx="900113" cy="468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6699">
              <a:alpha val="52000"/>
            </a:srgbClr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5" name="Text Box 22"/>
          <p:cNvSpPr txBox="1">
            <a:spLocks noChangeArrowheads="1"/>
          </p:cNvSpPr>
          <p:nvPr/>
        </p:nvSpPr>
        <p:spPr bwMode="auto">
          <a:xfrm>
            <a:off x="6572264" y="1928833"/>
            <a:ext cx="2451055" cy="323850"/>
          </a:xfrm>
          <a:prstGeom prst="rect">
            <a:avLst/>
          </a:prstGeom>
          <a:solidFill>
            <a:srgbClr val="003366">
              <a:alpha val="91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사이트 할당</a:t>
            </a:r>
          </a:p>
        </p:txBody>
      </p:sp>
      <p:sp>
        <p:nvSpPr>
          <p:cNvPr id="156" name="Rectangle 23"/>
          <p:cNvSpPr>
            <a:spLocks noChangeArrowheads="1"/>
          </p:cNvSpPr>
          <p:nvPr/>
        </p:nvSpPr>
        <p:spPr bwMode="auto">
          <a:xfrm>
            <a:off x="6564281" y="2252683"/>
            <a:ext cx="2449513" cy="719137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ko-KR" sz="1200"/>
              <a:t> </a:t>
            </a:r>
            <a:r>
              <a:rPr lang="ko-KR" altLang="en-US" sz="1200"/>
              <a:t>작성된 기사의 사이트 할당</a:t>
            </a:r>
          </a:p>
          <a:p>
            <a:pPr>
              <a:buFontTx/>
              <a:buChar char="-"/>
            </a:pPr>
            <a:r>
              <a:rPr lang="ko-KR" altLang="en-US" sz="1200"/>
              <a:t> 한 기사의 다양한 사이트 할당</a:t>
            </a:r>
          </a:p>
        </p:txBody>
      </p:sp>
      <p:sp>
        <p:nvSpPr>
          <p:cNvPr id="157" name="Text Box 26"/>
          <p:cNvSpPr txBox="1">
            <a:spLocks noChangeArrowheads="1"/>
          </p:cNvSpPr>
          <p:nvPr/>
        </p:nvSpPr>
        <p:spPr bwMode="auto">
          <a:xfrm>
            <a:off x="6572264" y="3621108"/>
            <a:ext cx="2451055" cy="323850"/>
          </a:xfrm>
          <a:prstGeom prst="rect">
            <a:avLst/>
          </a:prstGeom>
          <a:solidFill>
            <a:srgbClr val="003366">
              <a:alpha val="91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기사 배포</a:t>
            </a:r>
          </a:p>
        </p:txBody>
      </p:sp>
      <p:sp>
        <p:nvSpPr>
          <p:cNvPr id="158" name="Rectangle 27"/>
          <p:cNvSpPr>
            <a:spLocks noChangeArrowheads="1"/>
          </p:cNvSpPr>
          <p:nvPr/>
        </p:nvSpPr>
        <p:spPr bwMode="auto">
          <a:xfrm>
            <a:off x="6564281" y="3944958"/>
            <a:ext cx="2449513" cy="719137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ko-KR" sz="1200"/>
              <a:t> </a:t>
            </a:r>
            <a:r>
              <a:rPr lang="ko-KR" altLang="en-US" sz="1200"/>
              <a:t>작성된 기사의 배포</a:t>
            </a:r>
          </a:p>
        </p:txBody>
      </p:sp>
      <p:sp>
        <p:nvSpPr>
          <p:cNvPr id="159" name="Text Box 30"/>
          <p:cNvSpPr txBox="1">
            <a:spLocks noChangeArrowheads="1"/>
          </p:cNvSpPr>
          <p:nvPr/>
        </p:nvSpPr>
        <p:spPr bwMode="auto">
          <a:xfrm>
            <a:off x="6572264" y="5313383"/>
            <a:ext cx="2451055" cy="323850"/>
          </a:xfrm>
          <a:prstGeom prst="rect">
            <a:avLst/>
          </a:prstGeom>
          <a:solidFill>
            <a:srgbClr val="003366">
              <a:alpha val="91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원 스탑 배포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6564281" y="5637233"/>
            <a:ext cx="2449513" cy="720725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ko-KR" sz="1200"/>
              <a:t> </a:t>
            </a:r>
            <a:r>
              <a:rPr lang="ko-KR" altLang="en-US" sz="1200"/>
              <a:t>특종이나 인터넷 뉴스의 작성을 위한 </a:t>
            </a:r>
            <a:r>
              <a:rPr lang="en-US" altLang="ko-KR" sz="1200"/>
              <a:t/>
            </a:r>
            <a:br>
              <a:rPr lang="en-US" altLang="ko-KR" sz="1200"/>
            </a:br>
            <a:r>
              <a:rPr lang="en-US" altLang="ko-KR" sz="1200"/>
              <a:t>  </a:t>
            </a:r>
            <a:r>
              <a:rPr lang="ko-KR" altLang="en-US" sz="1200"/>
              <a:t>원 스탑 배포</a:t>
            </a:r>
            <a:endParaRPr lang="en-US" altLang="ko-KR" sz="1200"/>
          </a:p>
        </p:txBody>
      </p:sp>
      <p:sp>
        <p:nvSpPr>
          <p:cNvPr id="161" name="AutoShape 32"/>
          <p:cNvSpPr>
            <a:spLocks noChangeArrowheads="1"/>
          </p:cNvSpPr>
          <p:nvPr/>
        </p:nvSpPr>
        <p:spPr bwMode="auto">
          <a:xfrm>
            <a:off x="7321519" y="3078183"/>
            <a:ext cx="900112" cy="4683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6699">
              <a:alpha val="52000"/>
            </a:srgbClr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2" name="AutoShape 33"/>
          <p:cNvSpPr>
            <a:spLocks noChangeArrowheads="1"/>
          </p:cNvSpPr>
          <p:nvPr/>
        </p:nvSpPr>
        <p:spPr bwMode="auto">
          <a:xfrm>
            <a:off x="7321519" y="4772045"/>
            <a:ext cx="900112" cy="468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6699">
              <a:alpha val="52000"/>
            </a:srgbClr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" name="Text Box 36"/>
          <p:cNvSpPr txBox="1">
            <a:spLocks noChangeArrowheads="1"/>
          </p:cNvSpPr>
          <p:nvPr/>
        </p:nvSpPr>
        <p:spPr bwMode="auto">
          <a:xfrm>
            <a:off x="3359170" y="1928833"/>
            <a:ext cx="2452636" cy="323850"/>
          </a:xfrm>
          <a:prstGeom prst="rect">
            <a:avLst/>
          </a:prstGeom>
          <a:solidFill>
            <a:srgbClr val="003366">
              <a:alpha val="91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관련 기사 입력</a:t>
            </a:r>
          </a:p>
        </p:txBody>
      </p:sp>
      <p:sp>
        <p:nvSpPr>
          <p:cNvPr id="164" name="Rectangle 37"/>
          <p:cNvSpPr>
            <a:spLocks noChangeArrowheads="1"/>
          </p:cNvSpPr>
          <p:nvPr/>
        </p:nvSpPr>
        <p:spPr bwMode="auto">
          <a:xfrm>
            <a:off x="3351181" y="2252683"/>
            <a:ext cx="2451094" cy="719137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ko-KR" sz="1200"/>
              <a:t> </a:t>
            </a:r>
            <a:r>
              <a:rPr lang="ko-KR" altLang="en-US" sz="1200"/>
              <a:t>해당 기사에 관련된 다른 기사 할당</a:t>
            </a:r>
          </a:p>
          <a:p>
            <a:pPr>
              <a:buFontTx/>
              <a:buChar char="-"/>
            </a:pPr>
            <a:r>
              <a:rPr lang="ko-KR" altLang="en-US" sz="1200"/>
              <a:t> 할당된 기사의 제목</a:t>
            </a:r>
            <a:r>
              <a:rPr lang="en-US" altLang="ko-KR" sz="1200"/>
              <a:t>/</a:t>
            </a:r>
            <a:r>
              <a:rPr lang="ko-KR" altLang="en-US" sz="1200"/>
              <a:t>내용을 재사용</a:t>
            </a:r>
          </a:p>
        </p:txBody>
      </p:sp>
      <p:sp>
        <p:nvSpPr>
          <p:cNvPr id="165" name="Text Box 40"/>
          <p:cNvSpPr txBox="1">
            <a:spLocks noChangeArrowheads="1"/>
          </p:cNvSpPr>
          <p:nvPr/>
        </p:nvSpPr>
        <p:spPr bwMode="auto">
          <a:xfrm>
            <a:off x="3359170" y="3621108"/>
            <a:ext cx="2452636" cy="323850"/>
          </a:xfrm>
          <a:prstGeom prst="rect">
            <a:avLst/>
          </a:prstGeom>
          <a:solidFill>
            <a:srgbClr val="003366">
              <a:alpha val="91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관련 동화상 입력</a:t>
            </a:r>
          </a:p>
        </p:txBody>
      </p:sp>
      <p:sp>
        <p:nvSpPr>
          <p:cNvPr id="166" name="Rectangle 41"/>
          <p:cNvSpPr>
            <a:spLocks noChangeArrowheads="1"/>
          </p:cNvSpPr>
          <p:nvPr/>
        </p:nvSpPr>
        <p:spPr bwMode="auto">
          <a:xfrm>
            <a:off x="3351181" y="3944958"/>
            <a:ext cx="2451094" cy="719137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ko-KR" sz="1200"/>
              <a:t> </a:t>
            </a:r>
            <a:r>
              <a:rPr lang="ko-KR" altLang="en-US" sz="1200"/>
              <a:t>해당 기사에 관련된 동화상 입력</a:t>
            </a:r>
            <a:endParaRPr lang="en-US" altLang="ko-KR" sz="1200"/>
          </a:p>
          <a:p>
            <a:pPr>
              <a:buFontTx/>
              <a:buChar char="-"/>
            </a:pPr>
            <a:r>
              <a:rPr lang="ko-KR" altLang="en-US" sz="1200"/>
              <a:t> 할당된 동화상을 기사 내용에 재입력</a:t>
            </a:r>
          </a:p>
        </p:txBody>
      </p:sp>
      <p:sp>
        <p:nvSpPr>
          <p:cNvPr id="167" name="Text Box 44"/>
          <p:cNvSpPr txBox="1">
            <a:spLocks noChangeArrowheads="1"/>
          </p:cNvSpPr>
          <p:nvPr/>
        </p:nvSpPr>
        <p:spPr bwMode="auto">
          <a:xfrm>
            <a:off x="3359170" y="5313383"/>
            <a:ext cx="2452636" cy="323850"/>
          </a:xfrm>
          <a:prstGeom prst="rect">
            <a:avLst/>
          </a:prstGeom>
          <a:solidFill>
            <a:srgbClr val="003366">
              <a:alpha val="91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ko-KR" altLang="en-US" sz="1400" b="1">
                <a:solidFill>
                  <a:schemeClr val="bg1"/>
                </a:solidFill>
              </a:rPr>
              <a:t>배포</a:t>
            </a:r>
            <a:r>
              <a:rPr lang="en-US" altLang="ko-KR" sz="1400" b="1">
                <a:solidFill>
                  <a:schemeClr val="bg1"/>
                </a:solidFill>
              </a:rPr>
              <a:t>(</a:t>
            </a:r>
            <a:r>
              <a:rPr lang="ko-KR" altLang="en-US" sz="1400" b="1">
                <a:solidFill>
                  <a:schemeClr val="bg1"/>
                </a:solidFill>
              </a:rPr>
              <a:t>출고</a:t>
            </a:r>
            <a:r>
              <a:rPr lang="en-US" altLang="ko-KR" sz="1400" b="1">
                <a:solidFill>
                  <a:schemeClr val="bg1"/>
                </a:solidFill>
              </a:rPr>
              <a:t>) </a:t>
            </a:r>
            <a:r>
              <a:rPr lang="ko-KR" altLang="en-US" sz="1400" b="1">
                <a:solidFill>
                  <a:schemeClr val="bg1"/>
                </a:solidFill>
              </a:rPr>
              <a:t>정보 입력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3351181" y="5637233"/>
            <a:ext cx="2451094" cy="720725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ko-KR" sz="1200" dirty="0"/>
              <a:t> </a:t>
            </a:r>
            <a:r>
              <a:rPr lang="ko-KR" altLang="en-US" sz="1200" dirty="0"/>
              <a:t>기사에 대한 다양한 배포 정보 입력</a:t>
            </a:r>
            <a:endParaRPr lang="en-US" altLang="ko-KR" sz="1200" dirty="0"/>
          </a:p>
          <a:p>
            <a:pPr>
              <a:buFontTx/>
              <a:buChar char="-"/>
            </a:pPr>
            <a:r>
              <a:rPr lang="ko-KR" altLang="en-US" sz="1200" dirty="0"/>
              <a:t> 외부 포탈 사이트 전송</a:t>
            </a:r>
          </a:p>
          <a:p>
            <a:pPr>
              <a:buFontTx/>
              <a:buChar char="-"/>
            </a:pPr>
            <a:r>
              <a:rPr lang="ko-KR" altLang="en-US" sz="1200" dirty="0"/>
              <a:t> 타 시스템 </a:t>
            </a:r>
            <a:r>
              <a:rPr lang="en-US" altLang="ko-KR" sz="1200" dirty="0"/>
              <a:t>(CTS) </a:t>
            </a:r>
            <a:r>
              <a:rPr lang="ko-KR" altLang="en-US" sz="1200" dirty="0" smtClean="0"/>
              <a:t>전송</a:t>
            </a:r>
            <a:endParaRPr lang="en-US" altLang="ko-KR" sz="1200" dirty="0"/>
          </a:p>
        </p:txBody>
      </p:sp>
      <p:sp>
        <p:nvSpPr>
          <p:cNvPr id="169" name="AutoShape 46"/>
          <p:cNvSpPr>
            <a:spLocks noChangeArrowheads="1"/>
          </p:cNvSpPr>
          <p:nvPr/>
        </p:nvSpPr>
        <p:spPr bwMode="auto">
          <a:xfrm>
            <a:off x="4108419" y="3078183"/>
            <a:ext cx="901700" cy="4683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6699">
              <a:alpha val="52000"/>
            </a:srgbClr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0" name="AutoShape 47"/>
          <p:cNvSpPr>
            <a:spLocks noChangeArrowheads="1"/>
          </p:cNvSpPr>
          <p:nvPr/>
        </p:nvSpPr>
        <p:spPr bwMode="auto">
          <a:xfrm>
            <a:off x="4108419" y="4772045"/>
            <a:ext cx="901700" cy="468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6699">
              <a:alpha val="52000"/>
            </a:srgbClr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171" name="AutoShape 48"/>
          <p:cNvCxnSpPr>
            <a:cxnSpLocks noChangeShapeType="1"/>
          </p:cNvCxnSpPr>
          <p:nvPr/>
        </p:nvCxnSpPr>
        <p:spPr bwMode="auto">
          <a:xfrm flipV="1">
            <a:off x="2592356" y="2613045"/>
            <a:ext cx="758825" cy="3384550"/>
          </a:xfrm>
          <a:prstGeom prst="bentConnector3">
            <a:avLst>
              <a:gd name="adj1" fmla="val 49792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AutoShape 49"/>
          <p:cNvCxnSpPr>
            <a:cxnSpLocks noChangeShapeType="1"/>
          </p:cNvCxnSpPr>
          <p:nvPr/>
        </p:nvCxnSpPr>
        <p:spPr bwMode="auto">
          <a:xfrm flipV="1">
            <a:off x="5800694" y="2613045"/>
            <a:ext cx="758825" cy="3384550"/>
          </a:xfrm>
          <a:prstGeom prst="bentConnector3">
            <a:avLst>
              <a:gd name="adj1" fmla="val 49792"/>
            </a:avLst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250622" y="1844675"/>
            <a:ext cx="8642757" cy="4679950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gray">
          <a:xfrm>
            <a:off x="250825" y="981075"/>
            <a:ext cx="871378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" tIns="0" rIns="10800">
            <a:spAutoFit/>
          </a:bodyPr>
          <a:lstStyle/>
          <a:p>
            <a:pPr algn="l">
              <a:spcBef>
                <a:spcPct val="20000"/>
              </a:spcBef>
            </a:pPr>
            <a:r>
              <a:rPr lang="ko-KR" altLang="en-US" sz="1400" b="0" dirty="0" smtClean="0">
                <a:latin typeface="+mn-ea"/>
              </a:rPr>
              <a:t>통합 </a:t>
            </a:r>
            <a:r>
              <a:rPr lang="en-US" altLang="ko-KR" sz="1400" b="0" dirty="0" smtClean="0">
                <a:latin typeface="+mn-ea"/>
              </a:rPr>
              <a:t>DB</a:t>
            </a:r>
            <a:r>
              <a:rPr lang="ko-KR" altLang="en-US" sz="1400" b="0" dirty="0" smtClean="0">
                <a:latin typeface="+mn-ea"/>
              </a:rPr>
              <a:t>의 목표는 모든 컨텐츠를 효과적이고 체계적으로 관리 및 축적할 수 있는 통합 데이터베이스를 구축하는 것입니다</a:t>
            </a:r>
            <a:r>
              <a:rPr lang="en-US" altLang="ko-KR" sz="1400" b="0" dirty="0" smtClean="0">
                <a:latin typeface="+mn-ea"/>
              </a:rPr>
              <a:t>. </a:t>
            </a:r>
            <a:br>
              <a:rPr lang="en-US" altLang="ko-KR" sz="1400" b="0" dirty="0" smtClean="0">
                <a:latin typeface="+mn-ea"/>
              </a:rPr>
            </a:br>
            <a:r>
              <a:rPr lang="ko-KR" altLang="en-US" sz="1400" dirty="0" smtClean="0">
                <a:latin typeface="+mn-ea"/>
              </a:rPr>
              <a:t>컨텐츠들의 통합 관리를 통해 컨텐츠 간의 관계 정보를 보강하고 그 정보를 이용한 컨텐츠의 효율적 재사용을 가능하게 합니다</a:t>
            </a:r>
            <a:r>
              <a:rPr lang="en-US" altLang="ko-KR" sz="1400" dirty="0" smtClean="0">
                <a:latin typeface="+mn-ea"/>
              </a:rPr>
              <a:t>. </a:t>
            </a:r>
            <a:r>
              <a:rPr lang="ko-KR" altLang="en-US" sz="1400" dirty="0" smtClean="0">
                <a:latin typeface="+mn-ea"/>
              </a:rPr>
              <a:t>또한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향후 추가되는 </a:t>
            </a:r>
            <a:r>
              <a:rPr lang="en-US" altLang="ko-KR" sz="1400" dirty="0" smtClean="0">
                <a:latin typeface="+mn-ea"/>
              </a:rPr>
              <a:t>DB</a:t>
            </a:r>
            <a:r>
              <a:rPr lang="ko-KR" altLang="en-US" sz="1400" dirty="0" smtClean="0">
                <a:latin typeface="+mn-ea"/>
              </a:rPr>
              <a:t>에 대해서도 유동적인 통합 </a:t>
            </a:r>
            <a:r>
              <a:rPr lang="en-US" altLang="ko-KR" sz="1400" dirty="0" smtClean="0">
                <a:latin typeface="+mn-ea"/>
              </a:rPr>
              <a:t>DB </a:t>
            </a:r>
            <a:r>
              <a:rPr lang="ko-KR" altLang="en-US" sz="1400" dirty="0" smtClean="0">
                <a:latin typeface="+mn-ea"/>
              </a:rPr>
              <a:t>구축이 가능합니다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b="0" dirty="0"/>
          </a:p>
        </p:txBody>
      </p:sp>
      <p:sp>
        <p:nvSpPr>
          <p:cNvPr id="85" name="Oval 68"/>
          <p:cNvSpPr>
            <a:spLocks noChangeArrowheads="1"/>
          </p:cNvSpPr>
          <p:nvPr/>
        </p:nvSpPr>
        <p:spPr bwMode="auto">
          <a:xfrm>
            <a:off x="900172" y="2082800"/>
            <a:ext cx="4291013" cy="4291013"/>
          </a:xfrm>
          <a:prstGeom prst="ellipse">
            <a:avLst/>
          </a:prstGeom>
          <a:gradFill rotWithShape="1">
            <a:gsLst>
              <a:gs pos="0">
                <a:srgbClr val="B7BED3"/>
              </a:gs>
              <a:gs pos="100000">
                <a:srgbClr val="B7BED3">
                  <a:gamma/>
                  <a:shade val="66275"/>
                  <a:invGamma/>
                </a:srgbClr>
              </a:gs>
            </a:gsLst>
            <a:lin ang="5400000" scaled="1"/>
          </a:gradFill>
          <a:ln w="28575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7" name="Oval 69"/>
          <p:cNvSpPr>
            <a:spLocks noChangeArrowheads="1"/>
          </p:cNvSpPr>
          <p:nvPr/>
        </p:nvSpPr>
        <p:spPr bwMode="auto">
          <a:xfrm>
            <a:off x="4029102" y="2014557"/>
            <a:ext cx="4291012" cy="4291013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" name="AutoShape 70"/>
          <p:cNvSpPr>
            <a:spLocks noChangeArrowheads="1"/>
          </p:cNvSpPr>
          <p:nvPr/>
        </p:nvSpPr>
        <p:spPr bwMode="auto">
          <a:xfrm>
            <a:off x="2462272" y="4229100"/>
            <a:ext cx="1555750" cy="1344613"/>
          </a:xfrm>
          <a:prstGeom prst="hexagon">
            <a:avLst>
              <a:gd name="adj" fmla="val 28926"/>
              <a:gd name="vf" fmla="val 115470"/>
            </a:avLst>
          </a:prstGeom>
          <a:gradFill rotWithShape="1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ko-KR" altLang="en-US" dirty="0" smtClean="0">
                <a:solidFill>
                  <a:srgbClr val="000000"/>
                </a:solidFill>
                <a:latin typeface="+mn-ea"/>
              </a:rPr>
              <a:t>화상 </a:t>
            </a: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DB</a:t>
            </a:r>
            <a:endParaRPr lang="ko-KR" altLang="en-US" i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91" name="AutoShape 71"/>
          <p:cNvSpPr>
            <a:spLocks noChangeArrowheads="1"/>
          </p:cNvSpPr>
          <p:nvPr/>
        </p:nvSpPr>
        <p:spPr bwMode="auto">
          <a:xfrm>
            <a:off x="2462272" y="2884488"/>
            <a:ext cx="1555750" cy="1344612"/>
          </a:xfrm>
          <a:prstGeom prst="hexagon">
            <a:avLst>
              <a:gd name="adj" fmla="val 28926"/>
              <a:gd name="vf" fmla="val 115470"/>
            </a:avLst>
          </a:prstGeom>
          <a:gradFill rotWithShape="1">
            <a:gsLst>
              <a:gs pos="0">
                <a:srgbClr val="00FFCC"/>
              </a:gs>
              <a:gs pos="100000">
                <a:srgbClr val="00FFCC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ko-KR" altLang="en-US" dirty="0" smtClean="0">
                <a:solidFill>
                  <a:srgbClr val="000000"/>
                </a:solidFill>
                <a:latin typeface="+mn-ea"/>
              </a:rPr>
              <a:t>기사</a:t>
            </a:r>
            <a:r>
              <a:rPr lang="ko-KR" altLang="en-US" i="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i="0" dirty="0" smtClean="0">
                <a:solidFill>
                  <a:srgbClr val="000000"/>
                </a:solidFill>
                <a:latin typeface="+mn-ea"/>
              </a:rPr>
              <a:t>DB</a:t>
            </a:r>
            <a:endParaRPr lang="ko-KR" altLang="en-US" i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92" name="AutoShape 72"/>
          <p:cNvSpPr>
            <a:spLocks noChangeArrowheads="1"/>
          </p:cNvSpPr>
          <p:nvPr/>
        </p:nvSpPr>
        <p:spPr bwMode="auto">
          <a:xfrm>
            <a:off x="3613210" y="2211388"/>
            <a:ext cx="1554162" cy="1344612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ko-KR" altLang="en-US" dirty="0" smtClean="0">
                <a:solidFill>
                  <a:srgbClr val="000000"/>
                </a:solidFill>
                <a:latin typeface="+mn-ea"/>
              </a:rPr>
              <a:t>인물 </a:t>
            </a: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DB</a:t>
            </a:r>
            <a:endParaRPr lang="ko-KR" altLang="en-US" i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93" name="AutoShape 73"/>
          <p:cNvSpPr>
            <a:spLocks noChangeArrowheads="1"/>
          </p:cNvSpPr>
          <p:nvPr/>
        </p:nvSpPr>
        <p:spPr bwMode="auto">
          <a:xfrm>
            <a:off x="3613210" y="4900613"/>
            <a:ext cx="1554162" cy="1344612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CCFF33"/>
              </a:gs>
              <a:gs pos="100000">
                <a:srgbClr val="CCFF33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ko-KR" altLang="en-US" dirty="0" smtClean="0">
                <a:solidFill>
                  <a:srgbClr val="000000"/>
                </a:solidFill>
                <a:latin typeface="+mn-ea"/>
              </a:rPr>
              <a:t>도서</a:t>
            </a: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DB</a:t>
            </a:r>
            <a:endParaRPr lang="ko-KR" altLang="en-US" i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94" name="AutoShape 74"/>
          <p:cNvSpPr>
            <a:spLocks noChangeArrowheads="1"/>
          </p:cNvSpPr>
          <p:nvPr/>
        </p:nvSpPr>
        <p:spPr bwMode="auto">
          <a:xfrm>
            <a:off x="4762560" y="4229100"/>
            <a:ext cx="1555750" cy="1344613"/>
          </a:xfrm>
          <a:prstGeom prst="hexagon">
            <a:avLst>
              <a:gd name="adj" fmla="val 28926"/>
              <a:gd name="vf" fmla="val 115470"/>
            </a:avLst>
          </a:prstGeom>
          <a:gradFill rotWithShape="1">
            <a:gsLst>
              <a:gs pos="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altLang="ko-KR" i="0" dirty="0" smtClean="0">
                <a:solidFill>
                  <a:srgbClr val="000000"/>
                </a:solidFill>
                <a:latin typeface="+mn-ea"/>
              </a:rPr>
              <a:t>PDF </a:t>
            </a:r>
            <a:r>
              <a:rPr lang="en-US" altLang="ko-KR" i="0" dirty="0" smtClean="0">
                <a:solidFill>
                  <a:srgbClr val="000000"/>
                </a:solidFill>
                <a:latin typeface="+mn-ea"/>
              </a:rPr>
              <a:t>DB</a:t>
            </a:r>
            <a:endParaRPr lang="ko-KR" altLang="en-US" i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95" name="AutoShape 75"/>
          <p:cNvSpPr>
            <a:spLocks noChangeArrowheads="1"/>
          </p:cNvSpPr>
          <p:nvPr/>
        </p:nvSpPr>
        <p:spPr bwMode="auto">
          <a:xfrm>
            <a:off x="4762560" y="2884488"/>
            <a:ext cx="1555750" cy="1344612"/>
          </a:xfrm>
          <a:prstGeom prst="hexagon">
            <a:avLst>
              <a:gd name="adj" fmla="val 28926"/>
              <a:gd name="vf" fmla="val 115470"/>
            </a:avLst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00000"/>
              </a:lnSpc>
            </a:pPr>
            <a:r>
              <a:rPr lang="ko-KR" altLang="en-US" i="0" dirty="0" smtClean="0">
                <a:solidFill>
                  <a:srgbClr val="000000"/>
                </a:solidFill>
                <a:latin typeface="+mn-ea"/>
              </a:rPr>
              <a:t>기타</a:t>
            </a:r>
            <a:r>
              <a:rPr lang="en-US" altLang="ko-KR" i="0" dirty="0" smtClean="0">
                <a:solidFill>
                  <a:srgbClr val="000000"/>
                </a:solidFill>
                <a:latin typeface="+mn-ea"/>
              </a:rPr>
              <a:t>…</a:t>
            </a:r>
            <a:endParaRPr lang="ko-KR" altLang="en-US" i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96" name="AutoShape 76"/>
          <p:cNvSpPr>
            <a:spLocks noChangeArrowheads="1"/>
          </p:cNvSpPr>
          <p:nvPr/>
        </p:nvSpPr>
        <p:spPr bwMode="auto">
          <a:xfrm>
            <a:off x="3436997" y="3365500"/>
            <a:ext cx="1941513" cy="1681163"/>
          </a:xfrm>
          <a:prstGeom prst="hexagon">
            <a:avLst>
              <a:gd name="adj" fmla="val 28872"/>
              <a:gd name="vf" fmla="val 115470"/>
            </a:avLst>
          </a:prstGeom>
          <a:solidFill>
            <a:srgbClr val="006666">
              <a:alpha val="50000"/>
            </a:srgbClr>
          </a:solidFill>
          <a:ln w="9525">
            <a:solidFill>
              <a:srgbClr val="CCCCFF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ko-KR" altLang="en-US" dirty="0" smtClean="0">
                <a:solidFill>
                  <a:srgbClr val="FFFFFF"/>
                </a:solidFill>
                <a:latin typeface="+mn-ea"/>
              </a:rPr>
              <a:t>통합 </a:t>
            </a:r>
            <a:r>
              <a:rPr lang="en-US" altLang="ko-KR" dirty="0" smtClean="0">
                <a:solidFill>
                  <a:srgbClr val="FFFFFF"/>
                </a:solidFill>
                <a:latin typeface="+mn-ea"/>
              </a:rPr>
              <a:t>DB</a:t>
            </a:r>
            <a:endParaRPr lang="en-US" altLang="ko-KR" i="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97" name="Text Box 78"/>
          <p:cNvSpPr txBox="1">
            <a:spLocks noChangeArrowheads="1"/>
          </p:cNvSpPr>
          <p:nvPr/>
        </p:nvSpPr>
        <p:spPr bwMode="auto">
          <a:xfrm>
            <a:off x="6418322" y="3767741"/>
            <a:ext cx="159530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신규 추가</a:t>
            </a:r>
            <a:endParaRPr lang="en-US" altLang="ko-KR" i="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ko-KR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DB</a:t>
            </a:r>
            <a:r>
              <a:rPr lang="ko-KR" altLang="en-US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에 대한</a:t>
            </a:r>
            <a:endParaRPr lang="en-US" altLang="ko-KR" i="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>
              <a:lnSpc>
                <a:spcPct val="100000"/>
              </a:lnSpc>
            </a:pPr>
            <a:r>
              <a:rPr lang="ko-KR" altLang="en-US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유동적 통합 </a:t>
            </a:r>
            <a:r>
              <a:rPr lang="en-US" altLang="ko-KR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DB</a:t>
            </a:r>
            <a:endParaRPr lang="en-US" altLang="ko-KR" i="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98" name="Text Box 79"/>
          <p:cNvSpPr txBox="1">
            <a:spLocks noChangeArrowheads="1"/>
          </p:cNvSpPr>
          <p:nvPr/>
        </p:nvSpPr>
        <p:spPr bwMode="auto">
          <a:xfrm>
            <a:off x="1085910" y="3843338"/>
            <a:ext cx="14766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각 컨텐츠의</a:t>
            </a:r>
            <a:endParaRPr lang="en-US" altLang="ko-KR" i="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>
              <a:lnSpc>
                <a:spcPct val="100000"/>
              </a:lnSpc>
            </a:pPr>
            <a:r>
              <a:rPr lang="ko-KR" altLang="en-US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관련 메타 정보</a:t>
            </a:r>
            <a:endParaRPr lang="en-US" altLang="ko-KR" i="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algn="ctr">
              <a:lnSpc>
                <a:spcPct val="100000"/>
              </a:lnSpc>
            </a:pPr>
            <a:r>
              <a:rPr lang="ko-KR" altLang="en-US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관리</a:t>
            </a:r>
            <a:endParaRPr lang="en-US" altLang="ko-KR" i="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0" y="0"/>
            <a:ext cx="5143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통합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DB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목표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250622" y="1844675"/>
            <a:ext cx="8642757" cy="4679950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gray">
          <a:xfrm>
            <a:off x="250825" y="981075"/>
            <a:ext cx="8713788" cy="7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" tIns="0" rIns="10800">
            <a:spAutoFit/>
          </a:bodyPr>
          <a:lstStyle/>
          <a:p>
            <a:pPr algn="l">
              <a:spcBef>
                <a:spcPct val="20000"/>
              </a:spcBef>
            </a:pPr>
            <a:r>
              <a:rPr lang="ko-KR" altLang="en-US" sz="1400" b="0" dirty="0" smtClean="0">
                <a:latin typeface="+mn-ea"/>
              </a:rPr>
              <a:t>각 시스템이 사용하고 있는 </a:t>
            </a:r>
            <a:r>
              <a:rPr lang="en-US" altLang="ko-KR" sz="1400" b="0" dirty="0" smtClean="0">
                <a:latin typeface="+mn-ea"/>
              </a:rPr>
              <a:t>DB</a:t>
            </a:r>
            <a:r>
              <a:rPr lang="ko-KR" altLang="en-US" sz="1400" b="0" dirty="0" smtClean="0">
                <a:latin typeface="+mn-ea"/>
              </a:rPr>
              <a:t>를 분석하여 통합 가능한 범위와 컨텐츠의 종류를 결정합니다</a:t>
            </a:r>
            <a:r>
              <a:rPr lang="en-US" altLang="ko-KR" sz="1400" b="0" dirty="0" smtClean="0">
                <a:latin typeface="+mn-ea"/>
              </a:rPr>
              <a:t>.</a:t>
            </a:r>
          </a:p>
          <a:p>
            <a:pPr algn="l">
              <a:spcBef>
                <a:spcPct val="20000"/>
              </a:spcBef>
            </a:pPr>
            <a:r>
              <a:rPr lang="en-US" altLang="ko-KR" sz="1400" dirty="0" smtClean="0">
                <a:latin typeface="+mn-ea"/>
              </a:rPr>
              <a:t>DB</a:t>
            </a:r>
            <a:r>
              <a:rPr lang="ko-KR" altLang="en-US" sz="1400" dirty="0" smtClean="0">
                <a:latin typeface="+mn-ea"/>
              </a:rPr>
              <a:t>마다의 특징과 구축 방식에 따라 통합 여부와 서비스 방식이 다르게 적용될 수 있습니다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 algn="l">
              <a:spcBef>
                <a:spcPct val="20000"/>
              </a:spcBef>
            </a:pPr>
            <a:r>
              <a:rPr lang="ko-KR" altLang="en-US" sz="1400" dirty="0" smtClean="0">
                <a:latin typeface="+mn-ea"/>
              </a:rPr>
              <a:t>보관용 </a:t>
            </a:r>
            <a:r>
              <a:rPr lang="en-US" altLang="ko-KR" sz="1400" dirty="0" smtClean="0">
                <a:latin typeface="+mn-ea"/>
              </a:rPr>
              <a:t>DB</a:t>
            </a:r>
            <a:r>
              <a:rPr lang="ko-KR" altLang="en-US" sz="1400" dirty="0" smtClean="0">
                <a:latin typeface="+mn-ea"/>
              </a:rPr>
              <a:t>와 인터넷 서비스 </a:t>
            </a:r>
            <a:r>
              <a:rPr lang="en-US" altLang="ko-KR" sz="1400" dirty="0" smtClean="0">
                <a:latin typeface="+mn-ea"/>
              </a:rPr>
              <a:t>DB</a:t>
            </a:r>
            <a:r>
              <a:rPr lang="ko-KR" altLang="en-US" sz="1400" dirty="0" smtClean="0">
                <a:latin typeface="+mn-ea"/>
              </a:rPr>
              <a:t>를 통합하여 서비스를 극대화 할 수 있습니다</a:t>
            </a:r>
            <a:r>
              <a:rPr lang="en-US" altLang="ko-KR" sz="1400" dirty="0" smtClean="0">
                <a:latin typeface="+mn-ea"/>
              </a:rPr>
              <a:t>.(</a:t>
            </a:r>
            <a:r>
              <a:rPr lang="ko-KR" altLang="en-US" sz="1400" dirty="0" smtClean="0">
                <a:latin typeface="+mn-ea"/>
              </a:rPr>
              <a:t>고객사에 따라 적용 방식은 다릅니다</a:t>
            </a:r>
            <a:r>
              <a:rPr lang="en-US" altLang="ko-KR" sz="1400" dirty="0" smtClean="0">
                <a:latin typeface="+mn-ea"/>
              </a:rPr>
              <a:t>.)</a:t>
            </a:r>
            <a:endParaRPr lang="en-US" altLang="ko-KR" b="0" dirty="0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0" y="0"/>
            <a:ext cx="5143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시스템 간 통합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DB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범위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214678" y="3428999"/>
            <a:ext cx="2643206" cy="192882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800" dirty="0" smtClean="0">
                <a:latin typeface="가는각진제목체" pitchFamily="18" charset="-127"/>
                <a:ea typeface="가는각진제목체" pitchFamily="18" charset="-127"/>
              </a:rPr>
              <a:t>보관용 </a:t>
            </a:r>
            <a: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b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기사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동영상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인물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도서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,PDF,…)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000760" y="3428999"/>
            <a:ext cx="2643206" cy="192882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800" dirty="0" smtClean="0">
                <a:latin typeface="가는각진제목체" pitchFamily="18" charset="-127"/>
                <a:ea typeface="가는각진제목체" pitchFamily="18" charset="-127"/>
              </a:rPr>
              <a:t>인터넷 서비스 </a:t>
            </a:r>
            <a: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b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 (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기사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동영상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인물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도서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,PDF,…)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28596" y="3428999"/>
            <a:ext cx="2643206" cy="192882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800" dirty="0" smtClean="0">
                <a:latin typeface="가는각진제목체" pitchFamily="18" charset="-127"/>
                <a:ea typeface="가는각진제목체" pitchFamily="18" charset="-127"/>
              </a:rPr>
              <a:t>지면 제작용 </a:t>
            </a:r>
            <a: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b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기사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동영상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인물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도서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,PDF,…)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857224" y="2071678"/>
            <a:ext cx="1781187" cy="682626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지면 제작기 </a:t>
            </a:r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(CTS)</a:t>
            </a:r>
            <a:endParaRPr lang="en-US" altLang="ko-KR" sz="1400" dirty="0">
              <a:solidFill>
                <a:schemeClr val="bg1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 rot="5400000">
            <a:off x="1564459" y="2972431"/>
            <a:ext cx="357191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3571868" y="2071678"/>
            <a:ext cx="1781187" cy="682626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보관 자료 관리기</a:t>
            </a:r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(CMS or </a:t>
            </a:r>
            <a:r>
              <a:rPr lang="ko-KR" altLang="en-US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기타</a:t>
            </a:r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)</a:t>
            </a:r>
            <a:endParaRPr lang="en-US" altLang="ko-KR" sz="1400" dirty="0">
              <a:solidFill>
                <a:schemeClr val="bg1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 rot="5400000">
            <a:off x="4279103" y="2972431"/>
            <a:ext cx="357191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6377000" y="2071679"/>
            <a:ext cx="1781187" cy="682626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웹 서비스 및 관리기</a:t>
            </a:r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/>
            </a:r>
            <a:b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(Web Site)</a:t>
            </a:r>
            <a:endParaRPr lang="en-US" altLang="ko-KR" sz="1400" dirty="0">
              <a:solidFill>
                <a:schemeClr val="bg1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5" name="오른쪽 화살표 24"/>
          <p:cNvSpPr/>
          <p:nvPr/>
        </p:nvSpPr>
        <p:spPr>
          <a:xfrm rot="5400000">
            <a:off x="7084235" y="2972432"/>
            <a:ext cx="357191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6" name="위로 구부러진 화살표 25"/>
          <p:cNvSpPr/>
          <p:nvPr/>
        </p:nvSpPr>
        <p:spPr>
          <a:xfrm>
            <a:off x="2357422" y="5491177"/>
            <a:ext cx="1571636" cy="500066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위로 구부러진 화살표 26"/>
          <p:cNvSpPr/>
          <p:nvPr/>
        </p:nvSpPr>
        <p:spPr>
          <a:xfrm>
            <a:off x="5500694" y="5491177"/>
            <a:ext cx="1571636" cy="500066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위로 구부러진 화살표 27"/>
          <p:cNvSpPr/>
          <p:nvPr/>
        </p:nvSpPr>
        <p:spPr>
          <a:xfrm>
            <a:off x="1643042" y="5572140"/>
            <a:ext cx="6429420" cy="785818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143240" y="3286124"/>
            <a:ext cx="5572164" cy="214314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07" name="Rectangle 23"/>
          <p:cNvSpPr>
            <a:spLocks noChangeArrowheads="1"/>
          </p:cNvSpPr>
          <p:nvPr/>
        </p:nvSpPr>
        <p:spPr bwMode="auto">
          <a:xfrm>
            <a:off x="0" y="0"/>
            <a:ext cx="4143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3.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통합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DB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의 기대 효과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677116" y="3048000"/>
            <a:ext cx="7949520" cy="3429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677116" y="1371600"/>
            <a:ext cx="7949520" cy="1371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1541832" y="1676400"/>
            <a:ext cx="2901926" cy="8651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72000" rIns="72000" anchor="ctr"/>
          <a:lstStyle/>
          <a:p>
            <a:pPr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en-US" altLang="ko-KR" sz="1400" dirty="0" smtClean="0">
                <a:latin typeface="+mn-ea"/>
              </a:rPr>
              <a:t> - </a:t>
            </a:r>
            <a:r>
              <a:rPr kumimoji="0" lang="ko-KR" altLang="en-US" sz="1400" dirty="0" smtClean="0">
                <a:latin typeface="+mn-ea"/>
              </a:rPr>
              <a:t>작업자들의 업무 단위시간 활용도</a:t>
            </a:r>
            <a:r>
              <a:rPr kumimoji="0" lang="en-US" altLang="ko-KR" sz="1400" dirty="0" smtClean="0">
                <a:latin typeface="+mn-ea"/>
              </a:rPr>
              <a:t/>
            </a:r>
            <a:br>
              <a:rPr kumimoji="0" lang="en-US" altLang="ko-KR" sz="1400" dirty="0" smtClean="0">
                <a:latin typeface="+mn-ea"/>
              </a:rPr>
            </a:br>
            <a:r>
              <a:rPr kumimoji="0" lang="en-US" altLang="ko-KR" sz="1400" dirty="0" smtClean="0">
                <a:latin typeface="+mn-ea"/>
              </a:rPr>
              <a:t>  </a:t>
            </a:r>
            <a:r>
              <a:rPr kumimoji="0" lang="ko-KR" altLang="en-US" sz="1400" dirty="0" smtClean="0">
                <a:latin typeface="+mn-ea"/>
              </a:rPr>
              <a:t> </a:t>
            </a:r>
            <a:r>
              <a:rPr kumimoji="0" lang="ko-KR" altLang="en-US" sz="1400" dirty="0" smtClean="0">
                <a:latin typeface="+mn-ea"/>
              </a:rPr>
              <a:t>증대</a:t>
            </a:r>
            <a:endParaRPr kumimoji="0" lang="en-US" altLang="ko-KR" sz="1400" dirty="0" smtClean="0">
              <a:latin typeface="+mn-ea"/>
            </a:endParaRPr>
          </a:p>
          <a:p>
            <a:pPr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400" dirty="0" smtClean="0">
                <a:latin typeface="+mn-ea"/>
              </a:rPr>
              <a:t> - </a:t>
            </a:r>
            <a:r>
              <a:rPr lang="ko-KR" altLang="en-US" sz="1400" dirty="0" err="1" smtClean="0">
                <a:latin typeface="+mn-ea"/>
              </a:rPr>
              <a:t>컨텐츠</a:t>
            </a:r>
            <a:r>
              <a:rPr lang="ko-KR" altLang="en-US" sz="1400" dirty="0" smtClean="0">
                <a:latin typeface="+mn-ea"/>
              </a:rPr>
              <a:t> </a:t>
            </a:r>
            <a:r>
              <a:rPr lang="ko-KR" altLang="en-US" sz="1400" dirty="0" smtClean="0">
                <a:latin typeface="+mn-ea"/>
              </a:rPr>
              <a:t>통합 </a:t>
            </a:r>
            <a:r>
              <a:rPr lang="ko-KR" altLang="en-US" sz="1400" dirty="0" smtClean="0">
                <a:latin typeface="+mn-ea"/>
              </a:rPr>
              <a:t>관리로 인한 </a:t>
            </a:r>
            <a:r>
              <a:rPr lang="ko-KR" altLang="en-US" sz="1400" dirty="0" smtClean="0">
                <a:latin typeface="+mn-ea"/>
              </a:rPr>
              <a:t>비용 </a:t>
            </a:r>
            <a:r>
              <a:rPr lang="ko-KR" altLang="en-US" sz="1400" dirty="0" smtClean="0">
                <a:latin typeface="+mn-ea"/>
              </a:rPr>
              <a:t>감소</a:t>
            </a:r>
            <a:endParaRPr kumimoji="0" lang="ko-KR" altLang="en-US" sz="1400" dirty="0">
              <a:latin typeface="+mn-ea"/>
            </a:endParaRPr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5348046" y="1676400"/>
            <a:ext cx="3124701" cy="8651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72000" rIns="72000" anchor="ctr"/>
          <a:lstStyle/>
          <a:p>
            <a:pPr marL="177800" indent="-17780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400" b="1" dirty="0" smtClean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>- </a:t>
            </a:r>
            <a:r>
              <a:rPr lang="ko-KR" altLang="en-US" sz="1400" dirty="0" smtClean="0">
                <a:latin typeface="+mn-ea"/>
              </a:rPr>
              <a:t>체계적이고 효율적인 운영 조직 확립</a:t>
            </a:r>
            <a:endParaRPr lang="en-US" altLang="ko-KR" sz="1400" dirty="0" smtClean="0">
              <a:latin typeface="+mn-ea"/>
            </a:endParaRPr>
          </a:p>
          <a:p>
            <a:pPr marL="177800" indent="-17780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400" dirty="0" smtClean="0">
                <a:latin typeface="+mn-ea"/>
              </a:rPr>
              <a:t> - </a:t>
            </a:r>
            <a:r>
              <a:rPr lang="ko-KR" altLang="en-US" sz="1400" dirty="0" smtClean="0">
                <a:latin typeface="+mn-ea"/>
              </a:rPr>
              <a:t>신규 컨텐츠 도입 시 비용 절감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804626" y="1676400"/>
            <a:ext cx="666856" cy="865188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>
                <a:latin typeface="+mn-ea"/>
              </a:rPr>
              <a:t>단기</a:t>
            </a:r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4616702" y="1676400"/>
            <a:ext cx="666857" cy="865188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5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ko-KR" altLang="en-US">
                <a:latin typeface="+mn-ea"/>
              </a:rPr>
              <a:t>중장기</a:t>
            </a: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781176" y="3430589"/>
            <a:ext cx="3765176" cy="314325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400" dirty="0">
                <a:latin typeface="+mn-ea"/>
              </a:rPr>
              <a:t>1. </a:t>
            </a:r>
            <a:r>
              <a:rPr lang="ko-KR" altLang="en-US" sz="1400" dirty="0" smtClean="0">
                <a:latin typeface="+mn-ea"/>
              </a:rPr>
              <a:t>통합 </a:t>
            </a:r>
            <a:r>
              <a:rPr lang="en-US" altLang="ko-KR" sz="1400" dirty="0" smtClean="0">
                <a:latin typeface="+mn-ea"/>
              </a:rPr>
              <a:t>DB </a:t>
            </a:r>
            <a:r>
              <a:rPr lang="ko-KR" altLang="en-US" sz="1400" dirty="0" smtClean="0">
                <a:latin typeface="+mn-ea"/>
              </a:rPr>
              <a:t>구축을 통한 컨텐츠 인프라 구축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3" name="Rectangle 2060"/>
          <p:cNvSpPr>
            <a:spLocks noChangeArrowheads="1"/>
          </p:cNvSpPr>
          <p:nvPr/>
        </p:nvSpPr>
        <p:spPr bwMode="auto">
          <a:xfrm>
            <a:off x="765053" y="5054601"/>
            <a:ext cx="3781298" cy="314325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400" dirty="0">
                <a:latin typeface="+mn-ea"/>
              </a:rPr>
              <a:t>3. </a:t>
            </a:r>
            <a:r>
              <a:rPr lang="en-US" altLang="ko-KR" sz="1400" dirty="0" smtClean="0">
                <a:latin typeface="+mn-ea"/>
              </a:rPr>
              <a:t>Web 2.0 </a:t>
            </a:r>
            <a:r>
              <a:rPr lang="ko-KR" altLang="en-US" sz="1400" dirty="0" smtClean="0">
                <a:latin typeface="+mn-ea"/>
              </a:rPr>
              <a:t>웹 서비스를 위한 인프라 구축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4" name="Rectangle 2061"/>
          <p:cNvSpPr>
            <a:spLocks noChangeArrowheads="1"/>
          </p:cNvSpPr>
          <p:nvPr/>
        </p:nvSpPr>
        <p:spPr bwMode="auto">
          <a:xfrm>
            <a:off x="4657739" y="3430589"/>
            <a:ext cx="3781298" cy="314325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ko-KR" sz="1400" dirty="0">
                <a:latin typeface="+mn-ea"/>
              </a:rPr>
              <a:t>2. </a:t>
            </a:r>
            <a:r>
              <a:rPr lang="ko-KR" altLang="en-US" sz="1400" dirty="0" smtClean="0">
                <a:latin typeface="+mn-ea"/>
              </a:rPr>
              <a:t>조립형 컨텐츠 관리 체계 확립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5" name="Rectangle 2062"/>
          <p:cNvSpPr>
            <a:spLocks noChangeArrowheads="1"/>
          </p:cNvSpPr>
          <p:nvPr/>
        </p:nvSpPr>
        <p:spPr bwMode="auto">
          <a:xfrm>
            <a:off x="4657739" y="5054601"/>
            <a:ext cx="3781298" cy="314325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ko-KR" sz="1400">
                <a:latin typeface="+mn-ea"/>
              </a:rPr>
              <a:t>4. e-Commerce </a:t>
            </a:r>
            <a:r>
              <a:rPr lang="ko-KR" altLang="en-US" sz="1400">
                <a:latin typeface="+mn-ea"/>
              </a:rPr>
              <a:t>기반 조성</a:t>
            </a:r>
          </a:p>
        </p:txBody>
      </p:sp>
      <p:sp>
        <p:nvSpPr>
          <p:cNvPr id="16" name="Text Box 2063"/>
          <p:cNvSpPr txBox="1">
            <a:spLocks noChangeArrowheads="1"/>
          </p:cNvSpPr>
          <p:nvPr/>
        </p:nvSpPr>
        <p:spPr bwMode="auto">
          <a:xfrm>
            <a:off x="2372839" y="3835400"/>
            <a:ext cx="2160323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rIns="90000">
            <a:spAutoFit/>
          </a:bodyPr>
          <a:lstStyle/>
          <a:p>
            <a:pPr marL="177800" indent="-177800" algn="l" latinLnBrk="0">
              <a:lnSpc>
                <a:spcPct val="120000"/>
              </a:lnSpc>
              <a:buFontTx/>
              <a:buChar char="•"/>
            </a:pPr>
            <a:r>
              <a:rPr lang="ko-KR" altLang="en-US" sz="1200" b="1" dirty="0" smtClean="0">
                <a:latin typeface="+mn-ea"/>
              </a:rPr>
              <a:t>향후 컨텐츠 증설 시 유동적인 통합 </a:t>
            </a:r>
            <a:r>
              <a:rPr lang="en-US" altLang="ko-KR" sz="1200" b="1" dirty="0" smtClean="0">
                <a:latin typeface="+mn-ea"/>
              </a:rPr>
              <a:t>DB </a:t>
            </a:r>
            <a:r>
              <a:rPr lang="ko-KR" altLang="en-US" sz="1200" b="1" dirty="0" smtClean="0">
                <a:latin typeface="+mn-ea"/>
              </a:rPr>
              <a:t>구축</a:t>
            </a:r>
            <a:endParaRPr kumimoji="0" lang="ko-KR" altLang="en-US" sz="1200" b="1" dirty="0">
              <a:latin typeface="+mn-ea"/>
            </a:endParaRPr>
          </a:p>
          <a:p>
            <a:pPr marL="177800" indent="-177800" algn="l" latinLnBrk="0">
              <a:lnSpc>
                <a:spcPct val="120000"/>
              </a:lnSpc>
              <a:buFontTx/>
              <a:buChar char="•"/>
            </a:pPr>
            <a:r>
              <a:rPr kumimoji="0" lang="ko-KR" altLang="en-US" sz="1200" b="1" dirty="0" smtClean="0">
                <a:latin typeface="+mn-ea"/>
              </a:rPr>
              <a:t>컨텐츠 간의 관계 정보 관리를 위한 유기적 컨텐츠 관리</a:t>
            </a:r>
            <a:endParaRPr kumimoji="0" lang="en-US" altLang="ko-KR" sz="1200" b="1" dirty="0">
              <a:latin typeface="+mn-ea"/>
            </a:endParaRPr>
          </a:p>
        </p:txBody>
      </p:sp>
      <p:sp>
        <p:nvSpPr>
          <p:cNvPr id="17" name="Text Box 2064"/>
          <p:cNvSpPr txBox="1">
            <a:spLocks noChangeArrowheads="1"/>
          </p:cNvSpPr>
          <p:nvPr/>
        </p:nvSpPr>
        <p:spPr bwMode="auto">
          <a:xfrm>
            <a:off x="6444329" y="3835401"/>
            <a:ext cx="2037211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rIns="90000">
            <a:spAutoFit/>
          </a:bodyPr>
          <a:lstStyle/>
          <a:p>
            <a:pPr marL="177800" indent="-177800" algn="l" latinLnBrk="0">
              <a:lnSpc>
                <a:spcPct val="120000"/>
              </a:lnSpc>
              <a:buFontTx/>
              <a:buChar char="•"/>
            </a:pPr>
            <a:r>
              <a:rPr kumimoji="0" lang="ko-KR" altLang="en-US" sz="1200" b="1" dirty="0" smtClean="0">
                <a:latin typeface="+mn-ea"/>
              </a:rPr>
              <a:t>단순 컨텐츠 관리에서 컨텐츠가 컨텐츠를 만들어 내는 조립형 컨텐츠 생산 인프라 구축</a:t>
            </a:r>
            <a:endParaRPr kumimoji="0" lang="ko-KR" altLang="en-US" sz="1200" b="1" dirty="0">
              <a:latin typeface="+mn-ea"/>
            </a:endParaRPr>
          </a:p>
        </p:txBody>
      </p:sp>
      <p:sp>
        <p:nvSpPr>
          <p:cNvPr id="18" name="Text Box 2065"/>
          <p:cNvSpPr txBox="1">
            <a:spLocks noChangeArrowheads="1"/>
          </p:cNvSpPr>
          <p:nvPr/>
        </p:nvSpPr>
        <p:spPr bwMode="auto">
          <a:xfrm>
            <a:off x="6444329" y="5459414"/>
            <a:ext cx="2037211" cy="5062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rIns="90000">
            <a:spAutoFit/>
          </a:bodyPr>
          <a:lstStyle/>
          <a:p>
            <a:pPr marL="177800" indent="-177800" algn="l" latinLnBrk="0">
              <a:lnSpc>
                <a:spcPct val="120000"/>
              </a:lnSpc>
              <a:buFontTx/>
              <a:buChar char="•"/>
            </a:pPr>
            <a:r>
              <a:rPr kumimoji="0" lang="ko-KR" altLang="en-US" sz="1200" b="1" dirty="0">
                <a:latin typeface="+mn-ea"/>
              </a:rPr>
              <a:t>컨텐츠 판매를 위한 기반 </a:t>
            </a:r>
            <a:r>
              <a:rPr kumimoji="0" lang="ko-KR" altLang="en-US" sz="1200" b="1" dirty="0" smtClean="0">
                <a:latin typeface="+mn-ea"/>
              </a:rPr>
              <a:t>조성</a:t>
            </a:r>
            <a:r>
              <a:rPr kumimoji="0" lang="en-US" altLang="ko-KR" sz="1200" b="1" dirty="0" smtClean="0">
                <a:latin typeface="+mn-ea"/>
              </a:rPr>
              <a:t>.</a:t>
            </a:r>
          </a:p>
          <a:p>
            <a:pPr marL="177800" indent="-177800" algn="l" latinLnBrk="0">
              <a:lnSpc>
                <a:spcPct val="120000"/>
              </a:lnSpc>
              <a:buFontTx/>
              <a:buChar char="•"/>
            </a:pPr>
            <a:r>
              <a:rPr lang="ko-KR" altLang="en-US" sz="1200" b="1" dirty="0" smtClean="0">
                <a:latin typeface="+mn-ea"/>
              </a:rPr>
              <a:t>추가적인 수익모델 발굴</a:t>
            </a:r>
            <a:r>
              <a:rPr lang="en-US" altLang="ko-KR" sz="1200" b="1" dirty="0" smtClean="0">
                <a:latin typeface="+mn-ea"/>
              </a:rPr>
              <a:t>.</a:t>
            </a:r>
            <a:endParaRPr kumimoji="0" lang="ko-KR" altLang="en-US" sz="1200" b="1" dirty="0">
              <a:latin typeface="+mn-ea"/>
            </a:endParaRPr>
          </a:p>
        </p:txBody>
      </p:sp>
      <p:sp>
        <p:nvSpPr>
          <p:cNvPr id="19" name="Text Box 2066"/>
          <p:cNvSpPr txBox="1">
            <a:spLocks noChangeArrowheads="1"/>
          </p:cNvSpPr>
          <p:nvPr/>
        </p:nvSpPr>
        <p:spPr bwMode="auto">
          <a:xfrm>
            <a:off x="2435860" y="5456238"/>
            <a:ext cx="2037211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rIns="90000">
            <a:spAutoFit/>
          </a:bodyPr>
          <a:lstStyle/>
          <a:p>
            <a:pPr marL="177800" indent="-177800" algn="l" latinLnBrk="0">
              <a:lnSpc>
                <a:spcPct val="120000"/>
              </a:lnSpc>
              <a:buFontTx/>
              <a:buChar char="•"/>
            </a:pPr>
            <a:r>
              <a:rPr kumimoji="0" lang="en-US" altLang="ko-KR" sz="1200" b="1" dirty="0">
                <a:latin typeface="+mn-ea"/>
              </a:rPr>
              <a:t>10</a:t>
            </a:r>
            <a:r>
              <a:rPr kumimoji="0" lang="ko-KR" altLang="en-US" sz="1200" b="1" dirty="0">
                <a:latin typeface="+mn-ea"/>
              </a:rPr>
              <a:t>대</a:t>
            </a:r>
            <a:r>
              <a:rPr kumimoji="0" lang="en-US" altLang="ko-KR" sz="1200" b="1" dirty="0">
                <a:latin typeface="+mn-ea"/>
              </a:rPr>
              <a:t>, 20</a:t>
            </a:r>
            <a:r>
              <a:rPr kumimoji="0" lang="ko-KR" altLang="en-US" sz="1200" b="1" dirty="0">
                <a:latin typeface="+mn-ea"/>
              </a:rPr>
              <a:t>대 인터넷 유저 층 미래 잠재 고객화 </a:t>
            </a:r>
            <a:r>
              <a:rPr kumimoji="0" lang="en-US" altLang="ko-KR" sz="1200" b="1" dirty="0">
                <a:latin typeface="+mn-ea"/>
              </a:rPr>
              <a:t>DB </a:t>
            </a:r>
            <a:r>
              <a:rPr kumimoji="0" lang="ko-KR" altLang="en-US" sz="1200" b="1" dirty="0">
                <a:latin typeface="+mn-ea"/>
              </a:rPr>
              <a:t>축적 </a:t>
            </a:r>
          </a:p>
          <a:p>
            <a:pPr marL="177800" indent="-177800" algn="l" latinLnBrk="0">
              <a:lnSpc>
                <a:spcPct val="120000"/>
              </a:lnSpc>
              <a:buFontTx/>
              <a:buChar char="•"/>
            </a:pPr>
            <a:r>
              <a:rPr kumimoji="0" lang="ko-KR" altLang="en-US" sz="1200" b="1" dirty="0" smtClean="0">
                <a:latin typeface="+mn-ea"/>
              </a:rPr>
              <a:t>다양한 인터페이스를 이용한 </a:t>
            </a:r>
            <a:r>
              <a:rPr kumimoji="0" lang="en-US" altLang="ko-KR" sz="1200" b="1" dirty="0" smtClean="0">
                <a:latin typeface="+mn-ea"/>
              </a:rPr>
              <a:t/>
            </a:r>
            <a:br>
              <a:rPr kumimoji="0" lang="en-US" altLang="ko-KR" sz="1200" b="1" dirty="0" smtClean="0">
                <a:latin typeface="+mn-ea"/>
              </a:rPr>
            </a:br>
            <a:r>
              <a:rPr kumimoji="0" lang="ko-KR" altLang="en-US" sz="1200" b="1" dirty="0" smtClean="0">
                <a:latin typeface="+mn-ea"/>
              </a:rPr>
              <a:t>웹 서비스 구축</a:t>
            </a:r>
            <a:endParaRPr kumimoji="0" lang="en-US" altLang="ko-KR" sz="1200" b="1" dirty="0">
              <a:latin typeface="+mn-ea"/>
            </a:endParaRPr>
          </a:p>
        </p:txBody>
      </p:sp>
      <p:sp>
        <p:nvSpPr>
          <p:cNvPr id="20" name="Rectangle 2067"/>
          <p:cNvSpPr>
            <a:spLocks noChangeArrowheads="1"/>
          </p:cNvSpPr>
          <p:nvPr/>
        </p:nvSpPr>
        <p:spPr bwMode="auto">
          <a:xfrm>
            <a:off x="3209706" y="1143000"/>
            <a:ext cx="2673290" cy="3810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>
            <a:outerShdw dist="56796" dir="3806097" algn="ctr" rotWithShape="0">
              <a:srgbClr val="C0C0C0"/>
            </a:outerShdw>
          </a:effectLst>
        </p:spPr>
        <p:txBody>
          <a:bodyPr wrap="none" anchor="ctr"/>
          <a:lstStyle/>
          <a:p>
            <a:pPr marL="342900" indent="-342900"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b="1" dirty="0">
                <a:solidFill>
                  <a:srgbClr val="000099"/>
                </a:solidFill>
                <a:latin typeface="+mn-ea"/>
              </a:rPr>
              <a:t>정량적 기대 효과</a:t>
            </a:r>
          </a:p>
        </p:txBody>
      </p:sp>
      <p:sp>
        <p:nvSpPr>
          <p:cNvPr id="21" name="Rectangle 2068"/>
          <p:cNvSpPr>
            <a:spLocks noChangeArrowheads="1"/>
          </p:cNvSpPr>
          <p:nvPr/>
        </p:nvSpPr>
        <p:spPr bwMode="auto">
          <a:xfrm>
            <a:off x="3209706" y="2819400"/>
            <a:ext cx="2673290" cy="3810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>
            <a:outerShdw dist="56796" dir="3806097" algn="ctr" rotWithShape="0">
              <a:srgbClr val="C0C0C0"/>
            </a:outerShdw>
          </a:effectLst>
        </p:spPr>
        <p:txBody>
          <a:bodyPr wrap="none" anchor="ctr"/>
          <a:lstStyle/>
          <a:p>
            <a:pPr marL="342900" indent="-342900" algn="ctr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ko-KR" altLang="en-US" b="1">
                <a:solidFill>
                  <a:srgbClr val="000099"/>
                </a:solidFill>
                <a:latin typeface="+mn-ea"/>
              </a:rPr>
              <a:t>정성적 기대 효과</a:t>
            </a:r>
          </a:p>
        </p:txBody>
      </p:sp>
      <p:graphicFrame>
        <p:nvGraphicFramePr>
          <p:cNvPr id="22" name="Object 2069"/>
          <p:cNvGraphicFramePr>
            <a:graphicFrameLocks noChangeAspect="1"/>
          </p:cNvGraphicFramePr>
          <p:nvPr/>
        </p:nvGraphicFramePr>
        <p:xfrm>
          <a:off x="1168100" y="5562600"/>
          <a:ext cx="986361" cy="711200"/>
        </p:xfrm>
        <a:graphic>
          <a:graphicData uri="http://schemas.openxmlformats.org/presentationml/2006/ole">
            <p:oleObj spid="_x0000_s1026" name="Clip" r:id="rId3" imgW="4038840" imgH="2534400" progId="">
              <p:embed/>
            </p:oleObj>
          </a:graphicData>
        </a:graphic>
      </p:graphicFrame>
      <p:grpSp>
        <p:nvGrpSpPr>
          <p:cNvPr id="23" name="Group 2070"/>
          <p:cNvGrpSpPr>
            <a:grpSpLocks/>
          </p:cNvGrpSpPr>
          <p:nvPr/>
        </p:nvGrpSpPr>
        <p:grpSpPr bwMode="auto">
          <a:xfrm>
            <a:off x="4977243" y="3962400"/>
            <a:ext cx="1115337" cy="990600"/>
            <a:chOff x="2412" y="2177"/>
            <a:chExt cx="1063" cy="980"/>
          </a:xfrm>
        </p:grpSpPr>
        <p:sp>
          <p:nvSpPr>
            <p:cNvPr id="24" name="Arc 2071"/>
            <p:cNvSpPr>
              <a:spLocks/>
            </p:cNvSpPr>
            <p:nvPr/>
          </p:nvSpPr>
          <p:spPr bwMode="auto">
            <a:xfrm>
              <a:off x="2901" y="2178"/>
              <a:ext cx="434" cy="490"/>
            </a:xfrm>
            <a:custGeom>
              <a:avLst/>
              <a:gdLst>
                <a:gd name="G0" fmla="+- 0 0 0"/>
                <a:gd name="G1" fmla="+- 21551 0 0"/>
                <a:gd name="G2" fmla="+- 21600 0 0"/>
                <a:gd name="T0" fmla="*/ 1451 w 19086"/>
                <a:gd name="T1" fmla="*/ 0 h 21551"/>
                <a:gd name="T2" fmla="*/ 19086 w 19086"/>
                <a:gd name="T3" fmla="*/ 11437 h 21551"/>
                <a:gd name="T4" fmla="*/ 0 w 19086"/>
                <a:gd name="T5" fmla="*/ 21551 h 2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86" h="21551" fill="none" extrusionOk="0">
                  <a:moveTo>
                    <a:pt x="1451" y="-1"/>
                  </a:moveTo>
                  <a:cubicBezTo>
                    <a:pt x="8912" y="502"/>
                    <a:pt x="15583" y="4828"/>
                    <a:pt x="19085" y="11437"/>
                  </a:cubicBezTo>
                </a:path>
                <a:path w="19086" h="21551" stroke="0" extrusionOk="0">
                  <a:moveTo>
                    <a:pt x="1451" y="-1"/>
                  </a:moveTo>
                  <a:cubicBezTo>
                    <a:pt x="8912" y="502"/>
                    <a:pt x="15583" y="4828"/>
                    <a:pt x="19085" y="11437"/>
                  </a:cubicBezTo>
                  <a:lnTo>
                    <a:pt x="0" y="21551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5" name="Arc 2072"/>
            <p:cNvSpPr>
              <a:spLocks/>
            </p:cNvSpPr>
            <p:nvPr/>
          </p:nvSpPr>
          <p:spPr bwMode="auto">
            <a:xfrm>
              <a:off x="2844" y="2666"/>
              <a:ext cx="505" cy="491"/>
            </a:xfrm>
            <a:custGeom>
              <a:avLst/>
              <a:gdLst>
                <a:gd name="G0" fmla="+- 2552 0 0"/>
                <a:gd name="G1" fmla="+- 0 0 0"/>
                <a:gd name="G2" fmla="+- 21600 0 0"/>
                <a:gd name="T0" fmla="*/ 22191 w 22191"/>
                <a:gd name="T1" fmla="*/ 8992 h 21600"/>
                <a:gd name="T2" fmla="*/ 0 w 22191"/>
                <a:gd name="T3" fmla="*/ 21449 h 21600"/>
                <a:gd name="T4" fmla="*/ 2552 w 2219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91" h="21600" fill="none" extrusionOk="0">
                  <a:moveTo>
                    <a:pt x="22191" y="8992"/>
                  </a:moveTo>
                  <a:cubicBezTo>
                    <a:pt x="18674" y="16674"/>
                    <a:pt x="11000" y="21599"/>
                    <a:pt x="2552" y="21600"/>
                  </a:cubicBezTo>
                  <a:cubicBezTo>
                    <a:pt x="1699" y="21600"/>
                    <a:pt x="846" y="21549"/>
                    <a:pt x="0" y="21448"/>
                  </a:cubicBezTo>
                </a:path>
                <a:path w="22191" h="21600" stroke="0" extrusionOk="0">
                  <a:moveTo>
                    <a:pt x="22191" y="8992"/>
                  </a:moveTo>
                  <a:cubicBezTo>
                    <a:pt x="18674" y="16674"/>
                    <a:pt x="11000" y="21599"/>
                    <a:pt x="2552" y="21600"/>
                  </a:cubicBezTo>
                  <a:cubicBezTo>
                    <a:pt x="1699" y="21600"/>
                    <a:pt x="846" y="21549"/>
                    <a:pt x="0" y="21448"/>
                  </a:cubicBezTo>
                  <a:lnTo>
                    <a:pt x="2552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6" name="Arc 2073"/>
            <p:cNvSpPr>
              <a:spLocks/>
            </p:cNvSpPr>
            <p:nvPr/>
          </p:nvSpPr>
          <p:spPr bwMode="auto">
            <a:xfrm>
              <a:off x="2469" y="2666"/>
              <a:ext cx="463" cy="491"/>
            </a:xfrm>
            <a:custGeom>
              <a:avLst/>
              <a:gdLst>
                <a:gd name="G0" fmla="+- 19039 0 0"/>
                <a:gd name="G1" fmla="+- 0 0 0"/>
                <a:gd name="G2" fmla="+- 21600 0 0"/>
                <a:gd name="T0" fmla="*/ 20359 w 20359"/>
                <a:gd name="T1" fmla="*/ 21560 h 21600"/>
                <a:gd name="T2" fmla="*/ 0 w 20359"/>
                <a:gd name="T3" fmla="*/ 10201 h 21600"/>
                <a:gd name="T4" fmla="*/ 19039 w 2035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59" h="21600" fill="none" extrusionOk="0">
                  <a:moveTo>
                    <a:pt x="20358" y="21559"/>
                  </a:moveTo>
                  <a:cubicBezTo>
                    <a:pt x="19919" y="21586"/>
                    <a:pt x="19479" y="21599"/>
                    <a:pt x="19039" y="21600"/>
                  </a:cubicBezTo>
                  <a:cubicBezTo>
                    <a:pt x="11076" y="21600"/>
                    <a:pt x="3760" y="17219"/>
                    <a:pt x="-1" y="10201"/>
                  </a:cubicBezTo>
                </a:path>
                <a:path w="20359" h="21600" stroke="0" extrusionOk="0">
                  <a:moveTo>
                    <a:pt x="20358" y="21559"/>
                  </a:moveTo>
                  <a:cubicBezTo>
                    <a:pt x="19919" y="21586"/>
                    <a:pt x="19479" y="21599"/>
                    <a:pt x="19039" y="21600"/>
                  </a:cubicBezTo>
                  <a:cubicBezTo>
                    <a:pt x="11076" y="21600"/>
                    <a:pt x="3760" y="17219"/>
                    <a:pt x="-1" y="10201"/>
                  </a:cubicBezTo>
                  <a:lnTo>
                    <a:pt x="19039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7" name="Arc 2074"/>
            <p:cNvSpPr>
              <a:spLocks/>
            </p:cNvSpPr>
            <p:nvPr/>
          </p:nvSpPr>
          <p:spPr bwMode="auto">
            <a:xfrm>
              <a:off x="2412" y="2430"/>
              <a:ext cx="491" cy="524"/>
            </a:xfrm>
            <a:custGeom>
              <a:avLst/>
              <a:gdLst>
                <a:gd name="G0" fmla="+- 21600 0 0"/>
                <a:gd name="G1" fmla="+- 10408 0 0"/>
                <a:gd name="G2" fmla="+- 21600 0 0"/>
                <a:gd name="T0" fmla="*/ 4101 w 21600"/>
                <a:gd name="T1" fmla="*/ 23071 h 23071"/>
                <a:gd name="T2" fmla="*/ 2673 w 21600"/>
                <a:gd name="T3" fmla="*/ 0 h 23071"/>
                <a:gd name="T4" fmla="*/ 21600 w 21600"/>
                <a:gd name="T5" fmla="*/ 10408 h 23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071" fill="none" extrusionOk="0">
                  <a:moveTo>
                    <a:pt x="4101" y="23070"/>
                  </a:moveTo>
                  <a:cubicBezTo>
                    <a:pt x="1435" y="19386"/>
                    <a:pt x="0" y="14955"/>
                    <a:pt x="0" y="10408"/>
                  </a:cubicBezTo>
                  <a:cubicBezTo>
                    <a:pt x="-1" y="6768"/>
                    <a:pt x="919" y="3188"/>
                    <a:pt x="2672" y="-1"/>
                  </a:cubicBezTo>
                </a:path>
                <a:path w="21600" h="23071" stroke="0" extrusionOk="0">
                  <a:moveTo>
                    <a:pt x="4101" y="23070"/>
                  </a:moveTo>
                  <a:cubicBezTo>
                    <a:pt x="1435" y="19386"/>
                    <a:pt x="0" y="14955"/>
                    <a:pt x="0" y="10408"/>
                  </a:cubicBezTo>
                  <a:cubicBezTo>
                    <a:pt x="-1" y="6768"/>
                    <a:pt x="919" y="3188"/>
                    <a:pt x="2672" y="-1"/>
                  </a:cubicBezTo>
                  <a:lnTo>
                    <a:pt x="21600" y="10408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8" name="Arc 2075"/>
            <p:cNvSpPr>
              <a:spLocks/>
            </p:cNvSpPr>
            <p:nvPr/>
          </p:nvSpPr>
          <p:spPr bwMode="auto">
            <a:xfrm>
              <a:off x="2467" y="2177"/>
              <a:ext cx="487" cy="491"/>
            </a:xfrm>
            <a:custGeom>
              <a:avLst/>
              <a:gdLst>
                <a:gd name="G0" fmla="+- 18910 0 0"/>
                <a:gd name="G1" fmla="+- 21600 0 0"/>
                <a:gd name="G2" fmla="+- 21600 0 0"/>
                <a:gd name="T0" fmla="*/ 0 w 21169"/>
                <a:gd name="T1" fmla="*/ 11162 h 21600"/>
                <a:gd name="T2" fmla="*/ 21169 w 21169"/>
                <a:gd name="T3" fmla="*/ 118 h 21600"/>
                <a:gd name="T4" fmla="*/ 18910 w 2116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69" h="21600" fill="none" extrusionOk="0">
                  <a:moveTo>
                    <a:pt x="-1" y="11161"/>
                  </a:moveTo>
                  <a:cubicBezTo>
                    <a:pt x="3800" y="4275"/>
                    <a:pt x="11044" y="-1"/>
                    <a:pt x="18910" y="0"/>
                  </a:cubicBezTo>
                  <a:cubicBezTo>
                    <a:pt x="19664" y="0"/>
                    <a:pt x="20418" y="39"/>
                    <a:pt x="21168" y="118"/>
                  </a:cubicBezTo>
                </a:path>
                <a:path w="21169" h="21600" stroke="0" extrusionOk="0">
                  <a:moveTo>
                    <a:pt x="-1" y="11161"/>
                  </a:moveTo>
                  <a:cubicBezTo>
                    <a:pt x="3800" y="4275"/>
                    <a:pt x="11044" y="-1"/>
                    <a:pt x="18910" y="0"/>
                  </a:cubicBezTo>
                  <a:cubicBezTo>
                    <a:pt x="19664" y="0"/>
                    <a:pt x="20418" y="39"/>
                    <a:pt x="21168" y="118"/>
                  </a:cubicBezTo>
                  <a:lnTo>
                    <a:pt x="1891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  <p:sp>
          <p:nvSpPr>
            <p:cNvPr id="29" name="Arc 2076"/>
            <p:cNvSpPr>
              <a:spLocks/>
            </p:cNvSpPr>
            <p:nvPr/>
          </p:nvSpPr>
          <p:spPr bwMode="auto">
            <a:xfrm rot="18226946">
              <a:off x="3006" y="2369"/>
              <a:ext cx="447" cy="49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639 w 19639"/>
                <a:gd name="T1" fmla="*/ 8992 h 21600"/>
                <a:gd name="T2" fmla="*/ 0 w 19639"/>
                <a:gd name="T3" fmla="*/ 21600 h 21600"/>
                <a:gd name="T4" fmla="*/ 0 w 1963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39" h="21600" fill="none" extrusionOk="0">
                  <a:moveTo>
                    <a:pt x="19639" y="8992"/>
                  </a:moveTo>
                  <a:cubicBezTo>
                    <a:pt x="16122" y="16674"/>
                    <a:pt x="8448" y="21599"/>
                    <a:pt x="0" y="21600"/>
                  </a:cubicBezTo>
                </a:path>
                <a:path w="19639" h="21600" stroke="0" extrusionOk="0">
                  <a:moveTo>
                    <a:pt x="19639" y="8992"/>
                  </a:moveTo>
                  <a:cubicBezTo>
                    <a:pt x="16122" y="16674"/>
                    <a:pt x="8448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>
                <a:latin typeface="+mn-ea"/>
              </a:endParaRPr>
            </a:p>
          </p:txBody>
        </p:sp>
      </p:grpSp>
      <p:pic>
        <p:nvPicPr>
          <p:cNvPr id="30" name="Picture 20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1743" y="4038601"/>
            <a:ext cx="600904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078" descr="palm_wireless_family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4714876" y="6072206"/>
            <a:ext cx="320971" cy="330200"/>
          </a:xfrm>
          <a:prstGeom prst="rect">
            <a:avLst/>
          </a:prstGeom>
          <a:noFill/>
        </p:spPr>
      </p:pic>
      <p:sp>
        <p:nvSpPr>
          <p:cNvPr id="33" name="AutoShape 2079"/>
          <p:cNvSpPr>
            <a:spLocks noChangeArrowheads="1"/>
          </p:cNvSpPr>
          <p:nvPr/>
        </p:nvSpPr>
        <p:spPr bwMode="auto">
          <a:xfrm>
            <a:off x="5179499" y="5835669"/>
            <a:ext cx="345886" cy="307975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rIns="90000" anchor="ctr"/>
          <a:lstStyle/>
          <a:p>
            <a:pPr latinLnBrk="0"/>
            <a:r>
              <a:rPr kumimoji="0" lang="en-US" altLang="ko-KR" sz="900" b="1">
                <a:latin typeface="+mn-ea"/>
              </a:rPr>
              <a:t>DB</a:t>
            </a:r>
          </a:p>
        </p:txBody>
      </p:sp>
      <p:pic>
        <p:nvPicPr>
          <p:cNvPr id="34" name="Picture 2080" descr="pe02032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5429256" y="5429264"/>
            <a:ext cx="51150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Group 2081"/>
          <p:cNvGrpSpPr>
            <a:grpSpLocks/>
          </p:cNvGrpSpPr>
          <p:nvPr/>
        </p:nvGrpSpPr>
        <p:grpSpPr bwMode="auto">
          <a:xfrm>
            <a:off x="4929190" y="5572140"/>
            <a:ext cx="79143" cy="307975"/>
            <a:chOff x="2664" y="3444"/>
            <a:chExt cx="99" cy="436"/>
          </a:xfrm>
        </p:grpSpPr>
        <p:grpSp>
          <p:nvGrpSpPr>
            <p:cNvPr id="36" name="Group 2082"/>
            <p:cNvGrpSpPr>
              <a:grpSpLocks/>
            </p:cNvGrpSpPr>
            <p:nvPr/>
          </p:nvGrpSpPr>
          <p:grpSpPr bwMode="auto">
            <a:xfrm>
              <a:off x="2664" y="3837"/>
              <a:ext cx="97" cy="43"/>
              <a:chOff x="2664" y="3837"/>
              <a:chExt cx="97" cy="43"/>
            </a:xfrm>
          </p:grpSpPr>
          <p:sp>
            <p:nvSpPr>
              <p:cNvPr id="53" name="Freeform 2083"/>
              <p:cNvSpPr>
                <a:spLocks/>
              </p:cNvSpPr>
              <p:nvPr/>
            </p:nvSpPr>
            <p:spPr bwMode="auto">
              <a:xfrm>
                <a:off x="2664" y="3837"/>
                <a:ext cx="41" cy="2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55" y="28"/>
                  </a:cxn>
                  <a:cxn ang="0">
                    <a:pos x="33" y="57"/>
                  </a:cxn>
                  <a:cxn ang="0">
                    <a:pos x="3" y="83"/>
                  </a:cxn>
                  <a:cxn ang="0">
                    <a:pos x="0" y="97"/>
                  </a:cxn>
                  <a:cxn ang="0">
                    <a:pos x="28" y="105"/>
                  </a:cxn>
                  <a:cxn ang="0">
                    <a:pos x="59" y="102"/>
                  </a:cxn>
                  <a:cxn ang="0">
                    <a:pos x="96" y="83"/>
                  </a:cxn>
                  <a:cxn ang="0">
                    <a:pos x="123" y="66"/>
                  </a:cxn>
                  <a:cxn ang="0">
                    <a:pos x="152" y="63"/>
                  </a:cxn>
                  <a:cxn ang="0">
                    <a:pos x="161" y="55"/>
                  </a:cxn>
                  <a:cxn ang="0">
                    <a:pos x="158" y="6"/>
                  </a:cxn>
                  <a:cxn ang="0">
                    <a:pos x="81" y="0"/>
                  </a:cxn>
                </a:cxnLst>
                <a:rect l="0" t="0" r="r" b="b"/>
                <a:pathLst>
                  <a:path w="161" h="105">
                    <a:moveTo>
                      <a:pt x="81" y="0"/>
                    </a:moveTo>
                    <a:lnTo>
                      <a:pt x="55" y="28"/>
                    </a:lnTo>
                    <a:lnTo>
                      <a:pt x="33" y="57"/>
                    </a:lnTo>
                    <a:lnTo>
                      <a:pt x="3" y="83"/>
                    </a:lnTo>
                    <a:lnTo>
                      <a:pt x="0" y="97"/>
                    </a:lnTo>
                    <a:lnTo>
                      <a:pt x="28" y="105"/>
                    </a:lnTo>
                    <a:lnTo>
                      <a:pt x="59" y="102"/>
                    </a:lnTo>
                    <a:lnTo>
                      <a:pt x="96" y="83"/>
                    </a:lnTo>
                    <a:lnTo>
                      <a:pt x="123" y="66"/>
                    </a:lnTo>
                    <a:lnTo>
                      <a:pt x="152" y="63"/>
                    </a:lnTo>
                    <a:lnTo>
                      <a:pt x="161" y="55"/>
                    </a:lnTo>
                    <a:lnTo>
                      <a:pt x="158" y="6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4" name="Freeform 2084"/>
              <p:cNvSpPr>
                <a:spLocks/>
              </p:cNvSpPr>
              <p:nvPr/>
            </p:nvSpPr>
            <p:spPr bwMode="auto">
              <a:xfrm>
                <a:off x="2736" y="3851"/>
                <a:ext cx="25" cy="2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32"/>
                  </a:cxn>
                  <a:cxn ang="0">
                    <a:pos x="14" y="48"/>
                  </a:cxn>
                  <a:cxn ang="0">
                    <a:pos x="17" y="74"/>
                  </a:cxn>
                  <a:cxn ang="0">
                    <a:pos x="40" y="99"/>
                  </a:cxn>
                  <a:cxn ang="0">
                    <a:pos x="59" y="113"/>
                  </a:cxn>
                  <a:cxn ang="0">
                    <a:pos x="76" y="116"/>
                  </a:cxn>
                  <a:cxn ang="0">
                    <a:pos x="92" y="115"/>
                  </a:cxn>
                  <a:cxn ang="0">
                    <a:pos x="101" y="97"/>
                  </a:cxn>
                  <a:cxn ang="0">
                    <a:pos x="99" y="70"/>
                  </a:cxn>
                  <a:cxn ang="0">
                    <a:pos x="82" y="41"/>
                  </a:cxn>
                  <a:cxn ang="0">
                    <a:pos x="57" y="9"/>
                  </a:cxn>
                  <a:cxn ang="0">
                    <a:pos x="56" y="0"/>
                  </a:cxn>
                  <a:cxn ang="0">
                    <a:pos x="1" y="2"/>
                  </a:cxn>
                </a:cxnLst>
                <a:rect l="0" t="0" r="r" b="b"/>
                <a:pathLst>
                  <a:path w="101" h="116">
                    <a:moveTo>
                      <a:pt x="1" y="2"/>
                    </a:moveTo>
                    <a:lnTo>
                      <a:pt x="0" y="32"/>
                    </a:lnTo>
                    <a:lnTo>
                      <a:pt x="14" y="48"/>
                    </a:lnTo>
                    <a:lnTo>
                      <a:pt x="17" y="74"/>
                    </a:lnTo>
                    <a:lnTo>
                      <a:pt x="40" y="99"/>
                    </a:lnTo>
                    <a:lnTo>
                      <a:pt x="59" y="113"/>
                    </a:lnTo>
                    <a:lnTo>
                      <a:pt x="76" y="116"/>
                    </a:lnTo>
                    <a:lnTo>
                      <a:pt x="92" y="115"/>
                    </a:lnTo>
                    <a:lnTo>
                      <a:pt x="101" y="97"/>
                    </a:lnTo>
                    <a:lnTo>
                      <a:pt x="99" y="70"/>
                    </a:lnTo>
                    <a:lnTo>
                      <a:pt x="82" y="41"/>
                    </a:lnTo>
                    <a:lnTo>
                      <a:pt x="57" y="9"/>
                    </a:lnTo>
                    <a:lnTo>
                      <a:pt x="56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37" name="Group 2085"/>
            <p:cNvGrpSpPr>
              <a:grpSpLocks/>
            </p:cNvGrpSpPr>
            <p:nvPr/>
          </p:nvGrpSpPr>
          <p:grpSpPr bwMode="auto">
            <a:xfrm>
              <a:off x="2674" y="3499"/>
              <a:ext cx="89" cy="352"/>
              <a:chOff x="2674" y="3499"/>
              <a:chExt cx="89" cy="352"/>
            </a:xfrm>
          </p:grpSpPr>
          <p:sp>
            <p:nvSpPr>
              <p:cNvPr id="42" name="Freeform 2086"/>
              <p:cNvSpPr>
                <a:spLocks/>
              </p:cNvSpPr>
              <p:nvPr/>
            </p:nvSpPr>
            <p:spPr bwMode="auto">
              <a:xfrm>
                <a:off x="2676" y="3681"/>
                <a:ext cx="12" cy="3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73"/>
                  </a:cxn>
                  <a:cxn ang="0">
                    <a:pos x="24" y="116"/>
                  </a:cxn>
                  <a:cxn ang="0">
                    <a:pos x="37" y="130"/>
                  </a:cxn>
                  <a:cxn ang="0">
                    <a:pos x="35" y="68"/>
                  </a:cxn>
                  <a:cxn ang="0">
                    <a:pos x="41" y="75"/>
                  </a:cxn>
                  <a:cxn ang="0">
                    <a:pos x="47" y="94"/>
                  </a:cxn>
                  <a:cxn ang="0">
                    <a:pos x="48" y="73"/>
                  </a:cxn>
                  <a:cxn ang="0">
                    <a:pos x="42" y="34"/>
                  </a:cxn>
                  <a:cxn ang="0">
                    <a:pos x="26" y="0"/>
                  </a:cxn>
                  <a:cxn ang="0">
                    <a:pos x="2" y="1"/>
                  </a:cxn>
                </a:cxnLst>
                <a:rect l="0" t="0" r="r" b="b"/>
                <a:pathLst>
                  <a:path w="48" h="130">
                    <a:moveTo>
                      <a:pt x="2" y="1"/>
                    </a:moveTo>
                    <a:lnTo>
                      <a:pt x="0" y="73"/>
                    </a:lnTo>
                    <a:lnTo>
                      <a:pt x="24" y="116"/>
                    </a:lnTo>
                    <a:lnTo>
                      <a:pt x="37" y="130"/>
                    </a:lnTo>
                    <a:lnTo>
                      <a:pt x="35" y="68"/>
                    </a:lnTo>
                    <a:lnTo>
                      <a:pt x="41" y="75"/>
                    </a:lnTo>
                    <a:lnTo>
                      <a:pt x="47" y="94"/>
                    </a:lnTo>
                    <a:lnTo>
                      <a:pt x="48" y="73"/>
                    </a:lnTo>
                    <a:lnTo>
                      <a:pt x="42" y="34"/>
                    </a:lnTo>
                    <a:lnTo>
                      <a:pt x="26" y="0"/>
                    </a:lnTo>
                    <a:lnTo>
                      <a:pt x="2" y="1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3" name="Freeform 2087"/>
              <p:cNvSpPr>
                <a:spLocks/>
              </p:cNvSpPr>
              <p:nvPr/>
            </p:nvSpPr>
            <p:spPr bwMode="auto">
              <a:xfrm>
                <a:off x="2682" y="3610"/>
                <a:ext cx="70" cy="2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24"/>
                  </a:cxn>
                  <a:cxn ang="0">
                    <a:pos x="4" y="914"/>
                  </a:cxn>
                  <a:cxn ang="0">
                    <a:pos x="87" y="931"/>
                  </a:cxn>
                  <a:cxn ang="0">
                    <a:pos x="100" y="613"/>
                  </a:cxn>
                  <a:cxn ang="0">
                    <a:pos x="90" y="582"/>
                  </a:cxn>
                  <a:cxn ang="0">
                    <a:pos x="100" y="565"/>
                  </a:cxn>
                  <a:cxn ang="0">
                    <a:pos x="100" y="370"/>
                  </a:cxn>
                  <a:cxn ang="0">
                    <a:pos x="119" y="432"/>
                  </a:cxn>
                  <a:cxn ang="0">
                    <a:pos x="168" y="695"/>
                  </a:cxn>
                  <a:cxn ang="0">
                    <a:pos x="210" y="965"/>
                  </a:cxn>
                  <a:cxn ang="0">
                    <a:pos x="280" y="965"/>
                  </a:cxn>
                  <a:cxn ang="0">
                    <a:pos x="248" y="603"/>
                  </a:cxn>
                  <a:cxn ang="0">
                    <a:pos x="235" y="296"/>
                  </a:cxn>
                  <a:cxn ang="0">
                    <a:pos x="242" y="7"/>
                  </a:cxn>
                  <a:cxn ang="0">
                    <a:pos x="4" y="0"/>
                  </a:cxn>
                </a:cxnLst>
                <a:rect l="0" t="0" r="r" b="b"/>
                <a:pathLst>
                  <a:path w="280" h="965">
                    <a:moveTo>
                      <a:pt x="4" y="0"/>
                    </a:moveTo>
                    <a:lnTo>
                      <a:pt x="0" y="524"/>
                    </a:lnTo>
                    <a:lnTo>
                      <a:pt x="4" y="914"/>
                    </a:lnTo>
                    <a:lnTo>
                      <a:pt x="87" y="931"/>
                    </a:lnTo>
                    <a:lnTo>
                      <a:pt x="100" y="613"/>
                    </a:lnTo>
                    <a:lnTo>
                      <a:pt x="90" y="582"/>
                    </a:lnTo>
                    <a:lnTo>
                      <a:pt x="100" y="565"/>
                    </a:lnTo>
                    <a:lnTo>
                      <a:pt x="100" y="370"/>
                    </a:lnTo>
                    <a:lnTo>
                      <a:pt x="119" y="432"/>
                    </a:lnTo>
                    <a:lnTo>
                      <a:pt x="168" y="695"/>
                    </a:lnTo>
                    <a:lnTo>
                      <a:pt x="210" y="965"/>
                    </a:lnTo>
                    <a:lnTo>
                      <a:pt x="280" y="965"/>
                    </a:lnTo>
                    <a:lnTo>
                      <a:pt x="248" y="603"/>
                    </a:lnTo>
                    <a:lnTo>
                      <a:pt x="235" y="296"/>
                    </a:lnTo>
                    <a:lnTo>
                      <a:pt x="242" y="7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4" name="Freeform 2088"/>
              <p:cNvSpPr>
                <a:spLocks/>
              </p:cNvSpPr>
              <p:nvPr/>
            </p:nvSpPr>
            <p:spPr bwMode="auto">
              <a:xfrm>
                <a:off x="2674" y="3499"/>
                <a:ext cx="89" cy="184"/>
              </a:xfrm>
              <a:custGeom>
                <a:avLst/>
                <a:gdLst/>
                <a:ahLst/>
                <a:cxnLst>
                  <a:cxn ang="0">
                    <a:pos x="118" y="9"/>
                  </a:cxn>
                  <a:cxn ang="0">
                    <a:pos x="10" y="99"/>
                  </a:cxn>
                  <a:cxn ang="0">
                    <a:pos x="2" y="335"/>
                  </a:cxn>
                  <a:cxn ang="0">
                    <a:pos x="0" y="454"/>
                  </a:cxn>
                  <a:cxn ang="0">
                    <a:pos x="7" y="737"/>
                  </a:cxn>
                  <a:cxn ang="0">
                    <a:pos x="31" y="737"/>
                  </a:cxn>
                  <a:cxn ang="0">
                    <a:pos x="43" y="448"/>
                  </a:cxn>
                  <a:cxn ang="0">
                    <a:pos x="272" y="448"/>
                  </a:cxn>
                  <a:cxn ang="0">
                    <a:pos x="278" y="375"/>
                  </a:cxn>
                  <a:cxn ang="0">
                    <a:pos x="285" y="426"/>
                  </a:cxn>
                  <a:cxn ang="0">
                    <a:pos x="269" y="535"/>
                  </a:cxn>
                  <a:cxn ang="0">
                    <a:pos x="254" y="699"/>
                  </a:cxn>
                  <a:cxn ang="0">
                    <a:pos x="293" y="710"/>
                  </a:cxn>
                  <a:cxn ang="0">
                    <a:pos x="357" y="421"/>
                  </a:cxn>
                  <a:cxn ang="0">
                    <a:pos x="317" y="83"/>
                  </a:cxn>
                  <a:cxn ang="0">
                    <a:pos x="194" y="0"/>
                  </a:cxn>
                  <a:cxn ang="0">
                    <a:pos x="141" y="37"/>
                  </a:cxn>
                  <a:cxn ang="0">
                    <a:pos x="118" y="9"/>
                  </a:cxn>
                </a:cxnLst>
                <a:rect l="0" t="0" r="r" b="b"/>
                <a:pathLst>
                  <a:path w="357" h="737">
                    <a:moveTo>
                      <a:pt x="118" y="9"/>
                    </a:moveTo>
                    <a:lnTo>
                      <a:pt x="10" y="99"/>
                    </a:lnTo>
                    <a:lnTo>
                      <a:pt x="2" y="335"/>
                    </a:lnTo>
                    <a:lnTo>
                      <a:pt x="0" y="454"/>
                    </a:lnTo>
                    <a:lnTo>
                      <a:pt x="7" y="737"/>
                    </a:lnTo>
                    <a:lnTo>
                      <a:pt x="31" y="737"/>
                    </a:lnTo>
                    <a:lnTo>
                      <a:pt x="43" y="448"/>
                    </a:lnTo>
                    <a:lnTo>
                      <a:pt x="272" y="448"/>
                    </a:lnTo>
                    <a:lnTo>
                      <a:pt x="278" y="375"/>
                    </a:lnTo>
                    <a:lnTo>
                      <a:pt x="285" y="426"/>
                    </a:lnTo>
                    <a:lnTo>
                      <a:pt x="269" y="535"/>
                    </a:lnTo>
                    <a:lnTo>
                      <a:pt x="254" y="699"/>
                    </a:lnTo>
                    <a:lnTo>
                      <a:pt x="293" y="710"/>
                    </a:lnTo>
                    <a:lnTo>
                      <a:pt x="357" y="421"/>
                    </a:lnTo>
                    <a:lnTo>
                      <a:pt x="317" y="83"/>
                    </a:lnTo>
                    <a:lnTo>
                      <a:pt x="194" y="0"/>
                    </a:lnTo>
                    <a:lnTo>
                      <a:pt x="141" y="37"/>
                    </a:lnTo>
                    <a:lnTo>
                      <a:pt x="118" y="9"/>
                    </a:lnTo>
                    <a:close/>
                  </a:path>
                </a:pathLst>
              </a:custGeom>
              <a:blipFill dpi="0" rotWithShape="0">
                <a:blip r:embed="rId9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5" name="Freeform 2089"/>
              <p:cNvSpPr>
                <a:spLocks/>
              </p:cNvSpPr>
              <p:nvPr/>
            </p:nvSpPr>
            <p:spPr bwMode="auto">
              <a:xfrm>
                <a:off x="2735" y="3673"/>
                <a:ext cx="13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65"/>
                  </a:cxn>
                  <a:cxn ang="0">
                    <a:pos x="28" y="123"/>
                  </a:cxn>
                  <a:cxn ang="0">
                    <a:pos x="37" y="116"/>
                  </a:cxn>
                  <a:cxn ang="0">
                    <a:pos x="53" y="110"/>
                  </a:cxn>
                  <a:cxn ang="0">
                    <a:pos x="47" y="92"/>
                  </a:cxn>
                  <a:cxn ang="0">
                    <a:pos x="45" y="69"/>
                  </a:cxn>
                  <a:cxn ang="0">
                    <a:pos x="53" y="45"/>
                  </a:cxn>
                  <a:cxn ang="0">
                    <a:pos x="47" y="4"/>
                  </a:cxn>
                  <a:cxn ang="0">
                    <a:pos x="16" y="0"/>
                  </a:cxn>
                </a:cxnLst>
                <a:rect l="0" t="0" r="r" b="b"/>
                <a:pathLst>
                  <a:path w="53" h="123">
                    <a:moveTo>
                      <a:pt x="16" y="0"/>
                    </a:moveTo>
                    <a:lnTo>
                      <a:pt x="0" y="65"/>
                    </a:lnTo>
                    <a:lnTo>
                      <a:pt x="28" y="123"/>
                    </a:lnTo>
                    <a:lnTo>
                      <a:pt x="37" y="116"/>
                    </a:lnTo>
                    <a:lnTo>
                      <a:pt x="53" y="110"/>
                    </a:lnTo>
                    <a:lnTo>
                      <a:pt x="47" y="92"/>
                    </a:lnTo>
                    <a:lnTo>
                      <a:pt x="45" y="69"/>
                    </a:lnTo>
                    <a:lnTo>
                      <a:pt x="53" y="45"/>
                    </a:lnTo>
                    <a:lnTo>
                      <a:pt x="47" y="4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grpSp>
            <p:nvGrpSpPr>
              <p:cNvPr id="46" name="Group 2090"/>
              <p:cNvGrpSpPr>
                <a:grpSpLocks/>
              </p:cNvGrpSpPr>
              <p:nvPr/>
            </p:nvGrpSpPr>
            <p:grpSpPr bwMode="auto">
              <a:xfrm>
                <a:off x="2685" y="3503"/>
                <a:ext cx="57" cy="115"/>
                <a:chOff x="2685" y="3503"/>
                <a:chExt cx="57" cy="115"/>
              </a:xfrm>
            </p:grpSpPr>
            <p:grpSp>
              <p:nvGrpSpPr>
                <p:cNvPr id="47" name="Group 2091"/>
                <p:cNvGrpSpPr>
                  <a:grpSpLocks/>
                </p:cNvGrpSpPr>
                <p:nvPr/>
              </p:nvGrpSpPr>
              <p:grpSpPr bwMode="auto">
                <a:xfrm>
                  <a:off x="2685" y="3503"/>
                  <a:ext cx="57" cy="115"/>
                  <a:chOff x="2685" y="3503"/>
                  <a:chExt cx="57" cy="115"/>
                </a:xfrm>
              </p:grpSpPr>
              <p:grpSp>
                <p:nvGrpSpPr>
                  <p:cNvPr id="49" name="Group 2092"/>
                  <p:cNvGrpSpPr>
                    <a:grpSpLocks/>
                  </p:cNvGrpSpPr>
                  <p:nvPr/>
                </p:nvGrpSpPr>
                <p:grpSpPr bwMode="auto">
                  <a:xfrm>
                    <a:off x="2685" y="3611"/>
                    <a:ext cx="57" cy="7"/>
                    <a:chOff x="2685" y="3611"/>
                    <a:chExt cx="57" cy="7"/>
                  </a:xfrm>
                </p:grpSpPr>
                <p:sp>
                  <p:nvSpPr>
                    <p:cNvPr id="51" name="Line 20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5" y="3617"/>
                      <a:ext cx="57" cy="1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>
                        <a:latin typeface="+mn-ea"/>
                      </a:endParaRPr>
                    </a:p>
                  </p:txBody>
                </p:sp>
                <p:sp>
                  <p:nvSpPr>
                    <p:cNvPr id="52" name="Line 20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5" y="3611"/>
                      <a:ext cx="57" cy="1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>
                        <a:latin typeface="+mn-ea"/>
                      </a:endParaRPr>
                    </a:p>
                  </p:txBody>
                </p:sp>
              </p:grpSp>
              <p:sp>
                <p:nvSpPr>
                  <p:cNvPr id="50" name="Freeform 2095"/>
                  <p:cNvSpPr>
                    <a:spLocks/>
                  </p:cNvSpPr>
                  <p:nvPr/>
                </p:nvSpPr>
                <p:spPr bwMode="auto">
                  <a:xfrm>
                    <a:off x="2701" y="3503"/>
                    <a:ext cx="26" cy="1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5" y="66"/>
                      </a:cxn>
                      <a:cxn ang="0">
                        <a:pos x="34" y="24"/>
                      </a:cxn>
                      <a:cxn ang="0">
                        <a:pos x="54" y="65"/>
                      </a:cxn>
                      <a:cxn ang="0">
                        <a:pos x="105" y="0"/>
                      </a:cxn>
                    </a:cxnLst>
                    <a:rect l="0" t="0" r="r" b="b"/>
                    <a:pathLst>
                      <a:path w="105" h="66">
                        <a:moveTo>
                          <a:pt x="0" y="8"/>
                        </a:moveTo>
                        <a:lnTo>
                          <a:pt x="5" y="66"/>
                        </a:lnTo>
                        <a:lnTo>
                          <a:pt x="34" y="24"/>
                        </a:lnTo>
                        <a:lnTo>
                          <a:pt x="54" y="65"/>
                        </a:lnTo>
                        <a:lnTo>
                          <a:pt x="105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+mn-ea"/>
                    </a:endParaRPr>
                  </a:p>
                </p:txBody>
              </p:sp>
            </p:grpSp>
            <p:sp>
              <p:nvSpPr>
                <p:cNvPr id="48" name="Line 2096"/>
                <p:cNvSpPr>
                  <a:spLocks noChangeShapeType="1"/>
                </p:cNvSpPr>
                <p:nvPr/>
              </p:nvSpPr>
              <p:spPr bwMode="auto">
                <a:xfrm>
                  <a:off x="2709" y="3511"/>
                  <a:ext cx="1" cy="10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latin typeface="+mn-ea"/>
                  </a:endParaRPr>
                </a:p>
              </p:txBody>
            </p:sp>
          </p:grpSp>
        </p:grpSp>
        <p:grpSp>
          <p:nvGrpSpPr>
            <p:cNvPr id="38" name="Group 2097"/>
            <p:cNvGrpSpPr>
              <a:grpSpLocks/>
            </p:cNvGrpSpPr>
            <p:nvPr/>
          </p:nvGrpSpPr>
          <p:grpSpPr bwMode="auto">
            <a:xfrm>
              <a:off x="2692" y="3444"/>
              <a:ext cx="38" cy="65"/>
              <a:chOff x="2692" y="3444"/>
              <a:chExt cx="38" cy="65"/>
            </a:xfrm>
          </p:grpSpPr>
          <p:sp>
            <p:nvSpPr>
              <p:cNvPr id="39" name="Freeform 2098"/>
              <p:cNvSpPr>
                <a:spLocks/>
              </p:cNvSpPr>
              <p:nvPr/>
            </p:nvSpPr>
            <p:spPr bwMode="auto">
              <a:xfrm>
                <a:off x="2693" y="3447"/>
                <a:ext cx="35" cy="62"/>
              </a:xfrm>
              <a:custGeom>
                <a:avLst/>
                <a:gdLst/>
                <a:ahLst/>
                <a:cxnLst>
                  <a:cxn ang="0">
                    <a:pos x="6" y="45"/>
                  </a:cxn>
                  <a:cxn ang="0">
                    <a:pos x="3" y="70"/>
                  </a:cxn>
                  <a:cxn ang="0">
                    <a:pos x="2" y="79"/>
                  </a:cxn>
                  <a:cxn ang="0">
                    <a:pos x="6" y="88"/>
                  </a:cxn>
                  <a:cxn ang="0">
                    <a:pos x="0" y="106"/>
                  </a:cxn>
                  <a:cxn ang="0">
                    <a:pos x="4" y="135"/>
                  </a:cxn>
                  <a:cxn ang="0">
                    <a:pos x="7" y="150"/>
                  </a:cxn>
                  <a:cxn ang="0">
                    <a:pos x="10" y="163"/>
                  </a:cxn>
                  <a:cxn ang="0">
                    <a:pos x="14" y="177"/>
                  </a:cxn>
                  <a:cxn ang="0">
                    <a:pos x="20" y="192"/>
                  </a:cxn>
                  <a:cxn ang="0">
                    <a:pos x="30" y="195"/>
                  </a:cxn>
                  <a:cxn ang="0">
                    <a:pos x="41" y="199"/>
                  </a:cxn>
                  <a:cxn ang="0">
                    <a:pos x="41" y="210"/>
                  </a:cxn>
                  <a:cxn ang="0">
                    <a:pos x="40" y="218"/>
                  </a:cxn>
                  <a:cxn ang="0">
                    <a:pos x="62" y="247"/>
                  </a:cxn>
                  <a:cxn ang="0">
                    <a:pos x="118" y="210"/>
                  </a:cxn>
                  <a:cxn ang="0">
                    <a:pos x="121" y="142"/>
                  </a:cxn>
                  <a:cxn ang="0">
                    <a:pos x="128" y="122"/>
                  </a:cxn>
                  <a:cxn ang="0">
                    <a:pos x="132" y="108"/>
                  </a:cxn>
                  <a:cxn ang="0">
                    <a:pos x="137" y="89"/>
                  </a:cxn>
                  <a:cxn ang="0">
                    <a:pos x="139" y="73"/>
                  </a:cxn>
                  <a:cxn ang="0">
                    <a:pos x="138" y="59"/>
                  </a:cxn>
                  <a:cxn ang="0">
                    <a:pos x="136" y="43"/>
                  </a:cxn>
                  <a:cxn ang="0">
                    <a:pos x="132" y="30"/>
                  </a:cxn>
                  <a:cxn ang="0">
                    <a:pos x="127" y="20"/>
                  </a:cxn>
                  <a:cxn ang="0">
                    <a:pos x="118" y="12"/>
                  </a:cxn>
                  <a:cxn ang="0">
                    <a:pos x="109" y="7"/>
                  </a:cxn>
                  <a:cxn ang="0">
                    <a:pos x="97" y="4"/>
                  </a:cxn>
                  <a:cxn ang="0">
                    <a:pos x="84" y="2"/>
                  </a:cxn>
                  <a:cxn ang="0">
                    <a:pos x="68" y="0"/>
                  </a:cxn>
                  <a:cxn ang="0">
                    <a:pos x="53" y="2"/>
                  </a:cxn>
                  <a:cxn ang="0">
                    <a:pos x="36" y="6"/>
                  </a:cxn>
                  <a:cxn ang="0">
                    <a:pos x="26" y="13"/>
                  </a:cxn>
                  <a:cxn ang="0">
                    <a:pos x="17" y="20"/>
                  </a:cxn>
                  <a:cxn ang="0">
                    <a:pos x="10" y="31"/>
                  </a:cxn>
                  <a:cxn ang="0">
                    <a:pos x="6" y="45"/>
                  </a:cxn>
                </a:cxnLst>
                <a:rect l="0" t="0" r="r" b="b"/>
                <a:pathLst>
                  <a:path w="139" h="247">
                    <a:moveTo>
                      <a:pt x="6" y="45"/>
                    </a:moveTo>
                    <a:lnTo>
                      <a:pt x="3" y="70"/>
                    </a:lnTo>
                    <a:lnTo>
                      <a:pt x="2" y="79"/>
                    </a:lnTo>
                    <a:lnTo>
                      <a:pt x="6" y="88"/>
                    </a:lnTo>
                    <a:lnTo>
                      <a:pt x="0" y="106"/>
                    </a:lnTo>
                    <a:lnTo>
                      <a:pt x="4" y="135"/>
                    </a:lnTo>
                    <a:lnTo>
                      <a:pt x="7" y="150"/>
                    </a:lnTo>
                    <a:lnTo>
                      <a:pt x="10" y="163"/>
                    </a:lnTo>
                    <a:lnTo>
                      <a:pt x="14" y="177"/>
                    </a:lnTo>
                    <a:lnTo>
                      <a:pt x="20" y="192"/>
                    </a:lnTo>
                    <a:lnTo>
                      <a:pt x="30" y="195"/>
                    </a:lnTo>
                    <a:lnTo>
                      <a:pt x="41" y="199"/>
                    </a:lnTo>
                    <a:lnTo>
                      <a:pt x="41" y="210"/>
                    </a:lnTo>
                    <a:lnTo>
                      <a:pt x="40" y="218"/>
                    </a:lnTo>
                    <a:lnTo>
                      <a:pt x="62" y="247"/>
                    </a:lnTo>
                    <a:lnTo>
                      <a:pt x="118" y="210"/>
                    </a:lnTo>
                    <a:lnTo>
                      <a:pt x="121" y="142"/>
                    </a:lnTo>
                    <a:lnTo>
                      <a:pt x="128" y="122"/>
                    </a:lnTo>
                    <a:lnTo>
                      <a:pt x="132" y="108"/>
                    </a:lnTo>
                    <a:lnTo>
                      <a:pt x="137" y="89"/>
                    </a:lnTo>
                    <a:lnTo>
                      <a:pt x="139" y="73"/>
                    </a:lnTo>
                    <a:lnTo>
                      <a:pt x="138" y="59"/>
                    </a:lnTo>
                    <a:lnTo>
                      <a:pt x="136" y="43"/>
                    </a:lnTo>
                    <a:lnTo>
                      <a:pt x="132" y="30"/>
                    </a:lnTo>
                    <a:lnTo>
                      <a:pt x="127" y="20"/>
                    </a:lnTo>
                    <a:lnTo>
                      <a:pt x="118" y="12"/>
                    </a:lnTo>
                    <a:lnTo>
                      <a:pt x="109" y="7"/>
                    </a:lnTo>
                    <a:lnTo>
                      <a:pt x="97" y="4"/>
                    </a:lnTo>
                    <a:lnTo>
                      <a:pt x="84" y="2"/>
                    </a:lnTo>
                    <a:lnTo>
                      <a:pt x="68" y="0"/>
                    </a:lnTo>
                    <a:lnTo>
                      <a:pt x="53" y="2"/>
                    </a:lnTo>
                    <a:lnTo>
                      <a:pt x="36" y="6"/>
                    </a:lnTo>
                    <a:lnTo>
                      <a:pt x="26" y="13"/>
                    </a:lnTo>
                    <a:lnTo>
                      <a:pt x="17" y="20"/>
                    </a:lnTo>
                    <a:lnTo>
                      <a:pt x="10" y="31"/>
                    </a:lnTo>
                    <a:lnTo>
                      <a:pt x="6" y="45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0" name="Freeform 2099"/>
              <p:cNvSpPr>
                <a:spLocks/>
              </p:cNvSpPr>
              <p:nvPr/>
            </p:nvSpPr>
            <p:spPr bwMode="auto">
              <a:xfrm>
                <a:off x="2706" y="3480"/>
                <a:ext cx="17" cy="20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51" y="38"/>
                  </a:cxn>
                  <a:cxn ang="0">
                    <a:pos x="0" y="66"/>
                  </a:cxn>
                  <a:cxn ang="0">
                    <a:pos x="27" y="59"/>
                  </a:cxn>
                  <a:cxn ang="0">
                    <a:pos x="38" y="56"/>
                  </a:cxn>
                  <a:cxn ang="0">
                    <a:pos x="52" y="58"/>
                  </a:cxn>
                  <a:cxn ang="0">
                    <a:pos x="63" y="62"/>
                  </a:cxn>
                  <a:cxn ang="0">
                    <a:pos x="68" y="76"/>
                  </a:cxn>
                  <a:cxn ang="0">
                    <a:pos x="69" y="23"/>
                  </a:cxn>
                  <a:cxn ang="0">
                    <a:pos x="67" y="11"/>
                  </a:cxn>
                  <a:cxn ang="0">
                    <a:pos x="60" y="0"/>
                  </a:cxn>
                  <a:cxn ang="0">
                    <a:pos x="58" y="20"/>
                  </a:cxn>
                </a:cxnLst>
                <a:rect l="0" t="0" r="r" b="b"/>
                <a:pathLst>
                  <a:path w="69" h="76">
                    <a:moveTo>
                      <a:pt x="58" y="20"/>
                    </a:moveTo>
                    <a:lnTo>
                      <a:pt x="51" y="38"/>
                    </a:lnTo>
                    <a:lnTo>
                      <a:pt x="0" y="66"/>
                    </a:lnTo>
                    <a:lnTo>
                      <a:pt x="27" y="59"/>
                    </a:lnTo>
                    <a:lnTo>
                      <a:pt x="38" y="56"/>
                    </a:lnTo>
                    <a:lnTo>
                      <a:pt x="52" y="58"/>
                    </a:lnTo>
                    <a:lnTo>
                      <a:pt x="63" y="62"/>
                    </a:lnTo>
                    <a:lnTo>
                      <a:pt x="68" y="76"/>
                    </a:lnTo>
                    <a:lnTo>
                      <a:pt x="69" y="23"/>
                    </a:lnTo>
                    <a:lnTo>
                      <a:pt x="67" y="11"/>
                    </a:lnTo>
                    <a:lnTo>
                      <a:pt x="60" y="0"/>
                    </a:lnTo>
                    <a:lnTo>
                      <a:pt x="58" y="20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1" name="Freeform 2100"/>
              <p:cNvSpPr>
                <a:spLocks/>
              </p:cNvSpPr>
              <p:nvPr/>
            </p:nvSpPr>
            <p:spPr bwMode="auto">
              <a:xfrm>
                <a:off x="2692" y="3444"/>
                <a:ext cx="38" cy="44"/>
              </a:xfrm>
              <a:custGeom>
                <a:avLst/>
                <a:gdLst/>
                <a:ahLst/>
                <a:cxnLst>
                  <a:cxn ang="0">
                    <a:pos x="27" y="15"/>
                  </a:cxn>
                  <a:cxn ang="0">
                    <a:pos x="40" y="8"/>
                  </a:cxn>
                  <a:cxn ang="0">
                    <a:pos x="51" y="4"/>
                  </a:cxn>
                  <a:cxn ang="0">
                    <a:pos x="69" y="0"/>
                  </a:cxn>
                  <a:cxn ang="0">
                    <a:pos x="82" y="0"/>
                  </a:cxn>
                  <a:cxn ang="0">
                    <a:pos x="96" y="0"/>
                  </a:cxn>
                  <a:cxn ang="0">
                    <a:pos x="110" y="3"/>
                  </a:cxn>
                  <a:cxn ang="0">
                    <a:pos x="119" y="3"/>
                  </a:cxn>
                  <a:cxn ang="0">
                    <a:pos x="129" y="7"/>
                  </a:cxn>
                  <a:cxn ang="0">
                    <a:pos x="137" y="15"/>
                  </a:cxn>
                  <a:cxn ang="0">
                    <a:pos x="144" y="24"/>
                  </a:cxn>
                  <a:cxn ang="0">
                    <a:pos x="145" y="37"/>
                  </a:cxn>
                  <a:cxn ang="0">
                    <a:pos x="147" y="55"/>
                  </a:cxn>
                  <a:cxn ang="0">
                    <a:pos x="149" y="79"/>
                  </a:cxn>
                  <a:cxn ang="0">
                    <a:pos x="148" y="99"/>
                  </a:cxn>
                  <a:cxn ang="0">
                    <a:pos x="144" y="117"/>
                  </a:cxn>
                  <a:cxn ang="0">
                    <a:pos x="141" y="133"/>
                  </a:cxn>
                  <a:cxn ang="0">
                    <a:pos x="136" y="145"/>
                  </a:cxn>
                  <a:cxn ang="0">
                    <a:pos x="132" y="156"/>
                  </a:cxn>
                  <a:cxn ang="0">
                    <a:pos x="128" y="166"/>
                  </a:cxn>
                  <a:cxn ang="0">
                    <a:pos x="122" y="178"/>
                  </a:cxn>
                  <a:cxn ang="0">
                    <a:pos x="117" y="178"/>
                  </a:cxn>
                  <a:cxn ang="0">
                    <a:pos x="119" y="162"/>
                  </a:cxn>
                  <a:cxn ang="0">
                    <a:pos x="116" y="151"/>
                  </a:cxn>
                  <a:cxn ang="0">
                    <a:pos x="114" y="145"/>
                  </a:cxn>
                  <a:cxn ang="0">
                    <a:pos x="117" y="134"/>
                  </a:cxn>
                  <a:cxn ang="0">
                    <a:pos x="119" y="117"/>
                  </a:cxn>
                  <a:cxn ang="0">
                    <a:pos x="115" y="113"/>
                  </a:cxn>
                  <a:cxn ang="0">
                    <a:pos x="108" y="121"/>
                  </a:cxn>
                  <a:cxn ang="0">
                    <a:pos x="103" y="130"/>
                  </a:cxn>
                  <a:cxn ang="0">
                    <a:pos x="104" y="113"/>
                  </a:cxn>
                  <a:cxn ang="0">
                    <a:pos x="101" y="91"/>
                  </a:cxn>
                  <a:cxn ang="0">
                    <a:pos x="101" y="68"/>
                  </a:cxn>
                  <a:cxn ang="0">
                    <a:pos x="100" y="56"/>
                  </a:cxn>
                  <a:cxn ang="0">
                    <a:pos x="105" y="50"/>
                  </a:cxn>
                  <a:cxn ang="0">
                    <a:pos x="95" y="53"/>
                  </a:cxn>
                  <a:cxn ang="0">
                    <a:pos x="86" y="57"/>
                  </a:cxn>
                  <a:cxn ang="0">
                    <a:pos x="78" y="58"/>
                  </a:cxn>
                  <a:cxn ang="0">
                    <a:pos x="63" y="60"/>
                  </a:cxn>
                  <a:cxn ang="0">
                    <a:pos x="55" y="64"/>
                  </a:cxn>
                  <a:cxn ang="0">
                    <a:pos x="68" y="57"/>
                  </a:cxn>
                  <a:cxn ang="0">
                    <a:pos x="60" y="57"/>
                  </a:cxn>
                  <a:cxn ang="0">
                    <a:pos x="43" y="57"/>
                  </a:cxn>
                  <a:cxn ang="0">
                    <a:pos x="30" y="55"/>
                  </a:cxn>
                  <a:cxn ang="0">
                    <a:pos x="14" y="56"/>
                  </a:cxn>
                  <a:cxn ang="0">
                    <a:pos x="10" y="67"/>
                  </a:cxn>
                  <a:cxn ang="0">
                    <a:pos x="8" y="81"/>
                  </a:cxn>
                  <a:cxn ang="0">
                    <a:pos x="4" y="64"/>
                  </a:cxn>
                  <a:cxn ang="0">
                    <a:pos x="0" y="44"/>
                  </a:cxn>
                  <a:cxn ang="0">
                    <a:pos x="8" y="31"/>
                  </a:cxn>
                  <a:cxn ang="0">
                    <a:pos x="16" y="22"/>
                  </a:cxn>
                  <a:cxn ang="0">
                    <a:pos x="27" y="15"/>
                  </a:cxn>
                </a:cxnLst>
                <a:rect l="0" t="0" r="r" b="b"/>
                <a:pathLst>
                  <a:path w="149" h="178">
                    <a:moveTo>
                      <a:pt x="27" y="15"/>
                    </a:moveTo>
                    <a:lnTo>
                      <a:pt x="40" y="8"/>
                    </a:lnTo>
                    <a:lnTo>
                      <a:pt x="51" y="4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96" y="0"/>
                    </a:lnTo>
                    <a:lnTo>
                      <a:pt x="110" y="3"/>
                    </a:lnTo>
                    <a:lnTo>
                      <a:pt x="119" y="3"/>
                    </a:lnTo>
                    <a:lnTo>
                      <a:pt x="129" y="7"/>
                    </a:lnTo>
                    <a:lnTo>
                      <a:pt x="137" y="15"/>
                    </a:lnTo>
                    <a:lnTo>
                      <a:pt x="144" y="24"/>
                    </a:lnTo>
                    <a:lnTo>
                      <a:pt x="145" y="37"/>
                    </a:lnTo>
                    <a:lnTo>
                      <a:pt x="147" y="55"/>
                    </a:lnTo>
                    <a:lnTo>
                      <a:pt x="149" y="79"/>
                    </a:lnTo>
                    <a:lnTo>
                      <a:pt x="148" y="99"/>
                    </a:lnTo>
                    <a:lnTo>
                      <a:pt x="144" y="117"/>
                    </a:lnTo>
                    <a:lnTo>
                      <a:pt x="141" y="133"/>
                    </a:lnTo>
                    <a:lnTo>
                      <a:pt x="136" y="145"/>
                    </a:lnTo>
                    <a:lnTo>
                      <a:pt x="132" y="156"/>
                    </a:lnTo>
                    <a:lnTo>
                      <a:pt x="128" y="166"/>
                    </a:lnTo>
                    <a:lnTo>
                      <a:pt x="122" y="178"/>
                    </a:lnTo>
                    <a:lnTo>
                      <a:pt x="117" y="178"/>
                    </a:lnTo>
                    <a:lnTo>
                      <a:pt x="119" y="162"/>
                    </a:lnTo>
                    <a:lnTo>
                      <a:pt x="116" y="151"/>
                    </a:lnTo>
                    <a:lnTo>
                      <a:pt x="114" y="145"/>
                    </a:lnTo>
                    <a:lnTo>
                      <a:pt x="117" y="134"/>
                    </a:lnTo>
                    <a:lnTo>
                      <a:pt x="119" y="117"/>
                    </a:lnTo>
                    <a:lnTo>
                      <a:pt x="115" y="113"/>
                    </a:lnTo>
                    <a:lnTo>
                      <a:pt x="108" y="121"/>
                    </a:lnTo>
                    <a:lnTo>
                      <a:pt x="103" y="130"/>
                    </a:lnTo>
                    <a:lnTo>
                      <a:pt x="104" y="113"/>
                    </a:lnTo>
                    <a:lnTo>
                      <a:pt x="101" y="91"/>
                    </a:lnTo>
                    <a:lnTo>
                      <a:pt x="101" y="68"/>
                    </a:lnTo>
                    <a:lnTo>
                      <a:pt x="100" y="56"/>
                    </a:lnTo>
                    <a:lnTo>
                      <a:pt x="105" y="50"/>
                    </a:lnTo>
                    <a:lnTo>
                      <a:pt x="95" y="53"/>
                    </a:lnTo>
                    <a:lnTo>
                      <a:pt x="86" y="57"/>
                    </a:lnTo>
                    <a:lnTo>
                      <a:pt x="78" y="58"/>
                    </a:lnTo>
                    <a:lnTo>
                      <a:pt x="63" y="60"/>
                    </a:lnTo>
                    <a:lnTo>
                      <a:pt x="55" y="64"/>
                    </a:lnTo>
                    <a:lnTo>
                      <a:pt x="68" y="57"/>
                    </a:lnTo>
                    <a:lnTo>
                      <a:pt x="60" y="57"/>
                    </a:lnTo>
                    <a:lnTo>
                      <a:pt x="43" y="57"/>
                    </a:lnTo>
                    <a:lnTo>
                      <a:pt x="30" y="55"/>
                    </a:lnTo>
                    <a:lnTo>
                      <a:pt x="14" y="56"/>
                    </a:lnTo>
                    <a:lnTo>
                      <a:pt x="10" y="67"/>
                    </a:lnTo>
                    <a:lnTo>
                      <a:pt x="8" y="81"/>
                    </a:lnTo>
                    <a:lnTo>
                      <a:pt x="4" y="64"/>
                    </a:lnTo>
                    <a:lnTo>
                      <a:pt x="0" y="44"/>
                    </a:lnTo>
                    <a:lnTo>
                      <a:pt x="8" y="31"/>
                    </a:lnTo>
                    <a:lnTo>
                      <a:pt x="16" y="22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</p:grpSp>
      <p:grpSp>
        <p:nvGrpSpPr>
          <p:cNvPr id="55" name="Group 2101"/>
          <p:cNvGrpSpPr>
            <a:grpSpLocks/>
          </p:cNvGrpSpPr>
          <p:nvPr/>
        </p:nvGrpSpPr>
        <p:grpSpPr bwMode="auto">
          <a:xfrm>
            <a:off x="5643570" y="6072206"/>
            <a:ext cx="68885" cy="293687"/>
            <a:chOff x="2797" y="3449"/>
            <a:chExt cx="85" cy="420"/>
          </a:xfrm>
        </p:grpSpPr>
        <p:grpSp>
          <p:nvGrpSpPr>
            <p:cNvPr id="56" name="Group 2102"/>
            <p:cNvGrpSpPr>
              <a:grpSpLocks/>
            </p:cNvGrpSpPr>
            <p:nvPr/>
          </p:nvGrpSpPr>
          <p:grpSpPr bwMode="auto">
            <a:xfrm>
              <a:off x="2815" y="3449"/>
              <a:ext cx="45" cy="101"/>
              <a:chOff x="2815" y="3449"/>
              <a:chExt cx="45" cy="101"/>
            </a:xfrm>
          </p:grpSpPr>
          <p:sp>
            <p:nvSpPr>
              <p:cNvPr id="76" name="Freeform 2103"/>
              <p:cNvSpPr>
                <a:spLocks/>
              </p:cNvSpPr>
              <p:nvPr/>
            </p:nvSpPr>
            <p:spPr bwMode="auto">
              <a:xfrm>
                <a:off x="2815" y="3449"/>
                <a:ext cx="45" cy="78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0" y="15"/>
                  </a:cxn>
                  <a:cxn ang="0">
                    <a:pos x="36" y="29"/>
                  </a:cxn>
                  <a:cxn ang="0">
                    <a:pos x="27" y="45"/>
                  </a:cxn>
                  <a:cxn ang="0">
                    <a:pos x="17" y="76"/>
                  </a:cxn>
                  <a:cxn ang="0">
                    <a:pos x="7" y="122"/>
                  </a:cxn>
                  <a:cxn ang="0">
                    <a:pos x="0" y="163"/>
                  </a:cxn>
                  <a:cxn ang="0">
                    <a:pos x="1" y="181"/>
                  </a:cxn>
                  <a:cxn ang="0">
                    <a:pos x="5" y="198"/>
                  </a:cxn>
                  <a:cxn ang="0">
                    <a:pos x="7" y="223"/>
                  </a:cxn>
                  <a:cxn ang="0">
                    <a:pos x="21" y="312"/>
                  </a:cxn>
                  <a:cxn ang="0">
                    <a:pos x="29" y="294"/>
                  </a:cxn>
                  <a:cxn ang="0">
                    <a:pos x="43" y="292"/>
                  </a:cxn>
                  <a:cxn ang="0">
                    <a:pos x="53" y="287"/>
                  </a:cxn>
                  <a:cxn ang="0">
                    <a:pos x="66" y="276"/>
                  </a:cxn>
                  <a:cxn ang="0">
                    <a:pos x="61" y="229"/>
                  </a:cxn>
                  <a:cxn ang="0">
                    <a:pos x="61" y="214"/>
                  </a:cxn>
                  <a:cxn ang="0">
                    <a:pos x="49" y="182"/>
                  </a:cxn>
                  <a:cxn ang="0">
                    <a:pos x="45" y="132"/>
                  </a:cxn>
                  <a:cxn ang="0">
                    <a:pos x="49" y="88"/>
                  </a:cxn>
                  <a:cxn ang="0">
                    <a:pos x="73" y="59"/>
                  </a:cxn>
                  <a:cxn ang="0">
                    <a:pos x="116" y="55"/>
                  </a:cxn>
                  <a:cxn ang="0">
                    <a:pos x="136" y="83"/>
                  </a:cxn>
                  <a:cxn ang="0">
                    <a:pos x="134" y="178"/>
                  </a:cxn>
                  <a:cxn ang="0">
                    <a:pos x="116" y="215"/>
                  </a:cxn>
                  <a:cxn ang="0">
                    <a:pos x="113" y="276"/>
                  </a:cxn>
                  <a:cxn ang="0">
                    <a:pos x="123" y="267"/>
                  </a:cxn>
                  <a:cxn ang="0">
                    <a:pos x="131" y="277"/>
                  </a:cxn>
                  <a:cxn ang="0">
                    <a:pos x="142" y="284"/>
                  </a:cxn>
                  <a:cxn ang="0">
                    <a:pos x="149" y="290"/>
                  </a:cxn>
                  <a:cxn ang="0">
                    <a:pos x="161" y="297"/>
                  </a:cxn>
                  <a:cxn ang="0">
                    <a:pos x="171" y="234"/>
                  </a:cxn>
                  <a:cxn ang="0">
                    <a:pos x="175" y="195"/>
                  </a:cxn>
                  <a:cxn ang="0">
                    <a:pos x="178" y="170"/>
                  </a:cxn>
                  <a:cxn ang="0">
                    <a:pos x="179" y="153"/>
                  </a:cxn>
                  <a:cxn ang="0">
                    <a:pos x="178" y="132"/>
                  </a:cxn>
                  <a:cxn ang="0">
                    <a:pos x="175" y="117"/>
                  </a:cxn>
                  <a:cxn ang="0">
                    <a:pos x="171" y="102"/>
                  </a:cxn>
                  <a:cxn ang="0">
                    <a:pos x="168" y="87"/>
                  </a:cxn>
                  <a:cxn ang="0">
                    <a:pos x="168" y="75"/>
                  </a:cxn>
                  <a:cxn ang="0">
                    <a:pos x="164" y="58"/>
                  </a:cxn>
                  <a:cxn ang="0">
                    <a:pos x="158" y="39"/>
                  </a:cxn>
                  <a:cxn ang="0">
                    <a:pos x="146" y="19"/>
                  </a:cxn>
                  <a:cxn ang="0">
                    <a:pos x="129" y="7"/>
                  </a:cxn>
                  <a:cxn ang="0">
                    <a:pos x="111" y="1"/>
                  </a:cxn>
                  <a:cxn ang="0">
                    <a:pos x="92" y="0"/>
                  </a:cxn>
                  <a:cxn ang="0">
                    <a:pos x="68" y="5"/>
                  </a:cxn>
                </a:cxnLst>
                <a:rect l="0" t="0" r="r" b="b"/>
                <a:pathLst>
                  <a:path w="179" h="312">
                    <a:moveTo>
                      <a:pt x="68" y="5"/>
                    </a:moveTo>
                    <a:lnTo>
                      <a:pt x="50" y="15"/>
                    </a:lnTo>
                    <a:lnTo>
                      <a:pt x="36" y="29"/>
                    </a:lnTo>
                    <a:lnTo>
                      <a:pt x="27" y="45"/>
                    </a:lnTo>
                    <a:lnTo>
                      <a:pt x="17" y="76"/>
                    </a:lnTo>
                    <a:lnTo>
                      <a:pt x="7" y="122"/>
                    </a:lnTo>
                    <a:lnTo>
                      <a:pt x="0" y="163"/>
                    </a:lnTo>
                    <a:lnTo>
                      <a:pt x="1" y="181"/>
                    </a:lnTo>
                    <a:lnTo>
                      <a:pt x="5" y="198"/>
                    </a:lnTo>
                    <a:lnTo>
                      <a:pt x="7" y="223"/>
                    </a:lnTo>
                    <a:lnTo>
                      <a:pt x="21" y="312"/>
                    </a:lnTo>
                    <a:lnTo>
                      <a:pt x="29" y="294"/>
                    </a:lnTo>
                    <a:lnTo>
                      <a:pt x="43" y="292"/>
                    </a:lnTo>
                    <a:lnTo>
                      <a:pt x="53" y="287"/>
                    </a:lnTo>
                    <a:lnTo>
                      <a:pt x="66" y="276"/>
                    </a:lnTo>
                    <a:lnTo>
                      <a:pt x="61" y="229"/>
                    </a:lnTo>
                    <a:lnTo>
                      <a:pt x="61" y="214"/>
                    </a:lnTo>
                    <a:lnTo>
                      <a:pt x="49" y="182"/>
                    </a:lnTo>
                    <a:lnTo>
                      <a:pt x="45" y="132"/>
                    </a:lnTo>
                    <a:lnTo>
                      <a:pt x="49" y="88"/>
                    </a:lnTo>
                    <a:lnTo>
                      <a:pt x="73" y="59"/>
                    </a:lnTo>
                    <a:lnTo>
                      <a:pt x="116" y="55"/>
                    </a:lnTo>
                    <a:lnTo>
                      <a:pt x="136" y="83"/>
                    </a:lnTo>
                    <a:lnTo>
                      <a:pt x="134" y="178"/>
                    </a:lnTo>
                    <a:lnTo>
                      <a:pt x="116" y="215"/>
                    </a:lnTo>
                    <a:lnTo>
                      <a:pt x="113" y="276"/>
                    </a:lnTo>
                    <a:lnTo>
                      <a:pt x="123" y="267"/>
                    </a:lnTo>
                    <a:lnTo>
                      <a:pt x="131" y="277"/>
                    </a:lnTo>
                    <a:lnTo>
                      <a:pt x="142" y="284"/>
                    </a:lnTo>
                    <a:lnTo>
                      <a:pt x="149" y="290"/>
                    </a:lnTo>
                    <a:lnTo>
                      <a:pt x="161" y="297"/>
                    </a:lnTo>
                    <a:lnTo>
                      <a:pt x="171" y="234"/>
                    </a:lnTo>
                    <a:lnTo>
                      <a:pt x="175" y="195"/>
                    </a:lnTo>
                    <a:lnTo>
                      <a:pt x="178" y="170"/>
                    </a:lnTo>
                    <a:lnTo>
                      <a:pt x="179" y="153"/>
                    </a:lnTo>
                    <a:lnTo>
                      <a:pt x="178" y="132"/>
                    </a:lnTo>
                    <a:lnTo>
                      <a:pt x="175" y="117"/>
                    </a:lnTo>
                    <a:lnTo>
                      <a:pt x="171" y="102"/>
                    </a:lnTo>
                    <a:lnTo>
                      <a:pt x="168" y="87"/>
                    </a:lnTo>
                    <a:lnTo>
                      <a:pt x="168" y="75"/>
                    </a:lnTo>
                    <a:lnTo>
                      <a:pt x="164" y="58"/>
                    </a:lnTo>
                    <a:lnTo>
                      <a:pt x="158" y="39"/>
                    </a:lnTo>
                    <a:lnTo>
                      <a:pt x="146" y="19"/>
                    </a:lnTo>
                    <a:lnTo>
                      <a:pt x="129" y="7"/>
                    </a:lnTo>
                    <a:lnTo>
                      <a:pt x="111" y="1"/>
                    </a:lnTo>
                    <a:lnTo>
                      <a:pt x="92" y="0"/>
                    </a:lnTo>
                    <a:lnTo>
                      <a:pt x="68" y="5"/>
                    </a:lnTo>
                    <a:close/>
                  </a:path>
                </a:pathLst>
              </a:custGeom>
              <a:blipFill dpi="0" rotWithShape="0">
                <a:blip r:embed="rId11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7" name="Freeform 2104"/>
              <p:cNvSpPr>
                <a:spLocks/>
              </p:cNvSpPr>
              <p:nvPr/>
            </p:nvSpPr>
            <p:spPr bwMode="auto">
              <a:xfrm>
                <a:off x="2820" y="3461"/>
                <a:ext cx="36" cy="89"/>
              </a:xfrm>
              <a:custGeom>
                <a:avLst/>
                <a:gdLst/>
                <a:ahLst/>
                <a:cxnLst>
                  <a:cxn ang="0">
                    <a:pos x="53" y="5"/>
                  </a:cxn>
                  <a:cxn ang="0">
                    <a:pos x="41" y="12"/>
                  </a:cxn>
                  <a:cxn ang="0">
                    <a:pos x="32" y="24"/>
                  </a:cxn>
                  <a:cxn ang="0">
                    <a:pos x="26" y="39"/>
                  </a:cxn>
                  <a:cxn ang="0">
                    <a:pos x="24" y="56"/>
                  </a:cxn>
                  <a:cxn ang="0">
                    <a:pos x="22" y="82"/>
                  </a:cxn>
                  <a:cxn ang="0">
                    <a:pos x="26" y="128"/>
                  </a:cxn>
                  <a:cxn ang="0">
                    <a:pos x="31" y="144"/>
                  </a:cxn>
                  <a:cxn ang="0">
                    <a:pos x="41" y="166"/>
                  </a:cxn>
                  <a:cxn ang="0">
                    <a:pos x="41" y="221"/>
                  </a:cxn>
                  <a:cxn ang="0">
                    <a:pos x="0" y="251"/>
                  </a:cxn>
                  <a:cxn ang="0">
                    <a:pos x="76" y="357"/>
                  </a:cxn>
                  <a:cxn ang="0">
                    <a:pos x="146" y="244"/>
                  </a:cxn>
                  <a:cxn ang="0">
                    <a:pos x="96" y="210"/>
                  </a:cxn>
                  <a:cxn ang="0">
                    <a:pos x="96" y="168"/>
                  </a:cxn>
                  <a:cxn ang="0">
                    <a:pos x="111" y="143"/>
                  </a:cxn>
                  <a:cxn ang="0">
                    <a:pos x="115" y="129"/>
                  </a:cxn>
                  <a:cxn ang="0">
                    <a:pos x="119" y="86"/>
                  </a:cxn>
                  <a:cxn ang="0">
                    <a:pos x="120" y="60"/>
                  </a:cxn>
                  <a:cxn ang="0">
                    <a:pos x="120" y="43"/>
                  </a:cxn>
                  <a:cxn ang="0">
                    <a:pos x="114" y="27"/>
                  </a:cxn>
                  <a:cxn ang="0">
                    <a:pos x="107" y="14"/>
                  </a:cxn>
                  <a:cxn ang="0">
                    <a:pos x="96" y="6"/>
                  </a:cxn>
                  <a:cxn ang="0">
                    <a:pos x="82" y="0"/>
                  </a:cxn>
                  <a:cxn ang="0">
                    <a:pos x="67" y="0"/>
                  </a:cxn>
                  <a:cxn ang="0">
                    <a:pos x="53" y="5"/>
                  </a:cxn>
                </a:cxnLst>
                <a:rect l="0" t="0" r="r" b="b"/>
                <a:pathLst>
                  <a:path w="146" h="357">
                    <a:moveTo>
                      <a:pt x="53" y="5"/>
                    </a:moveTo>
                    <a:lnTo>
                      <a:pt x="41" y="12"/>
                    </a:lnTo>
                    <a:lnTo>
                      <a:pt x="32" y="24"/>
                    </a:lnTo>
                    <a:lnTo>
                      <a:pt x="26" y="39"/>
                    </a:lnTo>
                    <a:lnTo>
                      <a:pt x="24" y="56"/>
                    </a:lnTo>
                    <a:lnTo>
                      <a:pt x="22" y="82"/>
                    </a:lnTo>
                    <a:lnTo>
                      <a:pt x="26" y="128"/>
                    </a:lnTo>
                    <a:lnTo>
                      <a:pt x="31" y="144"/>
                    </a:lnTo>
                    <a:lnTo>
                      <a:pt x="41" y="166"/>
                    </a:lnTo>
                    <a:lnTo>
                      <a:pt x="41" y="221"/>
                    </a:lnTo>
                    <a:lnTo>
                      <a:pt x="0" y="251"/>
                    </a:lnTo>
                    <a:lnTo>
                      <a:pt x="76" y="357"/>
                    </a:lnTo>
                    <a:lnTo>
                      <a:pt x="146" y="244"/>
                    </a:lnTo>
                    <a:lnTo>
                      <a:pt x="96" y="210"/>
                    </a:lnTo>
                    <a:lnTo>
                      <a:pt x="96" y="168"/>
                    </a:lnTo>
                    <a:lnTo>
                      <a:pt x="111" y="143"/>
                    </a:lnTo>
                    <a:lnTo>
                      <a:pt x="115" y="129"/>
                    </a:lnTo>
                    <a:lnTo>
                      <a:pt x="119" y="86"/>
                    </a:lnTo>
                    <a:lnTo>
                      <a:pt x="120" y="60"/>
                    </a:lnTo>
                    <a:lnTo>
                      <a:pt x="120" y="43"/>
                    </a:lnTo>
                    <a:lnTo>
                      <a:pt x="114" y="27"/>
                    </a:lnTo>
                    <a:lnTo>
                      <a:pt x="107" y="14"/>
                    </a:lnTo>
                    <a:lnTo>
                      <a:pt x="96" y="6"/>
                    </a:lnTo>
                    <a:lnTo>
                      <a:pt x="82" y="0"/>
                    </a:lnTo>
                    <a:lnTo>
                      <a:pt x="67" y="0"/>
                    </a:lnTo>
                    <a:lnTo>
                      <a:pt x="53" y="5"/>
                    </a:lnTo>
                    <a:close/>
                  </a:path>
                </a:pathLst>
              </a:custGeom>
              <a:blipFill dpi="0" rotWithShape="0">
                <a:blip r:embed="rId1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57" name="Group 2105"/>
            <p:cNvGrpSpPr>
              <a:grpSpLocks/>
            </p:cNvGrpSpPr>
            <p:nvPr/>
          </p:nvGrpSpPr>
          <p:grpSpPr bwMode="auto">
            <a:xfrm>
              <a:off x="2810" y="3652"/>
              <a:ext cx="70" cy="199"/>
              <a:chOff x="2810" y="3652"/>
              <a:chExt cx="70" cy="199"/>
            </a:xfrm>
          </p:grpSpPr>
          <p:grpSp>
            <p:nvGrpSpPr>
              <p:cNvPr id="72" name="Group 2106"/>
              <p:cNvGrpSpPr>
                <a:grpSpLocks/>
              </p:cNvGrpSpPr>
              <p:nvPr/>
            </p:nvGrpSpPr>
            <p:grpSpPr bwMode="auto">
              <a:xfrm>
                <a:off x="2810" y="3652"/>
                <a:ext cx="70" cy="199"/>
                <a:chOff x="2810" y="3652"/>
                <a:chExt cx="70" cy="199"/>
              </a:xfrm>
            </p:grpSpPr>
            <p:sp>
              <p:nvSpPr>
                <p:cNvPr id="74" name="Freeform 2107"/>
                <p:cNvSpPr>
                  <a:spLocks/>
                </p:cNvSpPr>
                <p:nvPr/>
              </p:nvSpPr>
              <p:spPr bwMode="auto">
                <a:xfrm>
                  <a:off x="2810" y="3695"/>
                  <a:ext cx="50" cy="156"/>
                </a:xfrm>
                <a:custGeom>
                  <a:avLst/>
                  <a:gdLst/>
                  <a:ahLst/>
                  <a:cxnLst>
                    <a:cxn ang="0">
                      <a:pos x="36" y="13"/>
                    </a:cxn>
                    <a:cxn ang="0">
                      <a:pos x="39" y="192"/>
                    </a:cxn>
                    <a:cxn ang="0">
                      <a:pos x="38" y="344"/>
                    </a:cxn>
                    <a:cxn ang="0">
                      <a:pos x="46" y="491"/>
                    </a:cxn>
                    <a:cxn ang="0">
                      <a:pos x="24" y="554"/>
                    </a:cxn>
                    <a:cxn ang="0">
                      <a:pos x="5" y="597"/>
                    </a:cxn>
                    <a:cxn ang="0">
                      <a:pos x="0" y="609"/>
                    </a:cxn>
                    <a:cxn ang="0">
                      <a:pos x="9" y="624"/>
                    </a:cxn>
                    <a:cxn ang="0">
                      <a:pos x="44" y="622"/>
                    </a:cxn>
                    <a:cxn ang="0">
                      <a:pos x="75" y="538"/>
                    </a:cxn>
                    <a:cxn ang="0">
                      <a:pos x="77" y="486"/>
                    </a:cxn>
                    <a:cxn ang="0">
                      <a:pos x="101" y="313"/>
                    </a:cxn>
                    <a:cxn ang="0">
                      <a:pos x="104" y="273"/>
                    </a:cxn>
                    <a:cxn ang="0">
                      <a:pos x="103" y="354"/>
                    </a:cxn>
                    <a:cxn ang="0">
                      <a:pos x="114" y="469"/>
                    </a:cxn>
                    <a:cxn ang="0">
                      <a:pos x="110" y="523"/>
                    </a:cxn>
                    <a:cxn ang="0">
                      <a:pos x="127" y="576"/>
                    </a:cxn>
                    <a:cxn ang="0">
                      <a:pos x="148" y="615"/>
                    </a:cxn>
                    <a:cxn ang="0">
                      <a:pos x="180" y="617"/>
                    </a:cxn>
                    <a:cxn ang="0">
                      <a:pos x="190" y="603"/>
                    </a:cxn>
                    <a:cxn ang="0">
                      <a:pos x="156" y="520"/>
                    </a:cxn>
                    <a:cxn ang="0">
                      <a:pos x="152" y="482"/>
                    </a:cxn>
                    <a:cxn ang="0">
                      <a:pos x="159" y="398"/>
                    </a:cxn>
                    <a:cxn ang="0">
                      <a:pos x="172" y="262"/>
                    </a:cxn>
                    <a:cxn ang="0">
                      <a:pos x="199" y="0"/>
                    </a:cxn>
                    <a:cxn ang="0">
                      <a:pos x="36" y="13"/>
                    </a:cxn>
                  </a:cxnLst>
                  <a:rect l="0" t="0" r="r" b="b"/>
                  <a:pathLst>
                    <a:path w="199" h="624">
                      <a:moveTo>
                        <a:pt x="36" y="13"/>
                      </a:moveTo>
                      <a:lnTo>
                        <a:pt x="39" y="192"/>
                      </a:lnTo>
                      <a:lnTo>
                        <a:pt x="38" y="344"/>
                      </a:lnTo>
                      <a:lnTo>
                        <a:pt x="46" y="491"/>
                      </a:lnTo>
                      <a:lnTo>
                        <a:pt x="24" y="554"/>
                      </a:lnTo>
                      <a:lnTo>
                        <a:pt x="5" y="597"/>
                      </a:lnTo>
                      <a:lnTo>
                        <a:pt x="0" y="609"/>
                      </a:lnTo>
                      <a:lnTo>
                        <a:pt x="9" y="624"/>
                      </a:lnTo>
                      <a:lnTo>
                        <a:pt x="44" y="622"/>
                      </a:lnTo>
                      <a:lnTo>
                        <a:pt x="75" y="538"/>
                      </a:lnTo>
                      <a:lnTo>
                        <a:pt x="77" y="486"/>
                      </a:lnTo>
                      <a:lnTo>
                        <a:pt x="101" y="313"/>
                      </a:lnTo>
                      <a:lnTo>
                        <a:pt x="104" y="273"/>
                      </a:lnTo>
                      <a:lnTo>
                        <a:pt x="103" y="354"/>
                      </a:lnTo>
                      <a:lnTo>
                        <a:pt x="114" y="469"/>
                      </a:lnTo>
                      <a:lnTo>
                        <a:pt x="110" y="523"/>
                      </a:lnTo>
                      <a:lnTo>
                        <a:pt x="127" y="576"/>
                      </a:lnTo>
                      <a:lnTo>
                        <a:pt x="148" y="615"/>
                      </a:lnTo>
                      <a:lnTo>
                        <a:pt x="180" y="617"/>
                      </a:lnTo>
                      <a:lnTo>
                        <a:pt x="190" y="603"/>
                      </a:lnTo>
                      <a:lnTo>
                        <a:pt x="156" y="520"/>
                      </a:lnTo>
                      <a:lnTo>
                        <a:pt x="152" y="482"/>
                      </a:lnTo>
                      <a:lnTo>
                        <a:pt x="159" y="398"/>
                      </a:lnTo>
                      <a:lnTo>
                        <a:pt x="172" y="262"/>
                      </a:lnTo>
                      <a:lnTo>
                        <a:pt x="199" y="0"/>
                      </a:lnTo>
                      <a:lnTo>
                        <a:pt x="36" y="13"/>
                      </a:lnTo>
                      <a:close/>
                    </a:path>
                  </a:pathLst>
                </a:custGeom>
                <a:blipFill dpi="0" rotWithShape="0">
                  <a:blip r:embed="rId7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latin typeface="+mn-ea"/>
                  </a:endParaRPr>
                </a:p>
              </p:txBody>
            </p:sp>
            <p:sp>
              <p:nvSpPr>
                <p:cNvPr id="75" name="Freeform 2108"/>
                <p:cNvSpPr>
                  <a:spLocks/>
                </p:cNvSpPr>
                <p:nvPr/>
              </p:nvSpPr>
              <p:spPr bwMode="auto">
                <a:xfrm>
                  <a:off x="2868" y="3652"/>
                  <a:ext cx="12" cy="19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47" y="41"/>
                    </a:cxn>
                    <a:cxn ang="0">
                      <a:pos x="0" y="79"/>
                    </a:cxn>
                    <a:cxn ang="0">
                      <a:pos x="21" y="6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47" h="79">
                      <a:moveTo>
                        <a:pt x="47" y="0"/>
                      </a:moveTo>
                      <a:lnTo>
                        <a:pt x="47" y="41"/>
                      </a:lnTo>
                      <a:lnTo>
                        <a:pt x="0" y="79"/>
                      </a:lnTo>
                      <a:lnTo>
                        <a:pt x="21" y="6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blipFill dpi="0" rotWithShape="0">
                  <a:blip r:embed="rId7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latin typeface="+mn-ea"/>
                  </a:endParaRPr>
                </a:p>
              </p:txBody>
            </p:sp>
          </p:grpSp>
          <p:sp>
            <p:nvSpPr>
              <p:cNvPr id="73" name="Freeform 2109"/>
              <p:cNvSpPr>
                <a:spLocks/>
              </p:cNvSpPr>
              <p:nvPr/>
            </p:nvSpPr>
            <p:spPr bwMode="auto">
              <a:xfrm>
                <a:off x="2836" y="3696"/>
                <a:ext cx="4" cy="6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91"/>
                  </a:cxn>
                  <a:cxn ang="0">
                    <a:pos x="14" y="146"/>
                  </a:cxn>
                  <a:cxn ang="0">
                    <a:pos x="10" y="205"/>
                  </a:cxn>
                  <a:cxn ang="0">
                    <a:pos x="0" y="262"/>
                  </a:cxn>
                  <a:cxn ang="0">
                    <a:pos x="2" y="276"/>
                  </a:cxn>
                  <a:cxn ang="0">
                    <a:pos x="17" y="0"/>
                  </a:cxn>
                </a:cxnLst>
                <a:rect l="0" t="0" r="r" b="b"/>
                <a:pathLst>
                  <a:path w="17" h="276">
                    <a:moveTo>
                      <a:pt x="17" y="0"/>
                    </a:moveTo>
                    <a:lnTo>
                      <a:pt x="17" y="91"/>
                    </a:lnTo>
                    <a:lnTo>
                      <a:pt x="14" y="146"/>
                    </a:lnTo>
                    <a:lnTo>
                      <a:pt x="10" y="205"/>
                    </a:lnTo>
                    <a:lnTo>
                      <a:pt x="0" y="262"/>
                    </a:lnTo>
                    <a:lnTo>
                      <a:pt x="2" y="276"/>
                    </a:lnTo>
                    <a:lnTo>
                      <a:pt x="17" y="0"/>
                    </a:lnTo>
                    <a:close/>
                  </a:path>
                </a:pathLst>
              </a:custGeom>
              <a:blipFill dpi="0" rotWithShape="0">
                <a:blip r:embed="rId13"/>
                <a:srcRect/>
                <a:tile tx="0" ty="0" sx="100000" sy="100000" flip="none" algn="tl"/>
              </a:blipFill>
              <a:ln w="3175">
                <a:solidFill>
                  <a:srgbClr val="FF5F1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58" name="Group 2110"/>
            <p:cNvGrpSpPr>
              <a:grpSpLocks/>
            </p:cNvGrpSpPr>
            <p:nvPr/>
          </p:nvGrpSpPr>
          <p:grpSpPr bwMode="auto">
            <a:xfrm>
              <a:off x="2808" y="3825"/>
              <a:ext cx="53" cy="44"/>
              <a:chOff x="2808" y="3825"/>
              <a:chExt cx="53" cy="44"/>
            </a:xfrm>
          </p:grpSpPr>
          <p:sp>
            <p:nvSpPr>
              <p:cNvPr id="70" name="Freeform 2111"/>
              <p:cNvSpPr>
                <a:spLocks/>
              </p:cNvSpPr>
              <p:nvPr/>
            </p:nvSpPr>
            <p:spPr bwMode="auto">
              <a:xfrm>
                <a:off x="2837" y="3825"/>
                <a:ext cx="24" cy="4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5"/>
                  </a:cxn>
                  <a:cxn ang="0">
                    <a:pos x="0" y="74"/>
                  </a:cxn>
                  <a:cxn ang="0">
                    <a:pos x="10" y="56"/>
                  </a:cxn>
                  <a:cxn ang="0">
                    <a:pos x="20" y="80"/>
                  </a:cxn>
                  <a:cxn ang="0">
                    <a:pos x="24" y="113"/>
                  </a:cxn>
                  <a:cxn ang="0">
                    <a:pos x="39" y="144"/>
                  </a:cxn>
                  <a:cxn ang="0">
                    <a:pos x="62" y="161"/>
                  </a:cxn>
                  <a:cxn ang="0">
                    <a:pos x="81" y="166"/>
                  </a:cxn>
                  <a:cxn ang="0">
                    <a:pos x="97" y="162"/>
                  </a:cxn>
                  <a:cxn ang="0">
                    <a:pos x="97" y="129"/>
                  </a:cxn>
                  <a:cxn ang="0">
                    <a:pos x="84" y="81"/>
                  </a:cxn>
                  <a:cxn ang="0">
                    <a:pos x="76" y="94"/>
                  </a:cxn>
                  <a:cxn ang="0">
                    <a:pos x="62" y="94"/>
                  </a:cxn>
                  <a:cxn ang="0">
                    <a:pos x="43" y="92"/>
                  </a:cxn>
                  <a:cxn ang="0">
                    <a:pos x="30" y="70"/>
                  </a:cxn>
                  <a:cxn ang="0">
                    <a:pos x="18" y="44"/>
                  </a:cxn>
                  <a:cxn ang="0">
                    <a:pos x="7" y="0"/>
                  </a:cxn>
                </a:cxnLst>
                <a:rect l="0" t="0" r="r" b="b"/>
                <a:pathLst>
                  <a:path w="97" h="166">
                    <a:moveTo>
                      <a:pt x="7" y="0"/>
                    </a:moveTo>
                    <a:lnTo>
                      <a:pt x="0" y="25"/>
                    </a:lnTo>
                    <a:lnTo>
                      <a:pt x="0" y="74"/>
                    </a:lnTo>
                    <a:lnTo>
                      <a:pt x="10" y="56"/>
                    </a:lnTo>
                    <a:lnTo>
                      <a:pt x="20" y="80"/>
                    </a:lnTo>
                    <a:lnTo>
                      <a:pt x="24" y="113"/>
                    </a:lnTo>
                    <a:lnTo>
                      <a:pt x="39" y="144"/>
                    </a:lnTo>
                    <a:lnTo>
                      <a:pt x="62" y="161"/>
                    </a:lnTo>
                    <a:lnTo>
                      <a:pt x="81" y="166"/>
                    </a:lnTo>
                    <a:lnTo>
                      <a:pt x="97" y="162"/>
                    </a:lnTo>
                    <a:lnTo>
                      <a:pt x="97" y="129"/>
                    </a:lnTo>
                    <a:lnTo>
                      <a:pt x="84" y="81"/>
                    </a:lnTo>
                    <a:lnTo>
                      <a:pt x="76" y="94"/>
                    </a:lnTo>
                    <a:lnTo>
                      <a:pt x="62" y="94"/>
                    </a:lnTo>
                    <a:lnTo>
                      <a:pt x="43" y="92"/>
                    </a:lnTo>
                    <a:lnTo>
                      <a:pt x="30" y="70"/>
                    </a:lnTo>
                    <a:lnTo>
                      <a:pt x="18" y="4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14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71" name="Freeform 2112"/>
              <p:cNvSpPr>
                <a:spLocks/>
              </p:cNvSpPr>
              <p:nvPr/>
            </p:nvSpPr>
            <p:spPr bwMode="auto">
              <a:xfrm>
                <a:off x="2808" y="3826"/>
                <a:ext cx="22" cy="43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88" y="68"/>
                  </a:cxn>
                  <a:cxn ang="0">
                    <a:pos x="83" y="51"/>
                  </a:cxn>
                  <a:cxn ang="0">
                    <a:pos x="75" y="73"/>
                  </a:cxn>
                  <a:cxn ang="0">
                    <a:pos x="69" y="105"/>
                  </a:cxn>
                  <a:cxn ang="0">
                    <a:pos x="61" y="132"/>
                  </a:cxn>
                  <a:cxn ang="0">
                    <a:pos x="44" y="154"/>
                  </a:cxn>
                  <a:cxn ang="0">
                    <a:pos x="28" y="166"/>
                  </a:cxn>
                  <a:cxn ang="0">
                    <a:pos x="12" y="171"/>
                  </a:cxn>
                  <a:cxn ang="0">
                    <a:pos x="7" y="163"/>
                  </a:cxn>
                  <a:cxn ang="0">
                    <a:pos x="1" y="147"/>
                  </a:cxn>
                  <a:cxn ang="0">
                    <a:pos x="0" y="130"/>
                  </a:cxn>
                  <a:cxn ang="0">
                    <a:pos x="2" y="113"/>
                  </a:cxn>
                  <a:cxn ang="0">
                    <a:pos x="10" y="84"/>
                  </a:cxn>
                  <a:cxn ang="0">
                    <a:pos x="23" y="94"/>
                  </a:cxn>
                  <a:cxn ang="0">
                    <a:pos x="42" y="94"/>
                  </a:cxn>
                  <a:cxn ang="0">
                    <a:pos x="55" y="93"/>
                  </a:cxn>
                  <a:cxn ang="0">
                    <a:pos x="78" y="35"/>
                  </a:cxn>
                  <a:cxn ang="0">
                    <a:pos x="87" y="0"/>
                  </a:cxn>
                </a:cxnLst>
                <a:rect l="0" t="0" r="r" b="b"/>
                <a:pathLst>
                  <a:path w="88" h="171">
                    <a:moveTo>
                      <a:pt x="87" y="0"/>
                    </a:moveTo>
                    <a:lnTo>
                      <a:pt x="88" y="68"/>
                    </a:lnTo>
                    <a:lnTo>
                      <a:pt x="83" y="51"/>
                    </a:lnTo>
                    <a:lnTo>
                      <a:pt x="75" y="73"/>
                    </a:lnTo>
                    <a:lnTo>
                      <a:pt x="69" y="105"/>
                    </a:lnTo>
                    <a:lnTo>
                      <a:pt x="61" y="132"/>
                    </a:lnTo>
                    <a:lnTo>
                      <a:pt x="44" y="154"/>
                    </a:lnTo>
                    <a:lnTo>
                      <a:pt x="28" y="166"/>
                    </a:lnTo>
                    <a:lnTo>
                      <a:pt x="12" y="171"/>
                    </a:lnTo>
                    <a:lnTo>
                      <a:pt x="7" y="163"/>
                    </a:lnTo>
                    <a:lnTo>
                      <a:pt x="1" y="147"/>
                    </a:lnTo>
                    <a:lnTo>
                      <a:pt x="0" y="130"/>
                    </a:lnTo>
                    <a:lnTo>
                      <a:pt x="2" y="113"/>
                    </a:lnTo>
                    <a:lnTo>
                      <a:pt x="10" y="84"/>
                    </a:lnTo>
                    <a:lnTo>
                      <a:pt x="23" y="94"/>
                    </a:lnTo>
                    <a:lnTo>
                      <a:pt x="42" y="94"/>
                    </a:lnTo>
                    <a:lnTo>
                      <a:pt x="55" y="93"/>
                    </a:lnTo>
                    <a:lnTo>
                      <a:pt x="78" y="35"/>
                    </a:lnTo>
                    <a:lnTo>
                      <a:pt x="87" y="0"/>
                    </a:lnTo>
                    <a:close/>
                  </a:path>
                </a:pathLst>
              </a:custGeom>
              <a:blipFill dpi="0" rotWithShape="0">
                <a:blip r:embed="rId14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59" name="Group 2113"/>
            <p:cNvGrpSpPr>
              <a:grpSpLocks/>
            </p:cNvGrpSpPr>
            <p:nvPr/>
          </p:nvGrpSpPr>
          <p:grpSpPr bwMode="auto">
            <a:xfrm>
              <a:off x="2797" y="3519"/>
              <a:ext cx="85" cy="305"/>
              <a:chOff x="2797" y="3519"/>
              <a:chExt cx="85" cy="305"/>
            </a:xfrm>
          </p:grpSpPr>
          <p:grpSp>
            <p:nvGrpSpPr>
              <p:cNvPr id="61" name="Group 2114"/>
              <p:cNvGrpSpPr>
                <a:grpSpLocks/>
              </p:cNvGrpSpPr>
              <p:nvPr/>
            </p:nvGrpSpPr>
            <p:grpSpPr bwMode="auto">
              <a:xfrm>
                <a:off x="2797" y="3519"/>
                <a:ext cx="85" cy="305"/>
                <a:chOff x="2797" y="3519"/>
                <a:chExt cx="85" cy="305"/>
              </a:xfrm>
            </p:grpSpPr>
            <p:sp>
              <p:nvSpPr>
                <p:cNvPr id="66" name="Freeform 2115"/>
                <p:cNvSpPr>
                  <a:spLocks/>
                </p:cNvSpPr>
                <p:nvPr/>
              </p:nvSpPr>
              <p:spPr bwMode="auto">
                <a:xfrm>
                  <a:off x="2797" y="3519"/>
                  <a:ext cx="85" cy="305"/>
                </a:xfrm>
                <a:custGeom>
                  <a:avLst/>
                  <a:gdLst/>
                  <a:ahLst/>
                  <a:cxnLst>
                    <a:cxn ang="0">
                      <a:pos x="97" y="13"/>
                    </a:cxn>
                    <a:cxn ang="0">
                      <a:pos x="30" y="53"/>
                    </a:cxn>
                    <a:cxn ang="0">
                      <a:pos x="13" y="86"/>
                    </a:cxn>
                    <a:cxn ang="0">
                      <a:pos x="0" y="367"/>
                    </a:cxn>
                    <a:cxn ang="0">
                      <a:pos x="6" y="433"/>
                    </a:cxn>
                    <a:cxn ang="0">
                      <a:pos x="46" y="428"/>
                    </a:cxn>
                    <a:cxn ang="0">
                      <a:pos x="44" y="594"/>
                    </a:cxn>
                    <a:cxn ang="0">
                      <a:pos x="64" y="594"/>
                    </a:cxn>
                    <a:cxn ang="0">
                      <a:pos x="87" y="939"/>
                    </a:cxn>
                    <a:cxn ang="0">
                      <a:pos x="89" y="1121"/>
                    </a:cxn>
                    <a:cxn ang="0">
                      <a:pos x="93" y="1205"/>
                    </a:cxn>
                    <a:cxn ang="0">
                      <a:pos x="109" y="1221"/>
                    </a:cxn>
                    <a:cxn ang="0">
                      <a:pos x="138" y="1207"/>
                    </a:cxn>
                    <a:cxn ang="0">
                      <a:pos x="154" y="1066"/>
                    </a:cxn>
                    <a:cxn ang="0">
                      <a:pos x="165" y="1213"/>
                    </a:cxn>
                    <a:cxn ang="0">
                      <a:pos x="190" y="1219"/>
                    </a:cxn>
                    <a:cxn ang="0">
                      <a:pos x="213" y="1209"/>
                    </a:cxn>
                    <a:cxn ang="0">
                      <a:pos x="237" y="931"/>
                    </a:cxn>
                    <a:cxn ang="0">
                      <a:pos x="267" y="728"/>
                    </a:cxn>
                    <a:cxn ang="0">
                      <a:pos x="313" y="540"/>
                    </a:cxn>
                    <a:cxn ang="0">
                      <a:pos x="340" y="537"/>
                    </a:cxn>
                    <a:cxn ang="0">
                      <a:pos x="316" y="277"/>
                    </a:cxn>
                    <a:cxn ang="0">
                      <a:pos x="315" y="73"/>
                    </a:cxn>
                    <a:cxn ang="0">
                      <a:pos x="300" y="51"/>
                    </a:cxn>
                    <a:cxn ang="0">
                      <a:pos x="229" y="0"/>
                    </a:cxn>
                    <a:cxn ang="0">
                      <a:pos x="169" y="110"/>
                    </a:cxn>
                    <a:cxn ang="0">
                      <a:pos x="97" y="13"/>
                    </a:cxn>
                  </a:cxnLst>
                  <a:rect l="0" t="0" r="r" b="b"/>
                  <a:pathLst>
                    <a:path w="340" h="1221">
                      <a:moveTo>
                        <a:pt x="97" y="13"/>
                      </a:moveTo>
                      <a:lnTo>
                        <a:pt x="30" y="53"/>
                      </a:lnTo>
                      <a:lnTo>
                        <a:pt x="13" y="86"/>
                      </a:lnTo>
                      <a:lnTo>
                        <a:pt x="0" y="367"/>
                      </a:lnTo>
                      <a:lnTo>
                        <a:pt x="6" y="433"/>
                      </a:lnTo>
                      <a:lnTo>
                        <a:pt x="46" y="428"/>
                      </a:lnTo>
                      <a:lnTo>
                        <a:pt x="44" y="594"/>
                      </a:lnTo>
                      <a:lnTo>
                        <a:pt x="64" y="594"/>
                      </a:lnTo>
                      <a:lnTo>
                        <a:pt x="87" y="939"/>
                      </a:lnTo>
                      <a:lnTo>
                        <a:pt x="89" y="1121"/>
                      </a:lnTo>
                      <a:lnTo>
                        <a:pt x="93" y="1205"/>
                      </a:lnTo>
                      <a:lnTo>
                        <a:pt x="109" y="1221"/>
                      </a:lnTo>
                      <a:lnTo>
                        <a:pt x="138" y="1207"/>
                      </a:lnTo>
                      <a:lnTo>
                        <a:pt x="154" y="1066"/>
                      </a:lnTo>
                      <a:lnTo>
                        <a:pt x="165" y="1213"/>
                      </a:lnTo>
                      <a:lnTo>
                        <a:pt x="190" y="1219"/>
                      </a:lnTo>
                      <a:lnTo>
                        <a:pt x="213" y="1209"/>
                      </a:lnTo>
                      <a:lnTo>
                        <a:pt x="237" y="931"/>
                      </a:lnTo>
                      <a:lnTo>
                        <a:pt x="267" y="728"/>
                      </a:lnTo>
                      <a:lnTo>
                        <a:pt x="313" y="540"/>
                      </a:lnTo>
                      <a:lnTo>
                        <a:pt x="340" y="537"/>
                      </a:lnTo>
                      <a:lnTo>
                        <a:pt x="316" y="277"/>
                      </a:lnTo>
                      <a:lnTo>
                        <a:pt x="315" y="73"/>
                      </a:lnTo>
                      <a:lnTo>
                        <a:pt x="300" y="51"/>
                      </a:lnTo>
                      <a:lnTo>
                        <a:pt x="229" y="0"/>
                      </a:lnTo>
                      <a:lnTo>
                        <a:pt x="169" y="110"/>
                      </a:lnTo>
                      <a:lnTo>
                        <a:pt x="97" y="13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latin typeface="+mn-ea"/>
                  </a:endParaRPr>
                </a:p>
              </p:txBody>
            </p:sp>
            <p:grpSp>
              <p:nvGrpSpPr>
                <p:cNvPr id="67" name="Group 2116"/>
                <p:cNvGrpSpPr>
                  <a:grpSpLocks/>
                </p:cNvGrpSpPr>
                <p:nvPr/>
              </p:nvGrpSpPr>
              <p:grpSpPr bwMode="auto">
                <a:xfrm>
                  <a:off x="2809" y="3603"/>
                  <a:ext cx="37" cy="64"/>
                  <a:chOff x="2809" y="3603"/>
                  <a:chExt cx="37" cy="64"/>
                </a:xfrm>
              </p:grpSpPr>
              <p:sp>
                <p:nvSpPr>
                  <p:cNvPr id="68" name="Freeform 2117"/>
                  <p:cNvSpPr>
                    <a:spLocks/>
                  </p:cNvSpPr>
                  <p:nvPr/>
                </p:nvSpPr>
                <p:spPr bwMode="auto">
                  <a:xfrm>
                    <a:off x="2814" y="3603"/>
                    <a:ext cx="32" cy="64"/>
                  </a:xfrm>
                  <a:custGeom>
                    <a:avLst/>
                    <a:gdLst/>
                    <a:ahLst/>
                    <a:cxnLst>
                      <a:cxn ang="0">
                        <a:pos x="0" y="256"/>
                      </a:cxn>
                      <a:cxn ang="0">
                        <a:pos x="126" y="242"/>
                      </a:cxn>
                      <a:cxn ang="0">
                        <a:pos x="129" y="0"/>
                      </a:cxn>
                    </a:cxnLst>
                    <a:rect l="0" t="0" r="r" b="b"/>
                    <a:pathLst>
                      <a:path w="129" h="256">
                        <a:moveTo>
                          <a:pt x="0" y="256"/>
                        </a:moveTo>
                        <a:lnTo>
                          <a:pt x="126" y="242"/>
                        </a:lnTo>
                        <a:lnTo>
                          <a:pt x="129" y="0"/>
                        </a:lnTo>
                      </a:path>
                    </a:pathLst>
                  </a:custGeom>
                  <a:noFill/>
                  <a:ln w="3175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+mn-ea"/>
                    </a:endParaRPr>
                  </a:p>
                </p:txBody>
              </p:sp>
              <p:sp>
                <p:nvSpPr>
                  <p:cNvPr id="69" name="Freeform 2118"/>
                  <p:cNvSpPr>
                    <a:spLocks/>
                  </p:cNvSpPr>
                  <p:nvPr/>
                </p:nvSpPr>
                <p:spPr bwMode="auto">
                  <a:xfrm>
                    <a:off x="2809" y="3611"/>
                    <a:ext cx="37" cy="16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50" y="47"/>
                      </a:cxn>
                      <a:cxn ang="0">
                        <a:pos x="145" y="0"/>
                      </a:cxn>
                    </a:cxnLst>
                    <a:rect l="0" t="0" r="r" b="b"/>
                    <a:pathLst>
                      <a:path w="145" h="64">
                        <a:moveTo>
                          <a:pt x="0" y="64"/>
                        </a:moveTo>
                        <a:lnTo>
                          <a:pt x="50" y="47"/>
                        </a:lnTo>
                        <a:lnTo>
                          <a:pt x="145" y="0"/>
                        </a:lnTo>
                      </a:path>
                    </a:pathLst>
                  </a:custGeom>
                  <a:noFill/>
                  <a:ln w="3175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+mn-ea"/>
                    </a:endParaRPr>
                  </a:p>
                </p:txBody>
              </p:sp>
            </p:grpSp>
          </p:grpSp>
          <p:grpSp>
            <p:nvGrpSpPr>
              <p:cNvPr id="62" name="Group 2119"/>
              <p:cNvGrpSpPr>
                <a:grpSpLocks/>
              </p:cNvGrpSpPr>
              <p:nvPr/>
            </p:nvGrpSpPr>
            <p:grpSpPr bwMode="auto">
              <a:xfrm>
                <a:off x="2808" y="3550"/>
                <a:ext cx="52" cy="76"/>
                <a:chOff x="2808" y="3550"/>
                <a:chExt cx="52" cy="76"/>
              </a:xfrm>
            </p:grpSpPr>
            <p:sp>
              <p:nvSpPr>
                <p:cNvPr id="63" name="Freeform 2120"/>
                <p:cNvSpPr>
                  <a:spLocks/>
                </p:cNvSpPr>
                <p:nvPr/>
              </p:nvSpPr>
              <p:spPr bwMode="auto">
                <a:xfrm>
                  <a:off x="2812" y="3550"/>
                  <a:ext cx="45" cy="57"/>
                </a:xfrm>
                <a:custGeom>
                  <a:avLst/>
                  <a:gdLst/>
                  <a:ahLst/>
                  <a:cxnLst>
                    <a:cxn ang="0">
                      <a:pos x="0" y="81"/>
                    </a:cxn>
                    <a:cxn ang="0">
                      <a:pos x="115" y="0"/>
                    </a:cxn>
                    <a:cxn ang="0">
                      <a:pos x="180" y="154"/>
                    </a:cxn>
                    <a:cxn ang="0">
                      <a:pos x="64" y="229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180" h="229">
                      <a:moveTo>
                        <a:pt x="0" y="81"/>
                      </a:moveTo>
                      <a:lnTo>
                        <a:pt x="115" y="0"/>
                      </a:lnTo>
                      <a:lnTo>
                        <a:pt x="180" y="154"/>
                      </a:lnTo>
                      <a:lnTo>
                        <a:pt x="64" y="229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blipFill dpi="0" rotWithShape="0">
                  <a:blip r:embed="rId1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latin typeface="+mn-ea"/>
                  </a:endParaRPr>
                </a:p>
              </p:txBody>
            </p:sp>
            <p:sp>
              <p:nvSpPr>
                <p:cNvPr id="64" name="Freeform 2121"/>
                <p:cNvSpPr>
                  <a:spLocks/>
                </p:cNvSpPr>
                <p:nvPr/>
              </p:nvSpPr>
              <p:spPr bwMode="auto">
                <a:xfrm>
                  <a:off x="2841" y="3574"/>
                  <a:ext cx="19" cy="31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20" y="57"/>
                    </a:cxn>
                    <a:cxn ang="0">
                      <a:pos x="30" y="20"/>
                    </a:cxn>
                    <a:cxn ang="0">
                      <a:pos x="45" y="9"/>
                    </a:cxn>
                    <a:cxn ang="0">
                      <a:pos x="53" y="0"/>
                    </a:cxn>
                    <a:cxn ang="0">
                      <a:pos x="58" y="3"/>
                    </a:cxn>
                    <a:cxn ang="0">
                      <a:pos x="59" y="12"/>
                    </a:cxn>
                    <a:cxn ang="0">
                      <a:pos x="74" y="29"/>
                    </a:cxn>
                    <a:cxn ang="0">
                      <a:pos x="78" y="60"/>
                    </a:cxn>
                    <a:cxn ang="0">
                      <a:pos x="74" y="82"/>
                    </a:cxn>
                    <a:cxn ang="0">
                      <a:pos x="52" y="105"/>
                    </a:cxn>
                    <a:cxn ang="0">
                      <a:pos x="8" y="123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78" h="123">
                      <a:moveTo>
                        <a:pt x="0" y="75"/>
                      </a:moveTo>
                      <a:lnTo>
                        <a:pt x="20" y="57"/>
                      </a:lnTo>
                      <a:lnTo>
                        <a:pt x="30" y="20"/>
                      </a:lnTo>
                      <a:lnTo>
                        <a:pt x="45" y="9"/>
                      </a:lnTo>
                      <a:lnTo>
                        <a:pt x="53" y="0"/>
                      </a:lnTo>
                      <a:lnTo>
                        <a:pt x="58" y="3"/>
                      </a:lnTo>
                      <a:lnTo>
                        <a:pt x="59" y="12"/>
                      </a:lnTo>
                      <a:lnTo>
                        <a:pt x="74" y="29"/>
                      </a:lnTo>
                      <a:lnTo>
                        <a:pt x="78" y="60"/>
                      </a:lnTo>
                      <a:lnTo>
                        <a:pt x="74" y="82"/>
                      </a:lnTo>
                      <a:lnTo>
                        <a:pt x="52" y="105"/>
                      </a:lnTo>
                      <a:lnTo>
                        <a:pt x="8" y="12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blipFill dpi="0" rotWithShape="0">
                  <a:blip r:embed="rId7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latin typeface="+mn-ea"/>
                  </a:endParaRPr>
                </a:p>
              </p:txBody>
            </p:sp>
            <p:sp>
              <p:nvSpPr>
                <p:cNvPr id="65" name="Freeform 2122"/>
                <p:cNvSpPr>
                  <a:spLocks/>
                </p:cNvSpPr>
                <p:nvPr/>
              </p:nvSpPr>
              <p:spPr bwMode="auto">
                <a:xfrm>
                  <a:off x="2808" y="3592"/>
                  <a:ext cx="36" cy="34"/>
                </a:xfrm>
                <a:custGeom>
                  <a:avLst/>
                  <a:gdLst/>
                  <a:ahLst/>
                  <a:cxnLst>
                    <a:cxn ang="0">
                      <a:pos x="0" y="136"/>
                    </a:cxn>
                    <a:cxn ang="0">
                      <a:pos x="58" y="113"/>
                    </a:cxn>
                    <a:cxn ang="0">
                      <a:pos x="103" y="86"/>
                    </a:cxn>
                    <a:cxn ang="0">
                      <a:pos x="145" y="59"/>
                    </a:cxn>
                    <a:cxn ang="0">
                      <a:pos x="129" y="0"/>
                    </a:cxn>
                    <a:cxn ang="0">
                      <a:pos x="53" y="38"/>
                    </a:cxn>
                    <a:cxn ang="0">
                      <a:pos x="7" y="56"/>
                    </a:cxn>
                    <a:cxn ang="0">
                      <a:pos x="5" y="46"/>
                    </a:cxn>
                    <a:cxn ang="0">
                      <a:pos x="0" y="136"/>
                    </a:cxn>
                  </a:cxnLst>
                  <a:rect l="0" t="0" r="r" b="b"/>
                  <a:pathLst>
                    <a:path w="145" h="136">
                      <a:moveTo>
                        <a:pt x="0" y="136"/>
                      </a:moveTo>
                      <a:lnTo>
                        <a:pt x="58" y="113"/>
                      </a:lnTo>
                      <a:lnTo>
                        <a:pt x="103" y="86"/>
                      </a:lnTo>
                      <a:lnTo>
                        <a:pt x="145" y="59"/>
                      </a:lnTo>
                      <a:lnTo>
                        <a:pt x="129" y="0"/>
                      </a:lnTo>
                      <a:lnTo>
                        <a:pt x="53" y="38"/>
                      </a:lnTo>
                      <a:lnTo>
                        <a:pt x="7" y="56"/>
                      </a:lnTo>
                      <a:lnTo>
                        <a:pt x="5" y="46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latin typeface="+mn-ea"/>
                  </a:endParaRPr>
                </a:p>
              </p:txBody>
            </p:sp>
          </p:grpSp>
        </p:grpSp>
        <p:sp>
          <p:nvSpPr>
            <p:cNvPr id="60" name="Freeform 2123"/>
            <p:cNvSpPr>
              <a:spLocks/>
            </p:cNvSpPr>
            <p:nvPr/>
          </p:nvSpPr>
          <p:spPr bwMode="auto">
            <a:xfrm>
              <a:off x="2835" y="3676"/>
              <a:ext cx="5" cy="11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3" y="238"/>
                </a:cxn>
                <a:cxn ang="0">
                  <a:pos x="0" y="443"/>
                </a:cxn>
              </a:cxnLst>
              <a:rect l="0" t="0" r="r" b="b"/>
              <a:pathLst>
                <a:path w="19" h="443">
                  <a:moveTo>
                    <a:pt x="19" y="0"/>
                  </a:moveTo>
                  <a:lnTo>
                    <a:pt x="13" y="238"/>
                  </a:lnTo>
                  <a:lnTo>
                    <a:pt x="0" y="443"/>
                  </a:lnTo>
                </a:path>
              </a:pathLst>
            </a:custGeom>
            <a:noFill/>
            <a:ln w="3175">
              <a:solidFill>
                <a:srgbClr val="5F3F1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+mn-ea"/>
              </a:endParaRPr>
            </a:p>
          </p:txBody>
        </p:sp>
      </p:grpSp>
      <p:sp>
        <p:nvSpPr>
          <p:cNvPr id="78" name="Rectangle 2129"/>
          <p:cNvSpPr>
            <a:spLocks noChangeArrowheads="1"/>
          </p:cNvSpPr>
          <p:nvPr/>
        </p:nvSpPr>
        <p:spPr bwMode="auto">
          <a:xfrm>
            <a:off x="250622" y="1052513"/>
            <a:ext cx="8642757" cy="5472112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9" name="AutoShape 2079"/>
          <p:cNvSpPr>
            <a:spLocks noChangeArrowheads="1"/>
          </p:cNvSpPr>
          <p:nvPr/>
        </p:nvSpPr>
        <p:spPr bwMode="auto">
          <a:xfrm>
            <a:off x="1000100" y="4000504"/>
            <a:ext cx="1071570" cy="714380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rIns="90000" anchor="ctr"/>
          <a:lstStyle/>
          <a:p>
            <a:pPr algn="ctr" latinLnBrk="0"/>
            <a:r>
              <a:rPr kumimoji="0" lang="ko-KR" altLang="en-US" sz="1600" dirty="0" smtClean="0">
                <a:latin typeface="+mn-ea"/>
              </a:rPr>
              <a:t>통합 </a:t>
            </a:r>
            <a:r>
              <a:rPr kumimoji="0" lang="en-US" altLang="ko-KR" sz="1600" dirty="0" smtClean="0">
                <a:latin typeface="+mn-ea"/>
              </a:rPr>
              <a:t>DB</a:t>
            </a:r>
            <a:endParaRPr kumimoji="0" lang="en-US" altLang="ko-KR" sz="16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07" name="Rectangle 23"/>
          <p:cNvSpPr>
            <a:spLocks noChangeArrowheads="1"/>
          </p:cNvSpPr>
          <p:nvPr/>
        </p:nvSpPr>
        <p:spPr bwMode="auto">
          <a:xfrm>
            <a:off x="0" y="0"/>
            <a:ext cx="4786313" cy="41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4.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통합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DB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구축 시 고려사항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1" name="Rectangle 56"/>
          <p:cNvSpPr>
            <a:spLocks noChangeArrowheads="1"/>
          </p:cNvSpPr>
          <p:nvPr/>
        </p:nvSpPr>
        <p:spPr bwMode="auto">
          <a:xfrm>
            <a:off x="142845" y="1214422"/>
            <a:ext cx="8858312" cy="5310203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줄무늬가 있는 오른쪽 화살표 4"/>
          <p:cNvSpPr/>
          <p:nvPr/>
        </p:nvSpPr>
        <p:spPr>
          <a:xfrm rot="16200000">
            <a:off x="-696551" y="2696758"/>
            <a:ext cx="4179123" cy="2071703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/>
              <a:t>중요도</a:t>
            </a:r>
            <a:endParaRPr lang="ko-KR" altLang="en-US" sz="3600" dirty="0"/>
          </a:p>
        </p:txBody>
      </p:sp>
      <p:sp>
        <p:nvSpPr>
          <p:cNvPr id="6" name="직사각형 5"/>
          <p:cNvSpPr/>
          <p:nvPr/>
        </p:nvSpPr>
        <p:spPr>
          <a:xfrm>
            <a:off x="2643174" y="1414448"/>
            <a:ext cx="6143668" cy="1143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ko-KR" dirty="0" smtClean="0"/>
              <a:t>1.</a:t>
            </a:r>
            <a:r>
              <a:rPr lang="ko-KR" altLang="en-US" dirty="0" smtClean="0"/>
              <a:t>컨텐츠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기사</a:t>
            </a:r>
            <a:r>
              <a:rPr lang="en-US" altLang="ko-KR" dirty="0" smtClean="0"/>
              <a:t>,</a:t>
            </a:r>
            <a:r>
              <a:rPr lang="ko-KR" altLang="en-US" dirty="0" smtClean="0"/>
              <a:t>화상</a:t>
            </a:r>
            <a:r>
              <a:rPr lang="en-US" altLang="ko-KR" dirty="0" smtClean="0"/>
              <a:t>,</a:t>
            </a:r>
            <a:r>
              <a:rPr lang="ko-KR" altLang="en-US" dirty="0" smtClean="0"/>
              <a:t>인물</a:t>
            </a:r>
            <a:r>
              <a:rPr lang="en-US" altLang="ko-KR" dirty="0" smtClean="0"/>
              <a:t>,</a:t>
            </a:r>
            <a:r>
              <a:rPr lang="ko-KR" altLang="en-US" dirty="0" smtClean="0"/>
              <a:t>도서</a:t>
            </a:r>
            <a:r>
              <a:rPr lang="en-US" altLang="ko-KR" dirty="0" smtClean="0"/>
              <a:t>…) </a:t>
            </a:r>
            <a:r>
              <a:rPr lang="ko-KR" altLang="en-US" dirty="0" smtClean="0"/>
              <a:t>분류 체계 확립</a:t>
            </a:r>
            <a:endParaRPr lang="en-US" altLang="ko-KR" dirty="0" smtClean="0"/>
          </a:p>
          <a:p>
            <a:pPr marL="342900" indent="-342900"/>
            <a:r>
              <a:rPr lang="en-US" altLang="ko-KR" sz="1200" dirty="0" smtClean="0"/>
              <a:t>	</a:t>
            </a:r>
            <a:r>
              <a:rPr lang="en-US" altLang="ko-KR" sz="1400" dirty="0" smtClean="0"/>
              <a:t>- </a:t>
            </a:r>
            <a:r>
              <a:rPr lang="ko-KR" altLang="en-US" sz="1400" dirty="0" smtClean="0"/>
              <a:t>컨텐츠를 통합 하기 위한 표준 분류 </a:t>
            </a:r>
            <a:r>
              <a:rPr lang="ko-KR" altLang="en-US" sz="1400" dirty="0" smtClean="0"/>
              <a:t>체계 </a:t>
            </a:r>
            <a:r>
              <a:rPr lang="ko-KR" altLang="en-US" sz="1400" dirty="0" smtClean="0"/>
              <a:t>요구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컨텐츠마다의 분류가 아님</a:t>
            </a:r>
            <a:r>
              <a:rPr lang="en-US" altLang="ko-KR" sz="1400" dirty="0" smtClean="0"/>
              <a:t>)</a:t>
            </a:r>
          </a:p>
          <a:p>
            <a:pPr marL="342900" indent="-342900"/>
            <a:r>
              <a:rPr lang="en-US" altLang="ko-KR" sz="1400" dirty="0" smtClean="0"/>
              <a:t>	- </a:t>
            </a:r>
            <a:r>
              <a:rPr lang="ko-KR" altLang="en-US" sz="1400" dirty="0" smtClean="0"/>
              <a:t>분류 체계는 </a:t>
            </a:r>
            <a:r>
              <a:rPr lang="ko-KR" altLang="en-US" sz="1400" dirty="0" smtClean="0"/>
              <a:t>자사의 업무형태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및 성격에 따라 분류체계를 마련해야 함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(</a:t>
            </a:r>
            <a:r>
              <a:rPr lang="ko-KR" altLang="en-US" sz="1400" dirty="0" smtClean="0"/>
              <a:t>고객의 참여도가 중요한 요소임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7" name="직사각형 6"/>
          <p:cNvSpPr/>
          <p:nvPr/>
        </p:nvSpPr>
        <p:spPr>
          <a:xfrm>
            <a:off x="2643174" y="2771770"/>
            <a:ext cx="6143668" cy="1428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ko-KR" dirty="0" smtClean="0"/>
              <a:t>2.</a:t>
            </a:r>
            <a:r>
              <a:rPr lang="ko-KR" altLang="en-US" dirty="0" smtClean="0"/>
              <a:t>컨텐츠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기사</a:t>
            </a:r>
            <a:r>
              <a:rPr lang="en-US" altLang="ko-KR" dirty="0" smtClean="0"/>
              <a:t>,</a:t>
            </a:r>
            <a:r>
              <a:rPr lang="ko-KR" altLang="en-US" dirty="0" smtClean="0"/>
              <a:t>화상</a:t>
            </a:r>
            <a:r>
              <a:rPr lang="en-US" altLang="ko-KR" dirty="0" smtClean="0"/>
              <a:t>,</a:t>
            </a:r>
            <a:r>
              <a:rPr lang="ko-KR" altLang="en-US" dirty="0" smtClean="0"/>
              <a:t>인물</a:t>
            </a:r>
            <a:r>
              <a:rPr lang="en-US" altLang="ko-KR" dirty="0" smtClean="0"/>
              <a:t>,</a:t>
            </a:r>
            <a:r>
              <a:rPr lang="ko-KR" altLang="en-US" dirty="0" smtClean="0"/>
              <a:t>도서</a:t>
            </a:r>
            <a:r>
              <a:rPr lang="en-US" altLang="ko-KR" dirty="0" smtClean="0"/>
              <a:t>…) </a:t>
            </a:r>
            <a:r>
              <a:rPr lang="ko-KR" altLang="en-US" dirty="0" smtClean="0"/>
              <a:t>필드</a:t>
            </a:r>
            <a:r>
              <a:rPr lang="en-US" altLang="ko-KR" dirty="0" smtClean="0"/>
              <a:t>(</a:t>
            </a:r>
            <a:r>
              <a:rPr lang="ko-KR" altLang="en-US" dirty="0" smtClean="0"/>
              <a:t>메타 데이터</a:t>
            </a:r>
            <a:r>
              <a:rPr lang="en-US" altLang="ko-KR" dirty="0" smtClean="0"/>
              <a:t>) </a:t>
            </a:r>
            <a:r>
              <a:rPr lang="ko-KR" altLang="en-US" dirty="0" smtClean="0"/>
              <a:t>정의</a:t>
            </a:r>
            <a:endParaRPr lang="en-US" altLang="ko-KR" dirty="0" smtClean="0"/>
          </a:p>
          <a:p>
            <a:pPr marL="342900" indent="-342900"/>
            <a:r>
              <a:rPr lang="en-US" altLang="ko-KR" sz="1200" dirty="0" smtClean="0"/>
              <a:t>	</a:t>
            </a:r>
            <a:r>
              <a:rPr lang="en-US" altLang="ko-KR" sz="1400" dirty="0" smtClean="0"/>
              <a:t>- </a:t>
            </a:r>
            <a:r>
              <a:rPr lang="ko-KR" altLang="en-US" sz="1400" dirty="0" smtClean="0"/>
              <a:t>각 컨텐츠 별로 필드를 정의하여 필드 풀을 작성</a:t>
            </a:r>
            <a:endParaRPr lang="en-US" altLang="ko-KR" sz="1400" dirty="0" smtClean="0"/>
          </a:p>
          <a:p>
            <a:pPr marL="342900" indent="-342900"/>
            <a:r>
              <a:rPr lang="en-US" altLang="ko-KR" sz="1400" dirty="0" smtClean="0"/>
              <a:t>	- </a:t>
            </a:r>
            <a:r>
              <a:rPr lang="ko-KR" altLang="en-US" sz="1400" dirty="0" smtClean="0"/>
              <a:t>작성된 필드 풀을 기준으로 중복 되거나 사용 되지 않는 필드 제거</a:t>
            </a:r>
            <a:endParaRPr lang="en-US" altLang="ko-KR" sz="1400" dirty="0" smtClean="0"/>
          </a:p>
          <a:p>
            <a:pPr marL="342900" indent="-342900"/>
            <a:r>
              <a:rPr lang="en-US" altLang="ko-KR" sz="1400" dirty="0" smtClean="0"/>
              <a:t>	- </a:t>
            </a:r>
            <a:r>
              <a:rPr lang="ko-KR" altLang="en-US" sz="1400" dirty="0" smtClean="0"/>
              <a:t>컨텐츠에 필요한 필수 필드 정의</a:t>
            </a:r>
            <a:endParaRPr lang="en-US" altLang="ko-KR" sz="1400" dirty="0" smtClean="0"/>
          </a:p>
          <a:p>
            <a:pPr marL="342900" indent="-342900"/>
            <a:r>
              <a:rPr lang="en-US" altLang="ko-KR" sz="1400" dirty="0" smtClean="0"/>
              <a:t>	- </a:t>
            </a:r>
            <a:r>
              <a:rPr lang="ko-KR" altLang="en-US" sz="1400" dirty="0" smtClean="0"/>
              <a:t>최종 필드들을 각 컨텐츠의 메타 데이터로 정의 하고 </a:t>
            </a:r>
            <a:r>
              <a:rPr lang="en-US" altLang="ko-KR" sz="1400" dirty="0" smtClean="0"/>
              <a:t>CMS</a:t>
            </a:r>
            <a:r>
              <a:rPr lang="ko-KR" altLang="en-US" sz="1400" dirty="0" smtClean="0"/>
              <a:t>를 통해 관리</a:t>
            </a:r>
            <a:endParaRPr lang="en-US" altLang="ko-KR" sz="1400" dirty="0" smtClean="0"/>
          </a:p>
          <a:p>
            <a:pPr marL="342900" indent="-342900"/>
            <a:r>
              <a:rPr lang="en-US" altLang="ko-KR" sz="1400" dirty="0" smtClean="0"/>
              <a:t>	- </a:t>
            </a:r>
            <a:r>
              <a:rPr lang="ko-KR" altLang="en-US" sz="1400" dirty="0" smtClean="0"/>
              <a:t>기사나 화상의 경우 특히 정확한 필드 정의 및 설계가 필요</a:t>
            </a:r>
            <a:endParaRPr lang="ko-KR" altLang="en-US" sz="1400" dirty="0"/>
          </a:p>
        </p:txBody>
      </p:sp>
      <p:sp>
        <p:nvSpPr>
          <p:cNvPr id="8" name="직사각형 7"/>
          <p:cNvSpPr/>
          <p:nvPr/>
        </p:nvSpPr>
        <p:spPr>
          <a:xfrm>
            <a:off x="2643174" y="4414844"/>
            <a:ext cx="6143668" cy="107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ko-KR" dirty="0" smtClean="0"/>
              <a:t>3.</a:t>
            </a:r>
            <a:r>
              <a:rPr lang="ko-KR" altLang="en-US" dirty="0" smtClean="0"/>
              <a:t>컨텐츠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기사</a:t>
            </a:r>
            <a:r>
              <a:rPr lang="en-US" altLang="ko-KR" dirty="0" smtClean="0"/>
              <a:t>,</a:t>
            </a:r>
            <a:r>
              <a:rPr lang="ko-KR" altLang="en-US" dirty="0" smtClean="0"/>
              <a:t>화상</a:t>
            </a:r>
            <a:r>
              <a:rPr lang="en-US" altLang="ko-KR" dirty="0" smtClean="0"/>
              <a:t>,</a:t>
            </a:r>
            <a:r>
              <a:rPr lang="ko-KR" altLang="en-US" dirty="0" smtClean="0"/>
              <a:t>인물</a:t>
            </a:r>
            <a:r>
              <a:rPr lang="en-US" altLang="ko-KR" dirty="0" smtClean="0"/>
              <a:t>,</a:t>
            </a:r>
            <a:r>
              <a:rPr lang="ko-KR" altLang="en-US" dirty="0" smtClean="0"/>
              <a:t>도서</a:t>
            </a:r>
            <a:r>
              <a:rPr lang="en-US" altLang="ko-KR" dirty="0" smtClean="0"/>
              <a:t>…)</a:t>
            </a:r>
            <a:r>
              <a:rPr lang="ko-KR" altLang="en-US" dirty="0" smtClean="0"/>
              <a:t>간 연관 정보 관리</a:t>
            </a:r>
            <a:endParaRPr lang="en-US" altLang="ko-KR" dirty="0" smtClean="0"/>
          </a:p>
          <a:p>
            <a:pPr marL="342900" indent="-342900"/>
            <a:r>
              <a:rPr lang="en-US" altLang="ko-KR" sz="1200" dirty="0" smtClean="0"/>
              <a:t>	</a:t>
            </a:r>
            <a:r>
              <a:rPr lang="en-US" altLang="ko-KR" sz="1400" dirty="0" smtClean="0"/>
              <a:t>- </a:t>
            </a:r>
            <a:r>
              <a:rPr lang="ko-KR" altLang="en-US" sz="1400" dirty="0" smtClean="0"/>
              <a:t>각 컨텐츠 간의 연관 정보를 </a:t>
            </a:r>
            <a:r>
              <a:rPr lang="en-US" altLang="ko-KR" sz="1400" dirty="0" smtClean="0"/>
              <a:t>DB</a:t>
            </a:r>
            <a:r>
              <a:rPr lang="ko-KR" altLang="en-US" sz="1400" dirty="0" smtClean="0"/>
              <a:t>에서 관리 하도록 설계되어야 함</a:t>
            </a:r>
            <a:endParaRPr lang="en-US" altLang="ko-KR" sz="1400" dirty="0" smtClean="0"/>
          </a:p>
          <a:p>
            <a:pPr marL="342900" indent="-342900"/>
            <a:r>
              <a:rPr lang="en-US" altLang="ko-KR" sz="1400" dirty="0" smtClean="0"/>
              <a:t>	- </a:t>
            </a:r>
            <a:r>
              <a:rPr lang="ko-KR" altLang="en-US" sz="1400" dirty="0" smtClean="0"/>
              <a:t>연관 정보 테이블의 설계 시 각 컨텐츠의 키 값들을 맵핑하여 관리 하도록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</a:t>
            </a:r>
            <a:r>
              <a:rPr lang="ko-KR" altLang="en-US" sz="1400" dirty="0" smtClean="0"/>
              <a:t>데이터 모델링이 되어야 함</a:t>
            </a:r>
            <a:endParaRPr lang="ko-KR" altLang="en-US" sz="1400" dirty="0"/>
          </a:p>
        </p:txBody>
      </p:sp>
      <p:sp>
        <p:nvSpPr>
          <p:cNvPr id="9" name="직사각형 8"/>
          <p:cNvSpPr/>
          <p:nvPr/>
        </p:nvSpPr>
        <p:spPr>
          <a:xfrm>
            <a:off x="2643174" y="5700728"/>
            <a:ext cx="6143668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ko-KR" dirty="0" smtClean="0"/>
              <a:t>4.</a:t>
            </a:r>
            <a:r>
              <a:rPr lang="ko-KR" altLang="en-US" dirty="0" smtClean="0"/>
              <a:t>대용량 컨텐츠 관리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400" dirty="0" smtClean="0"/>
              <a:t>- </a:t>
            </a:r>
            <a:r>
              <a:rPr lang="ko-KR" altLang="en-US" sz="1400" dirty="0" smtClean="0"/>
              <a:t>기사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화상 등의 대용량 컨텐츠를 체계적으로 관리 할 수 있도록 </a:t>
            </a:r>
            <a:r>
              <a:rPr lang="en-US" altLang="ko-KR" sz="1400" dirty="0" smtClean="0"/>
              <a:t>DB </a:t>
            </a:r>
            <a:r>
              <a:rPr lang="ko-KR" altLang="en-US" sz="1400" dirty="0" smtClean="0"/>
              <a:t>스키마 정의</a:t>
            </a:r>
            <a:endParaRPr lang="en-US" altLang="ko-KR" sz="1400" dirty="0" smtClean="0"/>
          </a:p>
          <a:p>
            <a:pPr marL="342900" indent="-342900"/>
            <a:r>
              <a:rPr lang="en-US" altLang="ko-KR" sz="1400" dirty="0" smtClean="0"/>
              <a:t>	- </a:t>
            </a:r>
            <a:r>
              <a:rPr lang="ko-KR" altLang="en-US" sz="1400" dirty="0" smtClean="0"/>
              <a:t>검색 시 속도를 향상 시키기 위해 검색 인덱스의 표준안 마련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428596" y="4514858"/>
            <a:ext cx="8429684" cy="17002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2407" name="Rectangle 23"/>
          <p:cNvSpPr>
            <a:spLocks noChangeArrowheads="1"/>
          </p:cNvSpPr>
          <p:nvPr/>
        </p:nvSpPr>
        <p:spPr bwMode="auto">
          <a:xfrm>
            <a:off x="0" y="0"/>
            <a:ext cx="7072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4.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통합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DB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구축 시 고려사항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분류코드 적용방안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1" name="Rectangle 56"/>
          <p:cNvSpPr>
            <a:spLocks noChangeArrowheads="1"/>
          </p:cNvSpPr>
          <p:nvPr/>
        </p:nvSpPr>
        <p:spPr bwMode="auto">
          <a:xfrm>
            <a:off x="142845" y="1214422"/>
            <a:ext cx="8858312" cy="5310203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57158" y="1357298"/>
            <a:ext cx="85715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분류 코드는 다양한 방식과 형태로 정의가 가능하도록 시스템이 구축 되어져야 함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하나의 분류 코드만 존재 하는 것이 아니라 여러 개의 분류 정보를 근간으로 코드화 작업이 진행 되어야 함</a:t>
            </a:r>
            <a:endParaRPr lang="en-US" altLang="ko-KR" sz="1400" dirty="0" smtClean="0"/>
          </a:p>
          <a:p>
            <a:pPr>
              <a:buFontTx/>
              <a:buChar char="-"/>
            </a:pPr>
            <a:r>
              <a:rPr lang="ko-KR" altLang="en-US" sz="1400" dirty="0" smtClean="0"/>
              <a:t>통합 </a:t>
            </a:r>
            <a:r>
              <a:rPr lang="en-US" altLang="ko-KR" sz="1400" dirty="0" smtClean="0"/>
              <a:t>DB</a:t>
            </a:r>
            <a:r>
              <a:rPr lang="ko-KR" altLang="en-US" sz="1400" dirty="0" smtClean="0"/>
              <a:t>는 여러 컨텐츠가 통합 되어 관리 되므로 하나의 표준 분류 코드가 존재하며 각 컨텐츠의 성격에 맞는 서브 분류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</a:t>
            </a:r>
            <a:r>
              <a:rPr lang="ko-KR" altLang="en-US" sz="1400" dirty="0" smtClean="0"/>
              <a:t>코드가 </a:t>
            </a:r>
            <a:r>
              <a:rPr lang="ko-KR" altLang="en-US" sz="1400" dirty="0" smtClean="0"/>
              <a:t>필요함</a:t>
            </a:r>
            <a:endParaRPr lang="en-US" altLang="ko-KR" sz="1400" dirty="0" smtClean="0"/>
          </a:p>
          <a:p>
            <a:pPr>
              <a:buFontTx/>
              <a:buChar char="-"/>
            </a:pPr>
            <a:r>
              <a:rPr lang="en-US" altLang="ko-KR" sz="1400" dirty="0" err="1" smtClean="0"/>
              <a:t>NewsML</a:t>
            </a:r>
            <a:r>
              <a:rPr lang="ko-KR" altLang="en-US" sz="1400" dirty="0" smtClean="0"/>
              <a:t>의 </a:t>
            </a:r>
            <a:r>
              <a:rPr lang="en-US" altLang="ko-KR" sz="1400" dirty="0" smtClean="0"/>
              <a:t>Subject Code</a:t>
            </a:r>
            <a:r>
              <a:rPr lang="ko-KR" altLang="en-US" sz="1400" dirty="0" smtClean="0"/>
              <a:t>와 </a:t>
            </a:r>
            <a:r>
              <a:rPr lang="en-US" altLang="ko-KR" sz="1400" dirty="0" err="1" smtClean="0"/>
              <a:t>TopicSet</a:t>
            </a:r>
            <a:r>
              <a:rPr lang="ko-KR" altLang="en-US" sz="1400" dirty="0" smtClean="0"/>
              <a:t>이 이에 해당되나 국내정서에 반하는 부분이 있음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6" name="순서도: 다중 문서 15"/>
          <p:cNvSpPr/>
          <p:nvPr/>
        </p:nvSpPr>
        <p:spPr>
          <a:xfrm>
            <a:off x="2928926" y="3071810"/>
            <a:ext cx="1643074" cy="1000132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표준 분류</a:t>
            </a:r>
            <a:endParaRPr lang="ko-KR" altLang="en-US" dirty="0"/>
          </a:p>
        </p:txBody>
      </p:sp>
      <p:sp>
        <p:nvSpPr>
          <p:cNvPr id="17" name="순서도: 다중 문서 16"/>
          <p:cNvSpPr/>
          <p:nvPr/>
        </p:nvSpPr>
        <p:spPr>
          <a:xfrm>
            <a:off x="714348" y="5000636"/>
            <a:ext cx="1643074" cy="1000132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지역 분류</a:t>
            </a:r>
            <a:endParaRPr lang="ko-KR" altLang="en-US" dirty="0"/>
          </a:p>
        </p:txBody>
      </p:sp>
      <p:sp>
        <p:nvSpPr>
          <p:cNvPr id="18" name="순서도: 다중 문서 17"/>
          <p:cNvSpPr/>
          <p:nvPr/>
        </p:nvSpPr>
        <p:spPr>
          <a:xfrm>
            <a:off x="2833676" y="5000636"/>
            <a:ext cx="1643074" cy="1000132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주제 분류</a:t>
            </a:r>
            <a:endParaRPr lang="ko-KR" altLang="en-US" dirty="0"/>
          </a:p>
        </p:txBody>
      </p:sp>
      <p:sp>
        <p:nvSpPr>
          <p:cNvPr id="19" name="순서도: 다중 문서 18"/>
          <p:cNvSpPr/>
          <p:nvPr/>
        </p:nvSpPr>
        <p:spPr>
          <a:xfrm>
            <a:off x="5000628" y="5000636"/>
            <a:ext cx="1643074" cy="1000132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시리즈 분류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43768" y="4572008"/>
            <a:ext cx="10887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ko-KR" alt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5485" y="3214686"/>
            <a:ext cx="422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400" dirty="0" smtClean="0"/>
              <a:t> 모든 컨텐츠는 반드시 하나의 표준 분류를 가져야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함</a:t>
            </a:r>
            <a:endParaRPr lang="en-US" altLang="ko-KR" sz="1400" dirty="0" smtClean="0"/>
          </a:p>
          <a:p>
            <a:pPr>
              <a:buFontTx/>
              <a:buChar char="-"/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컨텐츠에 따라 서브 분류를 다중으로 가질 수 있어야 함</a:t>
            </a:r>
            <a:endParaRPr lang="ko-KR" alt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00034" y="458629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서브 분류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6"/>
          <p:cNvSpPr>
            <a:spLocks noChangeArrowheads="1"/>
          </p:cNvSpPr>
          <p:nvPr/>
        </p:nvSpPr>
        <p:spPr bwMode="auto">
          <a:xfrm>
            <a:off x="142845" y="1214422"/>
            <a:ext cx="8858312" cy="5310203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90497" y="1404924"/>
            <a:ext cx="4071966" cy="307580"/>
          </a:xfrm>
          <a:prstGeom prst="rect">
            <a:avLst/>
          </a:prstGeom>
          <a:solidFill>
            <a:srgbClr val="89ACF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1400" b="1" dirty="0" smtClean="0">
                <a:solidFill>
                  <a:srgbClr val="002060"/>
                </a:solidFill>
                <a:latin typeface="+mn-ea"/>
              </a:rPr>
              <a:t>분류 코드 패턴이 존재</a:t>
            </a:r>
            <a:endParaRPr lang="en-US" altLang="ko-KR" sz="14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390497" y="1404924"/>
            <a:ext cx="4071966" cy="4953034"/>
          </a:xfrm>
          <a:prstGeom prst="rect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4643438" y="1404924"/>
            <a:ext cx="4071966" cy="307580"/>
          </a:xfrm>
          <a:prstGeom prst="rect">
            <a:avLst/>
          </a:prstGeom>
          <a:solidFill>
            <a:srgbClr val="89ACF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1400" b="1" dirty="0" smtClean="0">
                <a:solidFill>
                  <a:srgbClr val="002060"/>
                </a:solidFill>
                <a:latin typeface="+mn-ea"/>
              </a:rPr>
              <a:t>분류 코드 패턴이 존재 하지 않음</a:t>
            </a:r>
            <a:endParaRPr lang="en-US" altLang="ko-KR" sz="14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4643438" y="1404924"/>
            <a:ext cx="4071966" cy="4953034"/>
          </a:xfrm>
          <a:prstGeom prst="rect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461935" y="1728777"/>
            <a:ext cx="396718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300" dirty="0" smtClean="0">
                <a:latin typeface="+mn-ea"/>
              </a:rPr>
              <a:t> 분류 코드 간 패턴이 존재 한다면 패턴에 맞는 맵핑 표</a:t>
            </a:r>
            <a:r>
              <a:rPr lang="en-US" altLang="ko-KR" sz="1300" dirty="0" smtClean="0">
                <a:latin typeface="+mn-ea"/>
              </a:rPr>
              <a:t/>
            </a:r>
            <a:br>
              <a:rPr lang="en-US" altLang="ko-KR" sz="1300" dirty="0" smtClean="0">
                <a:latin typeface="+mn-ea"/>
              </a:rPr>
            </a:br>
            <a:r>
              <a:rPr lang="en-US" altLang="ko-KR" sz="1300" dirty="0" smtClean="0">
                <a:latin typeface="+mn-ea"/>
              </a:rPr>
              <a:t>  </a:t>
            </a:r>
            <a:r>
              <a:rPr lang="ko-KR" altLang="en-US" sz="1300" dirty="0" smtClean="0">
                <a:latin typeface="+mn-ea"/>
              </a:rPr>
              <a:t>작성</a:t>
            </a:r>
            <a:endParaRPr lang="en-US" altLang="ko-KR" sz="1300" dirty="0" smtClean="0">
              <a:latin typeface="+mn-ea"/>
            </a:endParaRPr>
          </a:p>
          <a:p>
            <a:pPr>
              <a:buFontTx/>
              <a:buChar char="-"/>
            </a:pPr>
            <a:r>
              <a:rPr lang="en-US" altLang="ko-KR" sz="1300" dirty="0" smtClean="0">
                <a:latin typeface="+mn-ea"/>
              </a:rPr>
              <a:t> </a:t>
            </a:r>
            <a:r>
              <a:rPr lang="ko-KR" altLang="en-US" sz="1300" dirty="0" smtClean="0">
                <a:latin typeface="+mn-ea"/>
              </a:rPr>
              <a:t>작성 된 맵핑 표에 따라 분류간 맵핑을 수행하는 모듈 작성</a:t>
            </a:r>
            <a:endParaRPr lang="en-US" altLang="ko-KR" sz="1300" dirty="0" smtClean="0">
              <a:latin typeface="+mn-ea"/>
            </a:endParaRPr>
          </a:p>
          <a:p>
            <a:pPr>
              <a:buFontTx/>
              <a:buChar char="-"/>
            </a:pPr>
            <a:r>
              <a:rPr lang="en-US" altLang="ko-KR" sz="1300" dirty="0" smtClean="0">
                <a:latin typeface="+mn-ea"/>
              </a:rPr>
              <a:t> </a:t>
            </a:r>
            <a:r>
              <a:rPr lang="ko-KR" altLang="en-US" sz="1300" dirty="0" smtClean="0">
                <a:latin typeface="+mn-ea"/>
              </a:rPr>
              <a:t>분류 간 존재 하지 않는 분류에 대해서는 </a:t>
            </a:r>
            <a:r>
              <a:rPr lang="en-US" altLang="ko-KR" sz="1300" dirty="0" smtClean="0">
                <a:latin typeface="+mn-ea"/>
              </a:rPr>
              <a:t>‘</a:t>
            </a:r>
            <a:r>
              <a:rPr lang="ko-KR" altLang="en-US" sz="1300" dirty="0" smtClean="0">
                <a:latin typeface="+mn-ea"/>
              </a:rPr>
              <a:t>미분류</a:t>
            </a:r>
            <a:r>
              <a:rPr lang="en-US" altLang="ko-KR" sz="1300" dirty="0" smtClean="0">
                <a:latin typeface="+mn-ea"/>
              </a:rPr>
              <a:t>’ </a:t>
            </a:r>
            <a:r>
              <a:rPr lang="ko-KR" altLang="en-US" sz="1300" dirty="0" smtClean="0">
                <a:latin typeface="+mn-ea"/>
              </a:rPr>
              <a:t>처리</a:t>
            </a:r>
            <a:endParaRPr lang="en-US" altLang="ko-KR" sz="1300" dirty="0" smtClean="0">
              <a:latin typeface="+mn-ea"/>
            </a:endParaRPr>
          </a:p>
          <a:p>
            <a:pPr>
              <a:buFontTx/>
              <a:buChar char="-"/>
            </a:pPr>
            <a:r>
              <a:rPr lang="en-US" altLang="ko-KR" sz="1300" dirty="0" smtClean="0">
                <a:latin typeface="+mn-ea"/>
              </a:rPr>
              <a:t> </a:t>
            </a:r>
            <a:r>
              <a:rPr lang="ko-KR" altLang="en-US" sz="1300" dirty="0" smtClean="0">
                <a:latin typeface="+mn-ea"/>
              </a:rPr>
              <a:t>맵핑 모듈의 정확도가 떨어질 경우 대량의 </a:t>
            </a:r>
            <a:r>
              <a:rPr lang="en-US" altLang="ko-KR" sz="1300" dirty="0" smtClean="0">
                <a:latin typeface="+mn-ea"/>
              </a:rPr>
              <a:t>‘</a:t>
            </a:r>
            <a:r>
              <a:rPr lang="ko-KR" altLang="en-US" sz="1300" dirty="0" smtClean="0">
                <a:latin typeface="+mn-ea"/>
              </a:rPr>
              <a:t>미분류</a:t>
            </a:r>
            <a:r>
              <a:rPr lang="en-US" altLang="ko-KR" sz="1300" dirty="0" smtClean="0">
                <a:latin typeface="+mn-ea"/>
              </a:rPr>
              <a:t>’ </a:t>
            </a:r>
            <a:r>
              <a:rPr lang="ko-KR" altLang="en-US" sz="1300" dirty="0" smtClean="0">
                <a:latin typeface="+mn-ea"/>
              </a:rPr>
              <a:t>발생</a:t>
            </a:r>
            <a:endParaRPr lang="ko-KR" altLang="en-US" sz="1300" dirty="0">
              <a:latin typeface="+mn-ea"/>
            </a:endParaRPr>
          </a:p>
        </p:txBody>
      </p:sp>
      <p:pic>
        <p:nvPicPr>
          <p:cNvPr id="35" name="Picture 1" descr="C:\Users\Administrator\AppData\Local\Microsoft\Windows\Temporary Internet Files\Content.IE5\Q7MSMF58\MCj035565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572008"/>
            <a:ext cx="1814170" cy="1731874"/>
          </a:xfrm>
          <a:prstGeom prst="rect">
            <a:avLst/>
          </a:prstGeom>
          <a:noFill/>
        </p:spPr>
      </p:pic>
      <p:sp>
        <p:nvSpPr>
          <p:cNvPr id="46" name="모서리가 둥근 사각형 설명선 45"/>
          <p:cNvSpPr/>
          <p:nvPr/>
        </p:nvSpPr>
        <p:spPr>
          <a:xfrm>
            <a:off x="571472" y="2928934"/>
            <a:ext cx="3714776" cy="135732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어려움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1. </a:t>
            </a:r>
            <a:r>
              <a:rPr lang="ko-KR" altLang="en-US" sz="1400" dirty="0" smtClean="0">
                <a:solidFill>
                  <a:schemeClr val="tx1"/>
                </a:solidFill>
              </a:rPr>
              <a:t>분류 맵핑 패턴 추가 시 맵핑 표 재 작성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2. </a:t>
            </a:r>
            <a:r>
              <a:rPr lang="ko-KR" altLang="en-US" sz="1400" dirty="0" smtClean="0">
                <a:solidFill>
                  <a:schemeClr val="tx1"/>
                </a:solidFill>
              </a:rPr>
              <a:t>새로운 분류 맵핑 패턴 추가 시 맵핑 모듈 </a:t>
            </a:r>
            <a:r>
              <a:rPr lang="en-US" altLang="ko-KR" sz="1400" dirty="0" smtClean="0">
                <a:solidFill>
                  <a:schemeClr val="tx1"/>
                </a:solidFill>
              </a:rPr>
              <a:t/>
            </a:r>
            <a:br>
              <a:rPr lang="en-US" altLang="ko-KR" sz="1400" dirty="0" smtClean="0">
                <a:solidFill>
                  <a:schemeClr val="tx1"/>
                </a:solidFill>
              </a:rPr>
            </a:br>
            <a:r>
              <a:rPr lang="en-US" altLang="ko-KR" sz="1400" dirty="0" smtClean="0">
                <a:solidFill>
                  <a:schemeClr val="tx1"/>
                </a:solidFill>
              </a:rPr>
              <a:t>    </a:t>
            </a:r>
            <a:r>
              <a:rPr lang="ko-KR" altLang="en-US" sz="1400" dirty="0" smtClean="0">
                <a:solidFill>
                  <a:schemeClr val="tx1"/>
                </a:solidFill>
              </a:rPr>
              <a:t>변경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47" name="Picture 1" descr="C:\Users\Administrator\AppData\Local\Microsoft\Windows\Temporary Internet Files\Content.IE5\Q7MSMF58\MCj035565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2989" y="4572008"/>
            <a:ext cx="1814170" cy="1731874"/>
          </a:xfrm>
          <a:prstGeom prst="rect">
            <a:avLst/>
          </a:prstGeom>
          <a:noFill/>
        </p:spPr>
      </p:pic>
      <p:sp>
        <p:nvSpPr>
          <p:cNvPr id="48" name="모서리가 둥근 사각형 설명선 47"/>
          <p:cNvSpPr/>
          <p:nvPr/>
        </p:nvSpPr>
        <p:spPr>
          <a:xfrm>
            <a:off x="4852989" y="2928934"/>
            <a:ext cx="3714776" cy="135732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어려움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1. </a:t>
            </a:r>
            <a:r>
              <a:rPr lang="ko-KR" altLang="en-US" sz="1400" dirty="0" smtClean="0">
                <a:solidFill>
                  <a:schemeClr val="tx1"/>
                </a:solidFill>
              </a:rPr>
              <a:t>하나 하나 수동으로 지정 시 인력이 소요됨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2. </a:t>
            </a:r>
            <a:r>
              <a:rPr lang="ko-KR" altLang="en-US" sz="1400" dirty="0" smtClean="0">
                <a:solidFill>
                  <a:schemeClr val="tx1"/>
                </a:solidFill>
              </a:rPr>
              <a:t>맵핑 정보를 대신할 정보를 찾았더라도 </a:t>
            </a:r>
            <a:r>
              <a:rPr lang="en-US" altLang="ko-KR" sz="1400" dirty="0" smtClean="0">
                <a:solidFill>
                  <a:schemeClr val="tx1"/>
                </a:solidFill>
              </a:rPr>
              <a:t/>
            </a:r>
            <a:br>
              <a:rPr lang="en-US" altLang="ko-KR" sz="1400" dirty="0" smtClean="0">
                <a:solidFill>
                  <a:schemeClr val="tx1"/>
                </a:solidFill>
              </a:rPr>
            </a:br>
            <a:r>
              <a:rPr lang="en-US" altLang="ko-KR" sz="1400" dirty="0" smtClean="0">
                <a:solidFill>
                  <a:schemeClr val="tx1"/>
                </a:solidFill>
              </a:rPr>
              <a:t>    </a:t>
            </a:r>
            <a:r>
              <a:rPr lang="ko-KR" altLang="en-US" sz="1400" dirty="0" smtClean="0">
                <a:solidFill>
                  <a:schemeClr val="tx1"/>
                </a:solidFill>
              </a:rPr>
              <a:t>정확도가 떨어져 </a:t>
            </a:r>
            <a:r>
              <a:rPr lang="en-US" altLang="ko-KR" sz="1400" dirty="0" smtClean="0">
                <a:solidFill>
                  <a:schemeClr val="tx1"/>
                </a:solidFill>
              </a:rPr>
              <a:t>‘</a:t>
            </a:r>
            <a:r>
              <a:rPr lang="ko-KR" altLang="en-US" sz="1400" dirty="0" smtClean="0">
                <a:solidFill>
                  <a:schemeClr val="tx1"/>
                </a:solidFill>
              </a:rPr>
              <a:t>미분류</a:t>
            </a:r>
            <a:r>
              <a:rPr lang="en-US" altLang="ko-KR" sz="1400" dirty="0" smtClean="0">
                <a:solidFill>
                  <a:schemeClr val="tx1"/>
                </a:solidFill>
              </a:rPr>
              <a:t>’</a:t>
            </a:r>
            <a:r>
              <a:rPr lang="ko-KR" altLang="en-US" sz="1400" dirty="0" smtClean="0">
                <a:solidFill>
                  <a:schemeClr val="tx1"/>
                </a:solidFill>
              </a:rPr>
              <a:t>로 맵핑 되는 </a:t>
            </a:r>
            <a:r>
              <a:rPr lang="en-US" altLang="ko-KR" sz="1400" dirty="0" smtClean="0">
                <a:solidFill>
                  <a:schemeClr val="tx1"/>
                </a:solidFill>
              </a:rPr>
              <a:t/>
            </a:r>
            <a:br>
              <a:rPr lang="en-US" altLang="ko-KR" sz="1400" dirty="0" smtClean="0">
                <a:solidFill>
                  <a:schemeClr val="tx1"/>
                </a:solidFill>
              </a:rPr>
            </a:br>
            <a:r>
              <a:rPr lang="en-US" altLang="ko-KR" sz="1400" dirty="0" smtClean="0">
                <a:solidFill>
                  <a:schemeClr val="tx1"/>
                </a:solidFill>
              </a:rPr>
              <a:t>    </a:t>
            </a:r>
            <a:r>
              <a:rPr lang="ko-KR" altLang="en-US" sz="1400" dirty="0" smtClean="0">
                <a:solidFill>
                  <a:schemeClr val="tx1"/>
                </a:solidFill>
              </a:rPr>
              <a:t>경우가 발생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67251" y="1728777"/>
            <a:ext cx="39671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300" dirty="0" smtClean="0">
                <a:latin typeface="+mn-ea"/>
              </a:rPr>
              <a:t> 분류 간 맵핑을 할 수 있는 다른 정보 이용</a:t>
            </a:r>
            <a:r>
              <a:rPr lang="en-US" altLang="ko-KR" sz="1300" dirty="0" smtClean="0">
                <a:latin typeface="+mn-ea"/>
              </a:rPr>
              <a:t/>
            </a:r>
            <a:br>
              <a:rPr lang="en-US" altLang="ko-KR" sz="1300" dirty="0" smtClean="0">
                <a:latin typeface="+mn-ea"/>
              </a:rPr>
            </a:br>
            <a:r>
              <a:rPr lang="en-US" altLang="ko-KR" sz="1300" dirty="0" smtClean="0">
                <a:latin typeface="+mn-ea"/>
              </a:rPr>
              <a:t>   (ex. </a:t>
            </a:r>
            <a:r>
              <a:rPr lang="ko-KR" altLang="en-US" sz="1300" dirty="0" smtClean="0">
                <a:latin typeface="+mn-ea"/>
              </a:rPr>
              <a:t>부서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기사 별 타입</a:t>
            </a:r>
            <a:r>
              <a:rPr lang="en-US" altLang="ko-KR" sz="1300" dirty="0" smtClean="0">
                <a:latin typeface="+mn-ea"/>
              </a:rPr>
              <a:t>,…)</a:t>
            </a:r>
          </a:p>
          <a:p>
            <a:pPr>
              <a:buFontTx/>
              <a:buChar char="-"/>
            </a:pPr>
            <a:r>
              <a:rPr lang="en-US" altLang="ko-KR" sz="1300" dirty="0" smtClean="0">
                <a:latin typeface="+mn-ea"/>
              </a:rPr>
              <a:t> </a:t>
            </a:r>
            <a:r>
              <a:rPr lang="ko-KR" altLang="en-US" sz="1300" dirty="0" smtClean="0">
                <a:latin typeface="+mn-ea"/>
              </a:rPr>
              <a:t>각 분류 마다 하나 하나 맵핑 할 분류 지정</a:t>
            </a:r>
            <a:endParaRPr lang="en-US" altLang="ko-KR" sz="1300" dirty="0" smtClean="0">
              <a:latin typeface="+mn-ea"/>
            </a:endParaRPr>
          </a:p>
          <a:p>
            <a:pPr>
              <a:buFontTx/>
              <a:buChar char="-"/>
            </a:pPr>
            <a:r>
              <a:rPr lang="en-US" altLang="ko-KR" sz="1300" dirty="0" smtClean="0">
                <a:latin typeface="+mn-ea"/>
              </a:rPr>
              <a:t> </a:t>
            </a:r>
            <a:r>
              <a:rPr lang="ko-KR" altLang="en-US" sz="1300" dirty="0" smtClean="0">
                <a:latin typeface="+mn-ea"/>
              </a:rPr>
              <a:t>분류 간 존재 하지 않는 분류에 대해서는 </a:t>
            </a:r>
            <a:r>
              <a:rPr lang="en-US" altLang="ko-KR" sz="1300" dirty="0" smtClean="0">
                <a:latin typeface="+mn-ea"/>
              </a:rPr>
              <a:t>‘</a:t>
            </a:r>
            <a:r>
              <a:rPr lang="ko-KR" altLang="en-US" sz="1300" dirty="0" smtClean="0">
                <a:latin typeface="+mn-ea"/>
              </a:rPr>
              <a:t>미분류</a:t>
            </a:r>
            <a:r>
              <a:rPr lang="en-US" altLang="ko-KR" sz="1300" dirty="0" smtClean="0">
                <a:latin typeface="+mn-ea"/>
              </a:rPr>
              <a:t>’ </a:t>
            </a:r>
            <a:r>
              <a:rPr lang="ko-KR" altLang="en-US" sz="1300" dirty="0" smtClean="0">
                <a:latin typeface="+mn-ea"/>
              </a:rPr>
              <a:t>처리</a:t>
            </a:r>
            <a:endParaRPr lang="en-US" altLang="ko-KR" sz="1300" dirty="0" smtClean="0">
              <a:latin typeface="+mn-ea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0" y="0"/>
            <a:ext cx="7072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4.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통합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DB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구축 시 고려사항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– </a:t>
            </a:r>
            <a:r>
              <a:rPr lang="en-US" altLang="ko-KR" sz="2000" dirty="0" err="1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NewML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분류 맵핑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250622" y="1844675"/>
            <a:ext cx="8642757" cy="4679950"/>
          </a:xfrm>
          <a:prstGeom prst="rect">
            <a:avLst/>
          </a:prstGeom>
          <a:noFill/>
          <a:ln w="19050">
            <a:solidFill>
              <a:srgbClr val="B4B4B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gray">
          <a:xfrm>
            <a:off x="250825" y="981075"/>
            <a:ext cx="8607455" cy="52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" tIns="0" rIns="10800">
            <a:spAutoFit/>
          </a:bodyPr>
          <a:lstStyle/>
          <a:p>
            <a:pPr algn="l">
              <a:spcBef>
                <a:spcPct val="20000"/>
              </a:spcBef>
            </a:pPr>
            <a:r>
              <a:rPr lang="ko-KR" altLang="en-US" sz="1400" b="0" dirty="0" smtClean="0">
                <a:latin typeface="+mn-ea"/>
              </a:rPr>
              <a:t>물리적으로 </a:t>
            </a:r>
            <a:r>
              <a:rPr lang="ko-KR" altLang="en-US" sz="1400" dirty="0" smtClean="0">
                <a:latin typeface="+mn-ea"/>
              </a:rPr>
              <a:t>보관용 </a:t>
            </a:r>
            <a:r>
              <a:rPr lang="en-US" altLang="ko-KR" sz="1400" dirty="0" smtClean="0">
                <a:latin typeface="+mn-ea"/>
              </a:rPr>
              <a:t>DB</a:t>
            </a:r>
            <a:r>
              <a:rPr lang="ko-KR" altLang="en-US" sz="1400" dirty="0" smtClean="0">
                <a:latin typeface="+mn-ea"/>
              </a:rPr>
              <a:t>와 인터넷 서비스 </a:t>
            </a:r>
            <a:r>
              <a:rPr lang="en-US" altLang="ko-KR" sz="1400" dirty="0" smtClean="0">
                <a:latin typeface="+mn-ea"/>
              </a:rPr>
              <a:t>DB</a:t>
            </a:r>
            <a:r>
              <a:rPr lang="ko-KR" altLang="en-US" sz="1400" dirty="0" smtClean="0">
                <a:latin typeface="+mn-ea"/>
              </a:rPr>
              <a:t>를 통합하여 하나의 </a:t>
            </a:r>
            <a:r>
              <a:rPr lang="en-US" altLang="ko-KR" sz="1400" dirty="0" smtClean="0">
                <a:latin typeface="+mn-ea"/>
              </a:rPr>
              <a:t>DB</a:t>
            </a:r>
            <a:r>
              <a:rPr lang="ko-KR" altLang="en-US" sz="1400" dirty="0" smtClean="0">
                <a:latin typeface="+mn-ea"/>
              </a:rPr>
              <a:t>로 관리합니다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sz="1400" b="0" dirty="0" smtClean="0">
              <a:latin typeface="+mn-ea"/>
            </a:endParaRPr>
          </a:p>
          <a:p>
            <a:pPr algn="l">
              <a:spcBef>
                <a:spcPct val="20000"/>
              </a:spcBef>
            </a:pPr>
            <a:r>
              <a:rPr lang="ko-KR" altLang="en-US" sz="1400" dirty="0" smtClean="0">
                <a:latin typeface="+mn-ea"/>
              </a:rPr>
              <a:t>기사나 </a:t>
            </a:r>
            <a:r>
              <a:rPr lang="ko-KR" altLang="en-US" sz="1400" dirty="0" smtClean="0">
                <a:latin typeface="+mn-ea"/>
              </a:rPr>
              <a:t>기타 컨텐츠가 중복으로 존재 하지 </a:t>
            </a:r>
            <a:r>
              <a:rPr lang="ko-KR" altLang="en-US" sz="1400" dirty="0" smtClean="0">
                <a:latin typeface="+mn-ea"/>
              </a:rPr>
              <a:t>않으며</a:t>
            </a:r>
            <a:r>
              <a:rPr lang="en-US" altLang="ko-KR" sz="1400" dirty="0" smtClean="0">
                <a:latin typeface="+mn-ea"/>
              </a:rPr>
              <a:t>,</a:t>
            </a:r>
            <a:r>
              <a:rPr lang="ko-KR" altLang="en-US" sz="1400" dirty="0" smtClean="0">
                <a:latin typeface="+mn-ea"/>
              </a:rPr>
              <a:t> </a:t>
            </a:r>
            <a:r>
              <a:rPr lang="ko-KR" altLang="en-US" sz="1400" dirty="0" smtClean="0">
                <a:latin typeface="+mn-ea"/>
              </a:rPr>
              <a:t>모든 담당자가 동일한 컨텐츠를 실시간으로 변경하며 작업이 가능합니다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b="0" dirty="0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0" y="0"/>
            <a:ext cx="6357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latinLnBrk="0">
              <a:lnSpc>
                <a:spcPct val="120000"/>
              </a:lnSpc>
              <a:spcBef>
                <a:spcPct val="4000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5.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통합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DB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구성 방안 </a:t>
            </a: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– 1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안</a:t>
            </a:r>
            <a:endParaRPr lang="ko-KR" altLang="en-US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500430" y="4357693"/>
            <a:ext cx="5143536" cy="192882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800" dirty="0" smtClean="0">
                <a:latin typeface="가는각진제목체" pitchFamily="18" charset="-127"/>
                <a:ea typeface="가는각진제목체" pitchFamily="18" charset="-127"/>
              </a:rPr>
              <a:t>보관용 </a:t>
            </a:r>
            <a: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  <a:t>DB &amp; </a:t>
            </a:r>
            <a:r>
              <a:rPr lang="ko-KR" altLang="en-US" sz="2800" dirty="0" smtClean="0">
                <a:latin typeface="가는각진제목체" pitchFamily="18" charset="-127"/>
                <a:ea typeface="가는각진제목체" pitchFamily="18" charset="-127"/>
              </a:rPr>
              <a:t>인터넷 서비스 </a:t>
            </a:r>
            <a: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b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기사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동영상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인물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도서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,PDF,…)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14348" y="4357693"/>
            <a:ext cx="2643206" cy="1928827"/>
          </a:xfrm>
          <a:prstGeom prst="can">
            <a:avLst>
              <a:gd name="adj" fmla="val 303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800" dirty="0" smtClean="0">
                <a:latin typeface="가는각진제목체" pitchFamily="18" charset="-127"/>
                <a:ea typeface="가는각진제목체" pitchFamily="18" charset="-127"/>
              </a:rPr>
              <a:t>지면 제작용 </a:t>
            </a:r>
            <a: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  <a:t>DB</a:t>
            </a:r>
            <a:br>
              <a:rPr lang="en-US" altLang="ko-KR" sz="2800" dirty="0" smtClean="0">
                <a:latin typeface="가는각진제목체" pitchFamily="18" charset="-127"/>
                <a:ea typeface="가는각진제목체" pitchFamily="18" charset="-127"/>
              </a:rPr>
            </a:b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(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기사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동영상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인물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도서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,PDF,…)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1142976" y="3000372"/>
            <a:ext cx="1781187" cy="682626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지면 제작기 </a:t>
            </a:r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(CTS)</a:t>
            </a:r>
            <a:endParaRPr lang="en-US" altLang="ko-KR" sz="1400" dirty="0">
              <a:solidFill>
                <a:schemeClr val="bg1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 rot="5400000">
            <a:off x="1850211" y="3901125"/>
            <a:ext cx="357191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5143504" y="3000372"/>
            <a:ext cx="1781187" cy="682626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통합 </a:t>
            </a:r>
            <a:r>
              <a:rPr lang="en-US" altLang="ko-KR" sz="1400" dirty="0" smtClean="0">
                <a:solidFill>
                  <a:schemeClr val="bg1"/>
                </a:solidFill>
                <a:latin typeface="가는각진제목체" pitchFamily="18" charset="-127"/>
                <a:ea typeface="가는각진제목체" pitchFamily="18" charset="-127"/>
              </a:rPr>
              <a:t>CMS</a:t>
            </a:r>
            <a:endParaRPr lang="en-US" altLang="ko-KR" sz="1400" dirty="0">
              <a:solidFill>
                <a:schemeClr val="bg1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 rot="5400000">
            <a:off x="5850739" y="3901125"/>
            <a:ext cx="357191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30" name="오른쪽 화살표 29"/>
          <p:cNvSpPr/>
          <p:nvPr/>
        </p:nvSpPr>
        <p:spPr>
          <a:xfrm>
            <a:off x="3214678" y="3214686"/>
            <a:ext cx="1714512" cy="2857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2714612" y="2428868"/>
            <a:ext cx="2786082" cy="2857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신문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지면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컨텐츠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기사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동영상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사용자 지정 1-capra">
      <a:majorFont>
        <a:latin typeface="HY울릉도M"/>
        <a:ea typeface="HY울릉도M"/>
        <a:cs typeface=""/>
      </a:majorFont>
      <a:minorFont>
        <a:latin typeface="가는각진제목체"/>
        <a:ea typeface="가는각진제목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사용자 지정 1-capra">
      <a:majorFont>
        <a:latin typeface="HY울릉도M"/>
        <a:ea typeface="HY울릉도M"/>
        <a:cs typeface=""/>
      </a:majorFont>
      <a:minorFont>
        <a:latin typeface="가는각진제목체"/>
        <a:ea typeface="가는각진제목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2168</Words>
  <Application>Microsoft Office PowerPoint</Application>
  <PresentationFormat>화면 슬라이드 쇼(4:3)</PresentationFormat>
  <Paragraphs>441</Paragraphs>
  <Slides>22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22</vt:i4>
      </vt:variant>
    </vt:vector>
  </HeadingPairs>
  <TitlesOfParts>
    <vt:vector size="31" baseType="lpstr">
      <vt:lpstr>굴림</vt:lpstr>
      <vt:lpstr>Arial</vt:lpstr>
      <vt:lpstr>HY울릉도M</vt:lpstr>
      <vt:lpstr>가는각진제목체</vt:lpstr>
      <vt:lpstr>Wingdings</vt:lpstr>
      <vt:lpstr>Office 테마</vt:lpstr>
      <vt:lpstr>디자인 사용자 지정</vt:lpstr>
      <vt:lpstr>Clip</vt:lpstr>
      <vt:lpstr>Image</vt:lpstr>
      <vt:lpstr>통합 DB &amp; CMS 적용방안</vt:lpstr>
      <vt:lpstr>Contents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capra</dc:creator>
  <cp:lastModifiedBy>capra</cp:lastModifiedBy>
  <cp:revision>111</cp:revision>
  <dcterms:created xsi:type="dcterms:W3CDTF">2008-02-20T14:45:55Z</dcterms:created>
  <dcterms:modified xsi:type="dcterms:W3CDTF">2008-07-22T01:55:13Z</dcterms:modified>
</cp:coreProperties>
</file>