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715000" cx="9144000"/>
  <p:notesSz cx="6858000" cy="9144000"/>
  <p:embeddedFontLst>
    <p:embeddedFont>
      <p:font typeface="Gothic A1"/>
      <p:regular r:id="rId23"/>
      <p:bold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Gothic A1 Medium"/>
      <p:regular r:id="rId29"/>
      <p:bold r:id="rId30"/>
    </p:embeddedFont>
    <p:embeddedFont>
      <p:font typeface="Gothic A1 ExtraLight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orient="horz" pos="3392">
          <p15:clr>
            <a:srgbClr val="A4A3A4"/>
          </p15:clr>
        </p15:guide>
        <p15:guide id="3" orient="horz" pos="31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3392" orient="horz"/>
        <p:guide pos="319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othicA1-bold.fntdata"/><Relationship Id="rId23" Type="http://schemas.openxmlformats.org/officeDocument/2006/relationships/font" Target="fonts/GothicA1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othicA1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othicA1ExtraLight-regular.fntdata"/><Relationship Id="rId30" Type="http://schemas.openxmlformats.org/officeDocument/2006/relationships/font" Target="fonts/GothicA1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GothicA1Extra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b7dd39845_0_18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b7dd3984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b7dd39845_0_5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b7dd3984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325981f4b_2_13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325981f4b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325981f4b_0_4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325981f4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325981f4b_0_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325981f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b42e38d48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b42e38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b42e38d48_0_1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3b42e38d4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b42e38d48_0_2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b42e38d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b7dd39845_0_14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b7dd3984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b19fc4c7f_0_19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b19fc4c7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d2329a20d_0_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d2329a2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d2329a20d_0_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d2329a2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325981f4b_2_1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325981f4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b7dd39845_0_4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b7dd3984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864d34ea_0_11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b864d34e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325981f4b_0_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325981f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325981f4b_0_1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325981f4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1pPr>
            <a:lvl2pPr lvl="1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2pPr>
            <a:lvl3pPr lvl="2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3pPr>
            <a:lvl4pPr lvl="3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4pPr>
            <a:lvl5pPr lvl="4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5pPr>
            <a:lvl6pPr lvl="5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6pPr>
            <a:lvl7pPr lvl="6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7pPr>
            <a:lvl8pPr lvl="7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8pPr>
            <a:lvl9pPr lvl="8">
              <a:buNone/>
              <a:defRPr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>
  <p:cSld name="TITLE_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1610650" y="2062528"/>
            <a:ext cx="6157800" cy="972900"/>
          </a:xfrm>
          <a:prstGeom prst="rect">
            <a:avLst/>
          </a:prstGeom>
          <a:ln cap="flat" cmpd="sng" w="38100">
            <a:solidFill>
              <a:srgbClr val="5353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KR"/>
              <a:buNone/>
              <a:defRPr sz="28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KR"/>
              <a:buChar char="●"/>
              <a:defRPr sz="18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○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■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●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○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■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●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○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KR"/>
              <a:buChar char="■"/>
              <a:defRPr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65651" y="286325"/>
            <a:ext cx="801149" cy="94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hyperlink" Target="https://bit.ly/vs-media-03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hyperlink" Target="https://bit.ly/vs-media-02" TargetMode="External"/><Relationship Id="rId9" Type="http://schemas.openxmlformats.org/officeDocument/2006/relationships/image" Target="../media/image28.png"/><Relationship Id="rId5" Type="http://schemas.openxmlformats.org/officeDocument/2006/relationships/hyperlink" Target="https://bit.ly/vs-media-02" TargetMode="External"/><Relationship Id="rId6" Type="http://schemas.openxmlformats.org/officeDocument/2006/relationships/image" Target="../media/image31.png"/><Relationship Id="rId7" Type="http://schemas.openxmlformats.org/officeDocument/2006/relationships/hyperlink" Target="https://bit.ly/vs-media-01" TargetMode="External"/><Relationship Id="rId8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hcB3vQ6L7fg" TargetMode="External"/><Relationship Id="rId4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bNfp_W3JLF8" TargetMode="External"/><Relationship Id="rId4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V6-fuBr9mmo" TargetMode="External"/><Relationship Id="rId4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it.ly/calendly_vs_ko" TargetMode="External"/><Relationship Id="rId4" Type="http://schemas.openxmlformats.org/officeDocument/2006/relationships/hyperlink" Target="https://videostew.com" TargetMode="External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2727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50" y="743525"/>
            <a:ext cx="2778976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312600" y="1617900"/>
            <a:ext cx="486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DB949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자동제작/배포를 통한 언론사의 동영상 콘텐츠 전략</a:t>
            </a:r>
            <a:endParaRPr sz="1000">
              <a:solidFill>
                <a:srgbClr val="FDB94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312600" y="1120663"/>
            <a:ext cx="486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DB949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비디오스튜를 활용한 동영상 콘텐츠 제작</a:t>
            </a:r>
            <a:endParaRPr b="1" sz="1300">
              <a:solidFill>
                <a:srgbClr val="FDB94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425174" y="1542875"/>
            <a:ext cx="274200" cy="38700"/>
          </a:xfrm>
          <a:prstGeom prst="rect">
            <a:avLst/>
          </a:prstGeom>
          <a:solidFill>
            <a:srgbClr val="FDB9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6553200" y="5163300"/>
            <a:ext cx="233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Tubloo inc. © All rights reserved</a:t>
            </a:r>
            <a:endParaRPr sz="90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30300" y="5163300"/>
            <a:ext cx="233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https://videostew.com</a:t>
            </a:r>
            <a:endParaRPr sz="90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52400" y="228600"/>
            <a:ext cx="1066800" cy="2286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3657598" y="2362200"/>
            <a:ext cx="17602202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저작권 걱정없이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마음껏 영상을 만들 수 있습니다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22875" y="1750250"/>
            <a:ext cx="47862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영상을 제작하다 보면 내용을 강조할 여러 리소스들이 필요합니다.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비디오스튜는 아래와 같은 리소스들을 저작권 걱정 없이 원클릭에 삽입할 수 있습니다.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11393" l="0" r="0" t="8259"/>
          <a:stretch/>
        </p:blipFill>
        <p:spPr>
          <a:xfrm>
            <a:off x="607250" y="3002975"/>
            <a:ext cx="1567425" cy="16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8307"/>
          <a:stretch/>
        </p:blipFill>
        <p:spPr>
          <a:xfrm>
            <a:off x="2753050" y="3067824"/>
            <a:ext cx="1593575" cy="16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5">
            <a:alphaModFix/>
          </a:blip>
          <a:srcRect b="5073" l="0" r="0" t="10644"/>
          <a:stretch/>
        </p:blipFill>
        <p:spPr>
          <a:xfrm rot="-1">
            <a:off x="4807450" y="3044050"/>
            <a:ext cx="1632124" cy="1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6">
            <a:alphaModFix/>
          </a:blip>
          <a:srcRect b="16888" l="0" r="0" t="0"/>
          <a:stretch/>
        </p:blipFill>
        <p:spPr>
          <a:xfrm>
            <a:off x="6971575" y="3072926"/>
            <a:ext cx="1593575" cy="1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763" y="2916038"/>
            <a:ext cx="1826401" cy="18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2400" y="2959850"/>
            <a:ext cx="1826401" cy="18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1438" y="2916050"/>
            <a:ext cx="1826401" cy="18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6463" y="2916125"/>
            <a:ext cx="1826401" cy="18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250" y="2903605"/>
            <a:ext cx="527450" cy="5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477763" y="47111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수 백만개의 이미지 및 동영상 라이브러리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636638" y="47111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수 천개의 BGM 및 효과음 라이브러리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4795525" y="47111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백 여종의 나만의 성우, AI 나레이션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6855163" y="47111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300만개 이상의 아이콘 라이브러리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9462" y="2971317"/>
            <a:ext cx="392026" cy="39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1050" y="2971305"/>
            <a:ext cx="392050" cy="3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50163" y="2971305"/>
            <a:ext cx="392050" cy="3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160200" y="2209800"/>
            <a:ext cx="486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3F3F3"/>
                </a:solidFill>
                <a:latin typeface="Noto Sans KR"/>
                <a:ea typeface="Noto Sans KR"/>
                <a:cs typeface="Noto Sans KR"/>
                <a:sym typeface="Noto Sans KR"/>
              </a:rPr>
              <a:t>언론사 도입/활용 전략</a:t>
            </a:r>
            <a:endParaRPr sz="3500">
              <a:solidFill>
                <a:srgbClr val="F3F3F3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657598" y="2362200"/>
            <a:ext cx="17602202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/>
          <p:nvPr/>
        </p:nvSpPr>
        <p:spPr>
          <a:xfrm>
            <a:off x="291568" y="2209800"/>
            <a:ext cx="185400" cy="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3537522" y="2132597"/>
            <a:ext cx="1267500" cy="2298000"/>
          </a:xfrm>
          <a:prstGeom prst="roundRect">
            <a:avLst>
              <a:gd fmla="val 10383" name="adj"/>
            </a:avLst>
          </a:prstGeom>
          <a:solidFill>
            <a:srgbClr val="27272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4026524" y="2203100"/>
            <a:ext cx="289500" cy="423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900" y="2325275"/>
            <a:ext cx="1154601" cy="20313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889547" y="2140122"/>
            <a:ext cx="1267500" cy="2298000"/>
          </a:xfrm>
          <a:prstGeom prst="roundRect">
            <a:avLst>
              <a:gd fmla="val 10383" name="adj"/>
            </a:avLst>
          </a:prstGeom>
          <a:solidFill>
            <a:srgbClr val="27272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400150" y="664900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AI보이스를 적용한 유튜브 동영상 콘텐츠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3429450" y="4540725"/>
            <a:ext cx="14835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이슈 요약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2671200" y="473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Noto Sans KR"/>
                <a:ea typeface="Noto Sans KR"/>
                <a:cs typeface="Noto Sans KR"/>
                <a:sym typeface="Noto Sans KR"/>
                <a:hlinkClick r:id="rId4"/>
              </a:rPr>
              <a:t>https://bit.ly/</a:t>
            </a:r>
            <a:r>
              <a:rPr lang="es" sz="1000" u="sng">
                <a:solidFill>
                  <a:schemeClr val="hlink"/>
                </a:solidFill>
                <a:latin typeface="Noto Sans KR"/>
                <a:ea typeface="Noto Sans KR"/>
                <a:cs typeface="Noto Sans KR"/>
                <a:sym typeface="Noto Sans KR"/>
                <a:hlinkClick r:id="rId5"/>
              </a:rPr>
              <a:t>vs-media-02</a:t>
            </a: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  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6">
            <a:alphaModFix amt="63000"/>
          </a:blip>
          <a:stretch>
            <a:fillRect/>
          </a:stretch>
        </p:blipFill>
        <p:spPr>
          <a:xfrm>
            <a:off x="942613" y="2255300"/>
            <a:ext cx="1161375" cy="205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193550" y="4540719"/>
            <a:ext cx="26463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상장기업 소개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23300" y="473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accent5"/>
                </a:solidFill>
                <a:latin typeface="Noto Sans KR"/>
                <a:ea typeface="Noto Sans KR"/>
                <a:cs typeface="Noto Sans KR"/>
                <a:sym typeface="Noto Sans K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https://bit.ly/vs-media-01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1378549" y="2196600"/>
            <a:ext cx="289500" cy="42300"/>
          </a:xfrm>
          <a:prstGeom prst="roundRect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1156450" y="2921337"/>
            <a:ext cx="720500" cy="7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3810950" y="2977675"/>
            <a:ext cx="720500" cy="72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5"/>
          <p:cNvGrpSpPr/>
          <p:nvPr/>
        </p:nvGrpSpPr>
        <p:grpSpPr>
          <a:xfrm>
            <a:off x="5820100" y="2577600"/>
            <a:ext cx="2689800" cy="1803850"/>
            <a:chOff x="6894000" y="252725"/>
            <a:chExt cx="2689800" cy="1803850"/>
          </a:xfrm>
        </p:grpSpPr>
        <p:sp>
          <p:nvSpPr>
            <p:cNvPr id="213" name="Google Shape;213;p25"/>
            <p:cNvSpPr/>
            <p:nvPr/>
          </p:nvSpPr>
          <p:spPr>
            <a:xfrm rot="5400000">
              <a:off x="8090850" y="-944125"/>
              <a:ext cx="296100" cy="2689800"/>
            </a:xfrm>
            <a:prstGeom prst="roundRect">
              <a:avLst>
                <a:gd fmla="val 3144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 rot="5400000">
              <a:off x="7422450" y="-104775"/>
              <a:ext cx="1632900" cy="2689800"/>
            </a:xfrm>
            <a:prstGeom prst="roundRect">
              <a:avLst>
                <a:gd fmla="val 2981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 rot="5400000">
              <a:off x="7461900" y="-74424"/>
              <a:ext cx="1556400" cy="2617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969121" y="307323"/>
              <a:ext cx="94500" cy="945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7095621" y="307323"/>
              <a:ext cx="94500" cy="9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7222121" y="307323"/>
              <a:ext cx="94500" cy="945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9" name="Google Shape;21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48350" y="2773850"/>
            <a:ext cx="2628974" cy="15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6826750" y="3201737"/>
            <a:ext cx="720500" cy="7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5834700" y="4540719"/>
            <a:ext cx="26463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보도자료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5664450" y="473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Noto Sans KR"/>
                <a:ea typeface="Noto Sans KR"/>
                <a:cs typeface="Noto Sans KR"/>
                <a:sym typeface="Noto Sans KR"/>
                <a:hlinkClick r:id="rId10"/>
              </a:rPr>
              <a:t>https://bit.ly/vs-media-03</a:t>
            </a: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6186625" y="4714725"/>
            <a:ext cx="22125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Gothic A1 ExtraLight"/>
                <a:ea typeface="Gothic A1 ExtraLight"/>
                <a:cs typeface="Gothic A1 ExtraLight"/>
                <a:sym typeface="Gothic A1 ExtraLight"/>
              </a:rPr>
              <a:t>(베타 테스팅 기능)</a:t>
            </a:r>
            <a:endParaRPr sz="700">
              <a:solidFill>
                <a:schemeClr val="dk2"/>
              </a:solidFill>
              <a:latin typeface="Gothic A1 ExtraLight"/>
              <a:ea typeface="Gothic A1 ExtraLight"/>
              <a:cs typeface="Gothic A1 ExtraLight"/>
              <a:sym typeface="Gothic A1 ExtraLight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422876" y="1750250"/>
            <a:ext cx="41103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지면 기사를 동영상의 호흡에 맞춰 짧은 문장으로 가다듬으세요.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나머지는 비디오스튜가 알아서 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꾸준히 </a:t>
            </a: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성장하는 유튜브 채널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비디오스튜와 함께하면 가능합니다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3380350" y="2966825"/>
            <a:ext cx="47628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9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2609650" y="272595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기사 선정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000851" y="2837375"/>
            <a:ext cx="85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언론사</a:t>
            </a:r>
            <a:endParaRPr sz="12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스크립터</a:t>
            </a:r>
            <a:endParaRPr sz="6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cxnSp>
        <p:nvCxnSpPr>
          <p:cNvPr id="233" name="Google Shape;233;p26"/>
          <p:cNvCxnSpPr/>
          <p:nvPr/>
        </p:nvCxnSpPr>
        <p:spPr>
          <a:xfrm>
            <a:off x="1854825" y="2912825"/>
            <a:ext cx="0" cy="40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6"/>
          <p:cNvSpPr/>
          <p:nvPr/>
        </p:nvSpPr>
        <p:spPr>
          <a:xfrm>
            <a:off x="4042275" y="2729075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스크립팅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5474900" y="272595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영상화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000851" y="3994875"/>
            <a:ext cx="85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제작/배포 자동화</a:t>
            </a:r>
            <a:endParaRPr sz="12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cxnSp>
        <p:nvCxnSpPr>
          <p:cNvPr id="237" name="Google Shape;237;p26"/>
          <p:cNvCxnSpPr/>
          <p:nvPr/>
        </p:nvCxnSpPr>
        <p:spPr>
          <a:xfrm>
            <a:off x="1854825" y="4073450"/>
            <a:ext cx="0" cy="40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6"/>
          <p:cNvSpPr/>
          <p:nvPr/>
        </p:nvSpPr>
        <p:spPr>
          <a:xfrm>
            <a:off x="5474900" y="388970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TTV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Noto Sans KR"/>
                <a:ea typeface="Noto Sans KR"/>
                <a:cs typeface="Noto Sans KR"/>
                <a:sym typeface="Noto Sans KR"/>
              </a:rPr>
              <a:t>(Text-to-Video)</a:t>
            </a:r>
            <a:endParaRPr sz="6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6907525" y="388970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검색 최적화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cxnSp>
        <p:nvCxnSpPr>
          <p:cNvPr id="240" name="Google Shape;240;p26"/>
          <p:cNvCxnSpPr>
            <a:stCxn id="238" idx="0"/>
            <a:endCxn id="235" idx="4"/>
          </p:cNvCxnSpPr>
          <p:nvPr/>
        </p:nvCxnSpPr>
        <p:spPr>
          <a:xfrm rot="10800000">
            <a:off x="5860250" y="3496700"/>
            <a:ext cx="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6"/>
          <p:cNvCxnSpPr>
            <a:stCxn id="239" idx="0"/>
            <a:endCxn id="242" idx="4"/>
          </p:cNvCxnSpPr>
          <p:nvPr/>
        </p:nvCxnSpPr>
        <p:spPr>
          <a:xfrm rot="10800000">
            <a:off x="7292875" y="3496700"/>
            <a:ext cx="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6"/>
          <p:cNvSpPr/>
          <p:nvPr/>
        </p:nvSpPr>
        <p:spPr>
          <a:xfrm>
            <a:off x="6907525" y="272595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Noto Sans KR"/>
                <a:ea typeface="Noto Sans KR"/>
                <a:cs typeface="Noto Sans KR"/>
                <a:sym typeface="Noto Sans KR"/>
              </a:rPr>
              <a:t>배포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STEP 1. 스크립팅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48" name="Google Shape;248;p27" title="01  스크립팅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100" y="18455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STEP 2. TTV (Text-to-Video)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54" name="Google Shape;254;p28" title="02  TTV v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8455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STEP 3. 마무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리 편집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60" name="Google Shape;260;p29" title="03  마무리 편지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8455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/>
        </p:nvSpPr>
        <p:spPr>
          <a:xfrm>
            <a:off x="5624950" y="2415200"/>
            <a:ext cx="2887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  <a:latin typeface="Noto Sans KR"/>
                <a:ea typeface="Noto Sans KR"/>
                <a:cs typeface="Noto Sans KR"/>
                <a:sym typeface="Noto Sans KR"/>
              </a:rPr>
              <a:t>담당자 : 우혁준 이사</a:t>
            </a:r>
            <a:endParaRPr sz="900">
              <a:solidFill>
                <a:srgbClr val="434343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  <a:latin typeface="Noto Sans KR"/>
                <a:ea typeface="Noto Sans KR"/>
                <a:cs typeface="Noto Sans KR"/>
                <a:sym typeface="Noto Sans KR"/>
              </a:rPr>
              <a:t>이메일 : junwoo@videostew.com</a:t>
            </a:r>
            <a:endParaRPr sz="900">
              <a:solidFill>
                <a:srgbClr val="434343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  <a:latin typeface="Noto Sans KR"/>
                <a:ea typeface="Noto Sans KR"/>
                <a:cs typeface="Noto Sans KR"/>
                <a:sym typeface="Noto Sans KR"/>
              </a:rPr>
              <a:t>유선전화 : 070-8272-8027</a:t>
            </a:r>
            <a:endParaRPr sz="900">
              <a:solidFill>
                <a:srgbClr val="434343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rgbClr val="434343"/>
                </a:solidFill>
                <a:latin typeface="Noto Sans KR"/>
                <a:ea typeface="Noto Sans KR"/>
                <a:cs typeface="Noto Sans KR"/>
                <a:sym typeface="Noto Sans KR"/>
              </a:rPr>
              <a:t>1:1미팅 신청 : </a:t>
            </a:r>
            <a:r>
              <a:rPr lang="es" sz="900" u="sng">
                <a:solidFill>
                  <a:schemeClr val="accent5"/>
                </a:solidFill>
                <a:latin typeface="Noto Sans KR"/>
                <a:ea typeface="Noto Sans KR"/>
                <a:cs typeface="Noto Sans KR"/>
                <a:sym typeface="Noto Sans K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https://bit.ly/calendly_vs_ko</a:t>
            </a:r>
            <a:endParaRPr sz="900">
              <a:solidFill>
                <a:srgbClr val="434343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웹사이트 : </a:t>
            </a:r>
            <a:r>
              <a:rPr lang="es" sz="900" u="sng">
                <a:solidFill>
                  <a:schemeClr val="hlink"/>
                </a:solidFill>
                <a:latin typeface="Noto Sans KR"/>
                <a:ea typeface="Noto Sans KR"/>
                <a:cs typeface="Noto Sans KR"/>
                <a:sym typeface="Noto Sans KR"/>
                <a:hlinkClick r:id="rId4"/>
              </a:rPr>
              <a:t>https://videostew.com</a:t>
            </a:r>
            <a:endParaRPr sz="900">
              <a:solidFill>
                <a:srgbClr val="434343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2988416" y="3862069"/>
            <a:ext cx="775634" cy="77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10800000">
            <a:off x="281176" y="1170375"/>
            <a:ext cx="775634" cy="77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/>
          <p:nvPr/>
        </p:nvSpPr>
        <p:spPr>
          <a:xfrm>
            <a:off x="5547150" y="2518400"/>
            <a:ext cx="32100" cy="95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933550" y="1574450"/>
            <a:ext cx="39123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콘텐츠</a:t>
            </a:r>
            <a:endParaRPr sz="3000">
              <a:solidFill>
                <a:srgbClr val="9999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더 이상 겁먹</a:t>
            </a: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지 </a:t>
            </a: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마세요.</a:t>
            </a:r>
            <a:endParaRPr sz="3000">
              <a:solidFill>
                <a:srgbClr val="99999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비디오스튜와 함께 효율적인 </a:t>
            </a:r>
            <a:r>
              <a:rPr b="1" lang="es" sz="3000">
                <a:solidFill>
                  <a:srgbClr val="434343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 운영 프로세스</a:t>
            </a:r>
            <a:r>
              <a:rPr lang="es" sz="3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를 마련하세요.</a:t>
            </a:r>
            <a:endParaRPr sz="3000">
              <a:solidFill>
                <a:srgbClr val="99999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478800" y="4693475"/>
            <a:ext cx="2350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90%의 유저가 유튜브 동영상을 통해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새로운 제품/브랜드를 발견합니다. </a:t>
            </a:r>
            <a:b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&lt;</a:t>
            </a: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Youtube Consumer Insight, 2018&gt;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500" y="2957625"/>
            <a:ext cx="1501149" cy="15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동영상으로 통하는 시대,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222222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에서 독자들을 만날 </a:t>
            </a:r>
            <a:r>
              <a:rPr b="1" lang="es" sz="2400">
                <a:solidFill>
                  <a:srgbClr val="222222"/>
                </a:solidFill>
                <a:latin typeface="Noto Sans KR"/>
                <a:ea typeface="Noto Sans KR"/>
                <a:cs typeface="Noto Sans KR"/>
                <a:sym typeface="Noto Sans KR"/>
              </a:rPr>
              <a:t>준</a:t>
            </a:r>
            <a:r>
              <a:rPr b="1" lang="es" sz="2400">
                <a:solidFill>
                  <a:srgbClr val="222222"/>
                </a:solidFill>
                <a:latin typeface="Noto Sans KR"/>
                <a:ea typeface="Noto Sans KR"/>
                <a:cs typeface="Noto Sans KR"/>
                <a:sym typeface="Noto Sans KR"/>
              </a:rPr>
              <a:t>비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가 되었나요?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22874" y="1750250"/>
            <a:ext cx="61614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거의 모든 연령 모든 사람들이 유튜브에서 재미와 정보를 찾습니다.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유튜브를 통한 동영상 콘텐츠 전략은 선택이 아닌 필수가 되었습니다.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294575" y="4693463"/>
            <a:ext cx="2350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유튜브는 네이버에 이어 국내 2위의 검색 엔진으로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자리잡고 있습니다.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&lt;소셜미디어·검색포털 트렌트 리포트 2022&gt;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9156" y="3913263"/>
            <a:ext cx="1404594" cy="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575" y="3455352"/>
            <a:ext cx="1114925" cy="2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 rot="5400000">
            <a:off x="7400925" y="3477263"/>
            <a:ext cx="310500" cy="371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7672" y="3856199"/>
            <a:ext cx="690327" cy="6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4698450" y="4929125"/>
            <a:ext cx="13296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이미지 제작</a:t>
            </a:r>
            <a:endParaRPr b="1"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(카드뉴스 기준, 평균 3시간)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아직까지 많은 언론사에게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222222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제작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은 큰 </a:t>
            </a:r>
            <a:r>
              <a:rPr b="1" lang="es" sz="2400">
                <a:latin typeface="Noto Sans KR"/>
                <a:ea typeface="Noto Sans KR"/>
                <a:cs typeface="Noto Sans KR"/>
                <a:sym typeface="Noto Sans KR"/>
              </a:rPr>
              <a:t>부</a:t>
            </a:r>
            <a:r>
              <a:rPr b="1" lang="es" sz="2400">
                <a:latin typeface="Noto Sans KR"/>
                <a:ea typeface="Noto Sans KR"/>
                <a:cs typeface="Noto Sans KR"/>
                <a:sym typeface="Noto Sans KR"/>
              </a:rPr>
              <a:t>담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입니다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013775" y="1674050"/>
            <a:ext cx="2570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10</a:t>
            </a:r>
            <a:r>
              <a:rPr lang="es" sz="3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시간</a:t>
            </a:r>
            <a:endParaRPr sz="3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22876" y="1750250"/>
            <a:ext cx="41103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블로그나 카드뉴스, 인스타그램 이미지 제작 대비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제작은 최대 10배의 시간과 비용이 더 소요됩니다.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860145" y="3571300"/>
            <a:ext cx="10062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3</a:t>
            </a:r>
            <a:r>
              <a:rPr lang="es" sz="2000">
                <a:solidFill>
                  <a:srgbClr val="999999"/>
                </a:solidFill>
                <a:latin typeface="Noto Sans KR"/>
                <a:ea typeface="Noto Sans KR"/>
                <a:cs typeface="Noto Sans KR"/>
                <a:sym typeface="Noto Sans KR"/>
              </a:rPr>
              <a:t>시간</a:t>
            </a:r>
            <a:endParaRPr sz="2000">
              <a:solidFill>
                <a:srgbClr val="999999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448" y="3150599"/>
            <a:ext cx="1734749" cy="17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475" y="4348287"/>
            <a:ext cx="522275" cy="5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650" y="4561375"/>
            <a:ext cx="309175" cy="3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34738" y="4929125"/>
            <a:ext cx="1203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글쓰기</a:t>
            </a:r>
            <a:endParaRPr b="1"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(블로그 기준, 평균 1시간)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545975" y="4929125"/>
            <a:ext cx="15057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동영상 제작</a:t>
            </a:r>
            <a:endParaRPr b="1"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(5분 영상 기준, 평균 10시간)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7250" y="5410625"/>
            <a:ext cx="3494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출처: 1인 미디어산업 실태조사 2021, 고객 활용실태 설문(타일) 2019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422876" y="1750250"/>
            <a:ext cx="41103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부담없는 동영상 제작 방식으로 비용은 낮추고 효과는 극대화할 수 있는 </a:t>
            </a:r>
            <a:b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새로운 프로세스를 제시합니다.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하지만 걱정마세요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와 함께라면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 기회가 열립니다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998075" y="2725950"/>
            <a:ext cx="770700" cy="770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Noto Sans KR"/>
                <a:ea typeface="Noto Sans KR"/>
                <a:cs typeface="Noto Sans KR"/>
                <a:sym typeface="Noto Sans KR"/>
              </a:rPr>
              <a:t>외주</a:t>
            </a:r>
            <a:endParaRPr sz="15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Noto Sans KR"/>
                <a:ea typeface="Noto Sans KR"/>
                <a:cs typeface="Noto Sans KR"/>
                <a:sym typeface="Noto Sans KR"/>
              </a:rPr>
              <a:t>전문가</a:t>
            </a:r>
            <a:endParaRPr sz="15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2003775" y="2966825"/>
            <a:ext cx="3915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595775" y="272595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oto Sans KR"/>
                <a:ea typeface="Noto Sans KR"/>
                <a:cs typeface="Noto Sans KR"/>
                <a:sym typeface="Noto Sans KR"/>
              </a:rPr>
              <a:t>의뢰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3601475" y="2966825"/>
            <a:ext cx="3915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4193475" y="2729075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oto Sans KR"/>
                <a:ea typeface="Noto Sans KR"/>
                <a:cs typeface="Noto Sans KR"/>
                <a:sym typeface="Noto Sans KR"/>
              </a:rPr>
              <a:t>제작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199175" y="2969950"/>
            <a:ext cx="3915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5825675" y="2732200"/>
            <a:ext cx="770700" cy="77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oto Sans KR"/>
                <a:ea typeface="Noto Sans KR"/>
                <a:cs typeface="Noto Sans KR"/>
                <a:sym typeface="Noto Sans KR"/>
              </a:rPr>
              <a:t>컨펌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831375" y="2973075"/>
            <a:ext cx="3915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457875" y="2735325"/>
            <a:ext cx="770700" cy="770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</a:t>
            </a:r>
            <a:endParaRPr>
              <a:solidFill>
                <a:schemeClr val="lt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998075" y="3888225"/>
            <a:ext cx="770700" cy="770700"/>
          </a:xfrm>
          <a:prstGeom prst="ellipse">
            <a:avLst/>
          </a:prstGeom>
          <a:solidFill>
            <a:srgbClr val="FDB9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2003775" y="4129100"/>
            <a:ext cx="5219100" cy="29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9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457875" y="3897600"/>
            <a:ext cx="770700" cy="7707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oto Sans KR"/>
                <a:ea typeface="Noto Sans KR"/>
                <a:cs typeface="Noto Sans KR"/>
                <a:sym typeface="Noto Sans KR"/>
              </a:rPr>
              <a:t>유튜브</a:t>
            </a:r>
            <a:endParaRPr>
              <a:solidFill>
                <a:schemeClr val="lt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64" y="4087200"/>
            <a:ext cx="391500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60200" y="2209800"/>
            <a:ext cx="486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3F3F3"/>
                </a:solidFill>
                <a:latin typeface="Noto Sans KR"/>
                <a:ea typeface="Noto Sans KR"/>
                <a:cs typeface="Noto Sans KR"/>
                <a:sym typeface="Noto Sans KR"/>
              </a:rPr>
              <a:t>서비스 특징</a:t>
            </a:r>
            <a:endParaRPr sz="3500">
              <a:solidFill>
                <a:srgbClr val="F3F3F3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657598" y="2362200"/>
            <a:ext cx="17602202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291568" y="2209800"/>
            <a:ext cx="185400" cy="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2859263" y="48902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파워포인트처럼 각각의 슬라이드를 디자인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6540475" y="48902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살아있는 동영상 형태로 자동 변환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29048" l="29605" r="29715" t="30430"/>
          <a:stretch/>
        </p:blipFill>
        <p:spPr>
          <a:xfrm>
            <a:off x="6367813" y="3063825"/>
            <a:ext cx="2171724" cy="1826398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875" y="4290025"/>
            <a:ext cx="2983175" cy="6002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19"/>
          <p:cNvSpPr/>
          <p:nvPr/>
        </p:nvSpPr>
        <p:spPr>
          <a:xfrm>
            <a:off x="5526576" y="4413126"/>
            <a:ext cx="578700" cy="35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영상 전문인력 없이</a:t>
            </a:r>
            <a:r>
              <a:rPr b="1" lang="es" sz="2400">
                <a:solidFill>
                  <a:srgbClr val="535353"/>
                </a:solidFill>
                <a:latin typeface="Noto Sans KR"/>
                <a:ea typeface="Noto Sans KR"/>
                <a:cs typeface="Noto Sans KR"/>
                <a:sym typeface="Noto Sans KR"/>
              </a:rPr>
              <a:t>도 </a:t>
            </a:r>
            <a:endParaRPr b="1" sz="2400">
              <a:solidFill>
                <a:srgbClr val="535353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535353"/>
                </a:solidFill>
                <a:latin typeface="Noto Sans KR"/>
                <a:ea typeface="Noto Sans KR"/>
                <a:cs typeface="Noto Sans KR"/>
                <a:sym typeface="Noto Sans KR"/>
              </a:rPr>
              <a:t>제작 할 수 있습니다</a:t>
            </a:r>
            <a:endParaRPr b="1" sz="2400">
              <a:solidFill>
                <a:srgbClr val="535353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22875" y="1750250"/>
            <a:ext cx="41103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비디오스튜는 자체 개발한 방법으로 평면의 시각적 데이터를 영상화하는 기술을 제공합니다.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어려운 영상개념을 배울 필요 없어 러닝커브 부담없이 도입과 동시에 직관적으로 영상을 만들 수 있습니다.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1692600" y="3231325"/>
            <a:ext cx="8253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540241" y="4921550"/>
            <a:ext cx="303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익숙한 슬라이드 기반 UI로 자유로운 후보정(편집)</a:t>
            </a:r>
            <a:endParaRPr sz="700">
              <a:solidFill>
                <a:schemeClr val="dk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049" y="3246479"/>
            <a:ext cx="3419873" cy="1646497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0"/>
          <p:cNvSpPr txBox="1"/>
          <p:nvPr/>
        </p:nvSpPr>
        <p:spPr>
          <a:xfrm>
            <a:off x="1621616" y="4921550"/>
            <a:ext cx="303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AI기반으로 텍스트를 자동으로 동영상으로 변환 (Text to Video)</a:t>
            </a:r>
            <a:endParaRPr sz="700">
              <a:solidFill>
                <a:schemeClr val="dk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027" y="3614725"/>
            <a:ext cx="1458995" cy="1245249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0"/>
          <p:cNvSpPr txBox="1"/>
          <p:nvPr/>
        </p:nvSpPr>
        <p:spPr>
          <a:xfrm>
            <a:off x="2778900" y="226697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22875" y="1750250"/>
            <a:ext cx="54792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네이버 블로그 등 보유하고 있는 텍스트와 이미지의 모든 콘텐츠를 클릭 한 번으로 영상화하고, 파워포인트 수정하듯 마무리합니다.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기존 콘텐츠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도 동영상으로 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재탄생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할 수 있습니다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4285626" y="4234726"/>
            <a:ext cx="578700" cy="35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담당자가 바뀌어도</a:t>
            </a: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일관된 컨텐츠 제작이 가능합니다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481725" y="3386950"/>
            <a:ext cx="8253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600" y="3603263"/>
            <a:ext cx="3476299" cy="1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5051541" y="5022975"/>
            <a:ext cx="303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워크스페이스별도 브랜드 리소스를 별도로 관리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22875" y="1750250"/>
            <a:ext cx="48432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워크스페이스별로 템플릿과 브랜드 키트(컬러,폰트,로고 등)를 별도로 관리하여 담당자 변경에 관계없이 항상 브랜드 정체성을 유지할 수 있습니다.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354" y="3548125"/>
            <a:ext cx="3265719" cy="14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1173666" y="5064575"/>
            <a:ext cx="303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사용 목적별로 템플릿화하고 재활용 가능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400200" y="866025"/>
            <a:ext cx="87438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실시간 협업을 통해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부담은 줄고 완성도는 올라갑니다</a:t>
            </a:r>
            <a:endParaRPr b="1" sz="24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888138" y="47378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목적별로 생성하고 공유하는 워크스페이스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3658788" y="47378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워크스페이스별 별도 리소스 관리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328188" y="4737825"/>
            <a:ext cx="1826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초대 및 권한관리</a:t>
            </a:r>
            <a:endParaRPr sz="7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40561" l="0" r="34245" t="0"/>
          <a:stretch/>
        </p:blipFill>
        <p:spPr>
          <a:xfrm>
            <a:off x="898700" y="2835225"/>
            <a:ext cx="1805280" cy="1826401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762" y="2835225"/>
            <a:ext cx="1805274" cy="1805274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5">
            <a:alphaModFix/>
          </a:blip>
          <a:srcRect b="49189" l="0" r="0" t="0"/>
          <a:stretch/>
        </p:blipFill>
        <p:spPr>
          <a:xfrm>
            <a:off x="3669363" y="2835222"/>
            <a:ext cx="1805275" cy="18264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22"/>
          <p:cNvSpPr txBox="1"/>
          <p:nvPr/>
        </p:nvSpPr>
        <p:spPr>
          <a:xfrm>
            <a:off x="422876" y="1750250"/>
            <a:ext cx="41103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Noto Sans KR"/>
                <a:ea typeface="Noto Sans KR"/>
                <a:cs typeface="Noto Sans KR"/>
                <a:sym typeface="Noto Sans KR"/>
              </a:rPr>
              <a:t>프로젝트의 생성부터 배포까지 모든 순간 웹 기반의 프로젝트 위에서 실시간으로 커뮤니케이션하며 협업이 가능합니다.</a:t>
            </a:r>
            <a:endParaRPr sz="1000">
              <a:solidFill>
                <a:schemeClr val="dk2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